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5"/>
  </p:notesMasterIdLst>
  <p:sldIdLst>
    <p:sldId id="326" r:id="rId2"/>
    <p:sldId id="303" r:id="rId3"/>
    <p:sldId id="328" r:id="rId4"/>
    <p:sldId id="329" r:id="rId5"/>
    <p:sldId id="331" r:id="rId6"/>
    <p:sldId id="332" r:id="rId7"/>
    <p:sldId id="333" r:id="rId8"/>
    <p:sldId id="334" r:id="rId9"/>
    <p:sldId id="335" r:id="rId10"/>
    <p:sldId id="336" r:id="rId11"/>
    <p:sldId id="337" r:id="rId12"/>
    <p:sldId id="338" r:id="rId13"/>
    <p:sldId id="339" r:id="rId14"/>
    <p:sldId id="340" r:id="rId15"/>
    <p:sldId id="341" r:id="rId16"/>
    <p:sldId id="342" r:id="rId17"/>
    <p:sldId id="343" r:id="rId18"/>
    <p:sldId id="344" r:id="rId19"/>
    <p:sldId id="366" r:id="rId20"/>
    <p:sldId id="345" r:id="rId21"/>
    <p:sldId id="346" r:id="rId22"/>
    <p:sldId id="348" r:id="rId23"/>
    <p:sldId id="347" r:id="rId24"/>
    <p:sldId id="349" r:id="rId25"/>
    <p:sldId id="350" r:id="rId26"/>
    <p:sldId id="351" r:id="rId27"/>
    <p:sldId id="352" r:id="rId28"/>
    <p:sldId id="353" r:id="rId29"/>
    <p:sldId id="354" r:id="rId30"/>
    <p:sldId id="355" r:id="rId31"/>
    <p:sldId id="356" r:id="rId32"/>
    <p:sldId id="357" r:id="rId33"/>
    <p:sldId id="358" r:id="rId34"/>
    <p:sldId id="359" r:id="rId35"/>
    <p:sldId id="360" r:id="rId36"/>
    <p:sldId id="361" r:id="rId37"/>
    <p:sldId id="362" r:id="rId38"/>
    <p:sldId id="363" r:id="rId39"/>
    <p:sldId id="364" r:id="rId40"/>
    <p:sldId id="365" r:id="rId41"/>
    <p:sldId id="367" r:id="rId42"/>
    <p:sldId id="483" r:id="rId43"/>
    <p:sldId id="379" r:id="rId44"/>
    <p:sldId id="368" r:id="rId45"/>
    <p:sldId id="369" r:id="rId46"/>
    <p:sldId id="370" r:id="rId47"/>
    <p:sldId id="371" r:id="rId48"/>
    <p:sldId id="372" r:id="rId49"/>
    <p:sldId id="373" r:id="rId50"/>
    <p:sldId id="374" r:id="rId51"/>
    <p:sldId id="375" r:id="rId52"/>
    <p:sldId id="399" r:id="rId53"/>
    <p:sldId id="400" r:id="rId54"/>
    <p:sldId id="401" r:id="rId55"/>
    <p:sldId id="402" r:id="rId56"/>
    <p:sldId id="403" r:id="rId57"/>
    <p:sldId id="404" r:id="rId58"/>
    <p:sldId id="405" r:id="rId59"/>
    <p:sldId id="377" r:id="rId60"/>
    <p:sldId id="376" r:id="rId61"/>
    <p:sldId id="380" r:id="rId62"/>
    <p:sldId id="381" r:id="rId63"/>
    <p:sldId id="384" r:id="rId64"/>
    <p:sldId id="385" r:id="rId65"/>
    <p:sldId id="383" r:id="rId66"/>
    <p:sldId id="386" r:id="rId67"/>
    <p:sldId id="387" r:id="rId68"/>
    <p:sldId id="388" r:id="rId69"/>
    <p:sldId id="389" r:id="rId70"/>
    <p:sldId id="390" r:id="rId71"/>
    <p:sldId id="391" r:id="rId72"/>
    <p:sldId id="392" r:id="rId73"/>
    <p:sldId id="393" r:id="rId74"/>
    <p:sldId id="394" r:id="rId75"/>
    <p:sldId id="395" r:id="rId76"/>
    <p:sldId id="396" r:id="rId77"/>
    <p:sldId id="397" r:id="rId78"/>
    <p:sldId id="398" r:id="rId79"/>
    <p:sldId id="406" r:id="rId80"/>
    <p:sldId id="407" r:id="rId81"/>
    <p:sldId id="408" r:id="rId82"/>
    <p:sldId id="409" r:id="rId83"/>
    <p:sldId id="412" r:id="rId84"/>
    <p:sldId id="411" r:id="rId85"/>
    <p:sldId id="413" r:id="rId86"/>
    <p:sldId id="414" r:id="rId87"/>
    <p:sldId id="415" r:id="rId88"/>
    <p:sldId id="416" r:id="rId89"/>
    <p:sldId id="417" r:id="rId90"/>
    <p:sldId id="418" r:id="rId91"/>
    <p:sldId id="419" r:id="rId92"/>
    <p:sldId id="422" r:id="rId93"/>
    <p:sldId id="423" r:id="rId94"/>
    <p:sldId id="424" r:id="rId95"/>
    <p:sldId id="425" r:id="rId96"/>
    <p:sldId id="426" r:id="rId97"/>
    <p:sldId id="427" r:id="rId98"/>
    <p:sldId id="428" r:id="rId99"/>
    <p:sldId id="429" r:id="rId100"/>
    <p:sldId id="430" r:id="rId101"/>
    <p:sldId id="431" r:id="rId102"/>
    <p:sldId id="432" r:id="rId103"/>
    <p:sldId id="433" r:id="rId104"/>
    <p:sldId id="434" r:id="rId105"/>
    <p:sldId id="435" r:id="rId106"/>
    <p:sldId id="436" r:id="rId107"/>
    <p:sldId id="437" r:id="rId108"/>
    <p:sldId id="438" r:id="rId109"/>
    <p:sldId id="439" r:id="rId110"/>
    <p:sldId id="440" r:id="rId111"/>
    <p:sldId id="441" r:id="rId112"/>
    <p:sldId id="460" r:id="rId113"/>
    <p:sldId id="442" r:id="rId114"/>
    <p:sldId id="443" r:id="rId115"/>
    <p:sldId id="444" r:id="rId116"/>
    <p:sldId id="445" r:id="rId117"/>
    <p:sldId id="446" r:id="rId118"/>
    <p:sldId id="447" r:id="rId119"/>
    <p:sldId id="448" r:id="rId120"/>
    <p:sldId id="459" r:id="rId121"/>
    <p:sldId id="449" r:id="rId122"/>
    <p:sldId id="450" r:id="rId123"/>
    <p:sldId id="451" r:id="rId124"/>
    <p:sldId id="452" r:id="rId125"/>
    <p:sldId id="453" r:id="rId126"/>
    <p:sldId id="454" r:id="rId127"/>
    <p:sldId id="455" r:id="rId128"/>
    <p:sldId id="456" r:id="rId129"/>
    <p:sldId id="457" r:id="rId130"/>
    <p:sldId id="458" r:id="rId131"/>
    <p:sldId id="461" r:id="rId132"/>
    <p:sldId id="462" r:id="rId133"/>
    <p:sldId id="463" r:id="rId134"/>
    <p:sldId id="464" r:id="rId135"/>
    <p:sldId id="478" r:id="rId136"/>
    <p:sldId id="465" r:id="rId137"/>
    <p:sldId id="479" r:id="rId138"/>
    <p:sldId id="480" r:id="rId139"/>
    <p:sldId id="481" r:id="rId140"/>
    <p:sldId id="482" r:id="rId141"/>
    <p:sldId id="466" r:id="rId142"/>
    <p:sldId id="467" r:id="rId143"/>
    <p:sldId id="468" r:id="rId144"/>
    <p:sldId id="469" r:id="rId145"/>
    <p:sldId id="470" r:id="rId146"/>
    <p:sldId id="471" r:id="rId147"/>
    <p:sldId id="472" r:id="rId148"/>
    <p:sldId id="473" r:id="rId149"/>
    <p:sldId id="474" r:id="rId150"/>
    <p:sldId id="475" r:id="rId151"/>
    <p:sldId id="476" r:id="rId152"/>
    <p:sldId id="477" r:id="rId153"/>
    <p:sldId id="327" r:id="rId15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guide id="3" orient="horz">
          <p15:clr>
            <a:srgbClr val="A4A3A4"/>
          </p15:clr>
        </p15:guide>
        <p15:guide id="4" pos="25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rita Joshi" initials="AJ" lastIdx="19" clrIdx="0">
    <p:extLst/>
  </p:cmAuthor>
  <p:cmAuthor id="2" name="Sudhindra V" initials="SV" lastIdx="9"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81A3"/>
    <a:srgbClr val="000000"/>
    <a:srgbClr val="15A563"/>
    <a:srgbClr val="4446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36" autoAdjust="0"/>
    <p:restoredTop sz="93073" autoAdjust="0"/>
  </p:normalViewPr>
  <p:slideViewPr>
    <p:cSldViewPr showGuides="1">
      <p:cViewPr>
        <p:scale>
          <a:sx n="80" d="100"/>
          <a:sy n="80" d="100"/>
        </p:scale>
        <p:origin x="-252" y="-276"/>
      </p:cViewPr>
      <p:guideLst>
        <p:guide orient="horz" pos="3204"/>
        <p:guide orient="horz"/>
        <p:guide pos="399"/>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707BA3-6DF4-41E5-A9A6-0F1C2A221597}" type="doc">
      <dgm:prSet loTypeId="urn:microsoft.com/office/officeart/2005/8/layout/orgChart1" loCatId="hierarchy" qsTypeId="urn:microsoft.com/office/officeart/2005/8/quickstyle/3d4" qsCatId="3D" csTypeId="urn:microsoft.com/office/officeart/2005/8/colors/accent2_5" csCatId="accent2" phldr="1"/>
      <dgm:spPr/>
      <dgm:t>
        <a:bodyPr/>
        <a:lstStyle/>
        <a:p>
          <a:endParaRPr lang="en-US"/>
        </a:p>
      </dgm:t>
    </dgm:pt>
    <dgm:pt modelId="{1009E7CA-C72B-435F-99D1-E917D9315D22}">
      <dgm:prSet phldrT="[Text]"/>
      <dgm:spPr/>
      <dgm:t>
        <a:bodyPr/>
        <a:lstStyle/>
        <a:p>
          <a:r>
            <a:rPr lang="en-US" dirty="0" smtClean="0">
              <a:solidFill>
                <a:schemeClr val="tx1"/>
              </a:solidFill>
            </a:rPr>
            <a:t>Person</a:t>
          </a:r>
          <a:endParaRPr lang="en-US" dirty="0">
            <a:solidFill>
              <a:schemeClr val="tx1"/>
            </a:solidFill>
          </a:endParaRPr>
        </a:p>
      </dgm:t>
    </dgm:pt>
    <dgm:pt modelId="{C2FBC118-2C9A-4A2D-836A-2341CA7AC599}" type="parTrans" cxnId="{04D1D0D2-CE1D-40C6-A935-D7DD30A4B863}">
      <dgm:prSet/>
      <dgm:spPr/>
      <dgm:t>
        <a:bodyPr/>
        <a:lstStyle/>
        <a:p>
          <a:endParaRPr lang="en-US">
            <a:solidFill>
              <a:schemeClr val="tx1"/>
            </a:solidFill>
          </a:endParaRPr>
        </a:p>
      </dgm:t>
    </dgm:pt>
    <dgm:pt modelId="{A0CFF658-9FFB-44CD-8E95-D5918D161BAB}" type="sibTrans" cxnId="{04D1D0D2-CE1D-40C6-A935-D7DD30A4B863}">
      <dgm:prSet/>
      <dgm:spPr/>
      <dgm:t>
        <a:bodyPr/>
        <a:lstStyle/>
        <a:p>
          <a:endParaRPr lang="en-US">
            <a:solidFill>
              <a:schemeClr val="tx1"/>
            </a:solidFill>
          </a:endParaRPr>
        </a:p>
      </dgm:t>
    </dgm:pt>
    <dgm:pt modelId="{E00F96E0-BA93-4390-8A50-8F1A8FE477C2}">
      <dgm:prSet phldrT="[Text]"/>
      <dgm:spPr/>
      <dgm:t>
        <a:bodyPr/>
        <a:lstStyle/>
        <a:p>
          <a:r>
            <a:rPr lang="en-US" dirty="0" smtClean="0">
              <a:solidFill>
                <a:schemeClr val="tx1"/>
              </a:solidFill>
            </a:rPr>
            <a:t>Student</a:t>
          </a:r>
          <a:endParaRPr lang="en-US" dirty="0">
            <a:solidFill>
              <a:schemeClr val="tx1"/>
            </a:solidFill>
          </a:endParaRPr>
        </a:p>
      </dgm:t>
    </dgm:pt>
    <dgm:pt modelId="{27EB5E61-A9F8-48B0-82CD-58F08B0144EE}" type="parTrans" cxnId="{DED15E25-920D-4B75-A412-D8F2E987D534}">
      <dgm:prSet/>
      <dgm:spPr/>
      <dgm:t>
        <a:bodyPr/>
        <a:lstStyle/>
        <a:p>
          <a:endParaRPr lang="en-US">
            <a:solidFill>
              <a:schemeClr val="tx1"/>
            </a:solidFill>
          </a:endParaRPr>
        </a:p>
      </dgm:t>
    </dgm:pt>
    <dgm:pt modelId="{BAB0E7D4-C7BD-414C-8A35-F8ED18E59E49}" type="sibTrans" cxnId="{DED15E25-920D-4B75-A412-D8F2E987D534}">
      <dgm:prSet/>
      <dgm:spPr/>
      <dgm:t>
        <a:bodyPr/>
        <a:lstStyle/>
        <a:p>
          <a:endParaRPr lang="en-US">
            <a:solidFill>
              <a:schemeClr val="tx1"/>
            </a:solidFill>
          </a:endParaRPr>
        </a:p>
      </dgm:t>
    </dgm:pt>
    <dgm:pt modelId="{041890AA-A7D5-47A4-940A-12FA9AC49C98}">
      <dgm:prSet phldrT="[Text]"/>
      <dgm:spPr/>
      <dgm:t>
        <a:bodyPr/>
        <a:lstStyle/>
        <a:p>
          <a:r>
            <a:rPr lang="en-US" dirty="0" smtClean="0">
              <a:solidFill>
                <a:schemeClr val="tx1"/>
              </a:solidFill>
            </a:rPr>
            <a:t>Teacher</a:t>
          </a:r>
          <a:endParaRPr lang="en-US" dirty="0">
            <a:solidFill>
              <a:schemeClr val="tx1"/>
            </a:solidFill>
          </a:endParaRPr>
        </a:p>
      </dgm:t>
    </dgm:pt>
    <dgm:pt modelId="{434F96E7-CC72-4EC9-A145-5029256D6498}" type="parTrans" cxnId="{A1F95C1E-090D-43F4-917F-BC2FFF3E8785}">
      <dgm:prSet/>
      <dgm:spPr/>
      <dgm:t>
        <a:bodyPr/>
        <a:lstStyle/>
        <a:p>
          <a:endParaRPr lang="en-US">
            <a:solidFill>
              <a:schemeClr val="tx1"/>
            </a:solidFill>
          </a:endParaRPr>
        </a:p>
      </dgm:t>
    </dgm:pt>
    <dgm:pt modelId="{C33A4C9E-58C0-433B-8052-E3620A3475C0}" type="sibTrans" cxnId="{A1F95C1E-090D-43F4-917F-BC2FFF3E8785}">
      <dgm:prSet/>
      <dgm:spPr/>
      <dgm:t>
        <a:bodyPr/>
        <a:lstStyle/>
        <a:p>
          <a:endParaRPr lang="en-US">
            <a:solidFill>
              <a:schemeClr val="tx1"/>
            </a:solidFill>
          </a:endParaRPr>
        </a:p>
      </dgm:t>
    </dgm:pt>
    <dgm:pt modelId="{C449B960-F5E6-4E35-93B2-27424B147577}" type="pres">
      <dgm:prSet presAssocID="{CE707BA3-6DF4-41E5-A9A6-0F1C2A221597}" presName="hierChild1" presStyleCnt="0">
        <dgm:presLayoutVars>
          <dgm:orgChart val="1"/>
          <dgm:chPref val="1"/>
          <dgm:dir/>
          <dgm:animOne val="branch"/>
          <dgm:animLvl val="lvl"/>
          <dgm:resizeHandles/>
        </dgm:presLayoutVars>
      </dgm:prSet>
      <dgm:spPr/>
      <dgm:t>
        <a:bodyPr/>
        <a:lstStyle/>
        <a:p>
          <a:endParaRPr lang="en-US"/>
        </a:p>
      </dgm:t>
    </dgm:pt>
    <dgm:pt modelId="{EBE26DB3-6928-4621-93DF-9CF56987F217}" type="pres">
      <dgm:prSet presAssocID="{1009E7CA-C72B-435F-99D1-E917D9315D22}" presName="hierRoot1" presStyleCnt="0">
        <dgm:presLayoutVars>
          <dgm:hierBranch val="init"/>
        </dgm:presLayoutVars>
      </dgm:prSet>
      <dgm:spPr/>
    </dgm:pt>
    <dgm:pt modelId="{1E66F32E-6891-4CEA-99EF-45D6F4375AE1}" type="pres">
      <dgm:prSet presAssocID="{1009E7CA-C72B-435F-99D1-E917D9315D22}" presName="rootComposite1" presStyleCnt="0"/>
      <dgm:spPr/>
    </dgm:pt>
    <dgm:pt modelId="{79B219E0-D66D-4880-8CBE-F1EBE8A6BB12}" type="pres">
      <dgm:prSet presAssocID="{1009E7CA-C72B-435F-99D1-E917D9315D22}" presName="rootText1" presStyleLbl="node0" presStyleIdx="0" presStyleCnt="1">
        <dgm:presLayoutVars>
          <dgm:chPref val="3"/>
        </dgm:presLayoutVars>
      </dgm:prSet>
      <dgm:spPr/>
      <dgm:t>
        <a:bodyPr/>
        <a:lstStyle/>
        <a:p>
          <a:endParaRPr lang="en-US"/>
        </a:p>
      </dgm:t>
    </dgm:pt>
    <dgm:pt modelId="{53B950EB-953B-42D5-A33A-7FFBAEA8777D}" type="pres">
      <dgm:prSet presAssocID="{1009E7CA-C72B-435F-99D1-E917D9315D22}" presName="rootConnector1" presStyleLbl="node1" presStyleIdx="0" presStyleCnt="0"/>
      <dgm:spPr/>
      <dgm:t>
        <a:bodyPr/>
        <a:lstStyle/>
        <a:p>
          <a:endParaRPr lang="en-US"/>
        </a:p>
      </dgm:t>
    </dgm:pt>
    <dgm:pt modelId="{1906DE5D-D05B-48A3-B32C-A283C1F99D99}" type="pres">
      <dgm:prSet presAssocID="{1009E7CA-C72B-435F-99D1-E917D9315D22}" presName="hierChild2" presStyleCnt="0"/>
      <dgm:spPr/>
    </dgm:pt>
    <dgm:pt modelId="{2E37193A-1F70-43FE-9E41-CE3810242F96}" type="pres">
      <dgm:prSet presAssocID="{27EB5E61-A9F8-48B0-82CD-58F08B0144EE}" presName="Name37" presStyleLbl="parChTrans1D2" presStyleIdx="0" presStyleCnt="2"/>
      <dgm:spPr/>
      <dgm:t>
        <a:bodyPr/>
        <a:lstStyle/>
        <a:p>
          <a:endParaRPr lang="en-US"/>
        </a:p>
      </dgm:t>
    </dgm:pt>
    <dgm:pt modelId="{726AA9E6-9F2E-48E0-9BA4-D1167F63EFB9}" type="pres">
      <dgm:prSet presAssocID="{E00F96E0-BA93-4390-8A50-8F1A8FE477C2}" presName="hierRoot2" presStyleCnt="0">
        <dgm:presLayoutVars>
          <dgm:hierBranch val="init"/>
        </dgm:presLayoutVars>
      </dgm:prSet>
      <dgm:spPr/>
    </dgm:pt>
    <dgm:pt modelId="{8A02B144-9052-4491-BBA5-699B74FA445A}" type="pres">
      <dgm:prSet presAssocID="{E00F96E0-BA93-4390-8A50-8F1A8FE477C2}" presName="rootComposite" presStyleCnt="0"/>
      <dgm:spPr/>
    </dgm:pt>
    <dgm:pt modelId="{4D40C7B1-70C9-4FA5-98E6-AB1D29FF263F}" type="pres">
      <dgm:prSet presAssocID="{E00F96E0-BA93-4390-8A50-8F1A8FE477C2}" presName="rootText" presStyleLbl="node2" presStyleIdx="0" presStyleCnt="2">
        <dgm:presLayoutVars>
          <dgm:chPref val="3"/>
        </dgm:presLayoutVars>
      </dgm:prSet>
      <dgm:spPr/>
      <dgm:t>
        <a:bodyPr/>
        <a:lstStyle/>
        <a:p>
          <a:endParaRPr lang="en-US"/>
        </a:p>
      </dgm:t>
    </dgm:pt>
    <dgm:pt modelId="{861425CA-484A-4D48-8E13-6A6F51FEB9DB}" type="pres">
      <dgm:prSet presAssocID="{E00F96E0-BA93-4390-8A50-8F1A8FE477C2}" presName="rootConnector" presStyleLbl="node2" presStyleIdx="0" presStyleCnt="2"/>
      <dgm:spPr/>
      <dgm:t>
        <a:bodyPr/>
        <a:lstStyle/>
        <a:p>
          <a:endParaRPr lang="en-US"/>
        </a:p>
      </dgm:t>
    </dgm:pt>
    <dgm:pt modelId="{6C919221-8E66-4A52-9C91-6C41C1503B69}" type="pres">
      <dgm:prSet presAssocID="{E00F96E0-BA93-4390-8A50-8F1A8FE477C2}" presName="hierChild4" presStyleCnt="0"/>
      <dgm:spPr/>
    </dgm:pt>
    <dgm:pt modelId="{92598AFC-46B8-49E9-B60F-F77EABD71EAB}" type="pres">
      <dgm:prSet presAssocID="{E00F96E0-BA93-4390-8A50-8F1A8FE477C2}" presName="hierChild5" presStyleCnt="0"/>
      <dgm:spPr/>
    </dgm:pt>
    <dgm:pt modelId="{C8D8CB7A-1F42-47AD-A0F7-1E3A67B86B08}" type="pres">
      <dgm:prSet presAssocID="{434F96E7-CC72-4EC9-A145-5029256D6498}" presName="Name37" presStyleLbl="parChTrans1D2" presStyleIdx="1" presStyleCnt="2"/>
      <dgm:spPr/>
      <dgm:t>
        <a:bodyPr/>
        <a:lstStyle/>
        <a:p>
          <a:endParaRPr lang="en-US"/>
        </a:p>
      </dgm:t>
    </dgm:pt>
    <dgm:pt modelId="{3B79BA79-68B6-4223-8865-8BE3A32E6EF5}" type="pres">
      <dgm:prSet presAssocID="{041890AA-A7D5-47A4-940A-12FA9AC49C98}" presName="hierRoot2" presStyleCnt="0">
        <dgm:presLayoutVars>
          <dgm:hierBranch val="init"/>
        </dgm:presLayoutVars>
      </dgm:prSet>
      <dgm:spPr/>
    </dgm:pt>
    <dgm:pt modelId="{CAC80508-58D7-4C22-B31A-AD936C60C3CF}" type="pres">
      <dgm:prSet presAssocID="{041890AA-A7D5-47A4-940A-12FA9AC49C98}" presName="rootComposite" presStyleCnt="0"/>
      <dgm:spPr/>
    </dgm:pt>
    <dgm:pt modelId="{3D027D49-DE61-47FA-A2D4-C1F67897CDD8}" type="pres">
      <dgm:prSet presAssocID="{041890AA-A7D5-47A4-940A-12FA9AC49C98}" presName="rootText" presStyleLbl="node2" presStyleIdx="1" presStyleCnt="2">
        <dgm:presLayoutVars>
          <dgm:chPref val="3"/>
        </dgm:presLayoutVars>
      </dgm:prSet>
      <dgm:spPr/>
      <dgm:t>
        <a:bodyPr/>
        <a:lstStyle/>
        <a:p>
          <a:endParaRPr lang="en-US"/>
        </a:p>
      </dgm:t>
    </dgm:pt>
    <dgm:pt modelId="{C3A5E4FF-4BA1-4E12-B37F-C97A21C8A9C5}" type="pres">
      <dgm:prSet presAssocID="{041890AA-A7D5-47A4-940A-12FA9AC49C98}" presName="rootConnector" presStyleLbl="node2" presStyleIdx="1" presStyleCnt="2"/>
      <dgm:spPr/>
      <dgm:t>
        <a:bodyPr/>
        <a:lstStyle/>
        <a:p>
          <a:endParaRPr lang="en-US"/>
        </a:p>
      </dgm:t>
    </dgm:pt>
    <dgm:pt modelId="{F9DC9710-9F78-4DF9-91C4-FFEB6FEFF6CA}" type="pres">
      <dgm:prSet presAssocID="{041890AA-A7D5-47A4-940A-12FA9AC49C98}" presName="hierChild4" presStyleCnt="0"/>
      <dgm:spPr/>
    </dgm:pt>
    <dgm:pt modelId="{EC8C2B94-6D43-4089-B3C8-66A550971CEE}" type="pres">
      <dgm:prSet presAssocID="{041890AA-A7D5-47A4-940A-12FA9AC49C98}" presName="hierChild5" presStyleCnt="0"/>
      <dgm:spPr/>
    </dgm:pt>
    <dgm:pt modelId="{7EC45416-57E1-425E-B867-01710D4BAAB9}" type="pres">
      <dgm:prSet presAssocID="{1009E7CA-C72B-435F-99D1-E917D9315D22}" presName="hierChild3" presStyleCnt="0"/>
      <dgm:spPr/>
    </dgm:pt>
  </dgm:ptLst>
  <dgm:cxnLst>
    <dgm:cxn modelId="{C0B156E5-94A6-4CD3-8605-69CB5747C882}" type="presOf" srcId="{CE707BA3-6DF4-41E5-A9A6-0F1C2A221597}" destId="{C449B960-F5E6-4E35-93B2-27424B147577}" srcOrd="0" destOrd="0" presId="urn:microsoft.com/office/officeart/2005/8/layout/orgChart1"/>
    <dgm:cxn modelId="{ECDA2C21-38E4-4383-B89C-5433E010AD5C}" type="presOf" srcId="{041890AA-A7D5-47A4-940A-12FA9AC49C98}" destId="{C3A5E4FF-4BA1-4E12-B37F-C97A21C8A9C5}" srcOrd="1" destOrd="0" presId="urn:microsoft.com/office/officeart/2005/8/layout/orgChart1"/>
    <dgm:cxn modelId="{E581FF1F-91A4-4954-BED8-AFBEEB5AA24F}" type="presOf" srcId="{1009E7CA-C72B-435F-99D1-E917D9315D22}" destId="{79B219E0-D66D-4880-8CBE-F1EBE8A6BB12}" srcOrd="0" destOrd="0" presId="urn:microsoft.com/office/officeart/2005/8/layout/orgChart1"/>
    <dgm:cxn modelId="{AD0B75D3-C592-40E2-861C-D6189A0DEB2C}" type="presOf" srcId="{27EB5E61-A9F8-48B0-82CD-58F08B0144EE}" destId="{2E37193A-1F70-43FE-9E41-CE3810242F96}" srcOrd="0" destOrd="0" presId="urn:microsoft.com/office/officeart/2005/8/layout/orgChart1"/>
    <dgm:cxn modelId="{8E6F0F0A-66A1-4911-8B5E-C94B9606F7B1}" type="presOf" srcId="{1009E7CA-C72B-435F-99D1-E917D9315D22}" destId="{53B950EB-953B-42D5-A33A-7FFBAEA8777D}" srcOrd="1" destOrd="0" presId="urn:microsoft.com/office/officeart/2005/8/layout/orgChart1"/>
    <dgm:cxn modelId="{C18C6D94-9A98-47EA-9529-9EB8C0C1FA43}" type="presOf" srcId="{E00F96E0-BA93-4390-8A50-8F1A8FE477C2}" destId="{4D40C7B1-70C9-4FA5-98E6-AB1D29FF263F}" srcOrd="0" destOrd="0" presId="urn:microsoft.com/office/officeart/2005/8/layout/orgChart1"/>
    <dgm:cxn modelId="{C08DD1D5-2E15-4A58-9321-D884C6161FC6}" type="presOf" srcId="{434F96E7-CC72-4EC9-A145-5029256D6498}" destId="{C8D8CB7A-1F42-47AD-A0F7-1E3A67B86B08}" srcOrd="0" destOrd="0" presId="urn:microsoft.com/office/officeart/2005/8/layout/orgChart1"/>
    <dgm:cxn modelId="{A1F95C1E-090D-43F4-917F-BC2FFF3E8785}" srcId="{1009E7CA-C72B-435F-99D1-E917D9315D22}" destId="{041890AA-A7D5-47A4-940A-12FA9AC49C98}" srcOrd="1" destOrd="0" parTransId="{434F96E7-CC72-4EC9-A145-5029256D6498}" sibTransId="{C33A4C9E-58C0-433B-8052-E3620A3475C0}"/>
    <dgm:cxn modelId="{DED15E25-920D-4B75-A412-D8F2E987D534}" srcId="{1009E7CA-C72B-435F-99D1-E917D9315D22}" destId="{E00F96E0-BA93-4390-8A50-8F1A8FE477C2}" srcOrd="0" destOrd="0" parTransId="{27EB5E61-A9F8-48B0-82CD-58F08B0144EE}" sibTransId="{BAB0E7D4-C7BD-414C-8A35-F8ED18E59E49}"/>
    <dgm:cxn modelId="{7F5B1DDF-F554-4565-A7E0-7F8CEB088D07}" type="presOf" srcId="{041890AA-A7D5-47A4-940A-12FA9AC49C98}" destId="{3D027D49-DE61-47FA-A2D4-C1F67897CDD8}" srcOrd="0" destOrd="0" presId="urn:microsoft.com/office/officeart/2005/8/layout/orgChart1"/>
    <dgm:cxn modelId="{F700618A-06F4-4529-BC6C-AAC0BB6C7FBA}" type="presOf" srcId="{E00F96E0-BA93-4390-8A50-8F1A8FE477C2}" destId="{861425CA-484A-4D48-8E13-6A6F51FEB9DB}" srcOrd="1" destOrd="0" presId="urn:microsoft.com/office/officeart/2005/8/layout/orgChart1"/>
    <dgm:cxn modelId="{04D1D0D2-CE1D-40C6-A935-D7DD30A4B863}" srcId="{CE707BA3-6DF4-41E5-A9A6-0F1C2A221597}" destId="{1009E7CA-C72B-435F-99D1-E917D9315D22}" srcOrd="0" destOrd="0" parTransId="{C2FBC118-2C9A-4A2D-836A-2341CA7AC599}" sibTransId="{A0CFF658-9FFB-44CD-8E95-D5918D161BAB}"/>
    <dgm:cxn modelId="{CDCB32BE-95E6-4AA5-9D06-B2F9EDABB26E}" type="presParOf" srcId="{C449B960-F5E6-4E35-93B2-27424B147577}" destId="{EBE26DB3-6928-4621-93DF-9CF56987F217}" srcOrd="0" destOrd="0" presId="urn:microsoft.com/office/officeart/2005/8/layout/orgChart1"/>
    <dgm:cxn modelId="{FE482086-F078-4F5B-ACA7-551C0261FE71}" type="presParOf" srcId="{EBE26DB3-6928-4621-93DF-9CF56987F217}" destId="{1E66F32E-6891-4CEA-99EF-45D6F4375AE1}" srcOrd="0" destOrd="0" presId="urn:microsoft.com/office/officeart/2005/8/layout/orgChart1"/>
    <dgm:cxn modelId="{F7745041-07D7-4D23-AA45-5360D205B7B5}" type="presParOf" srcId="{1E66F32E-6891-4CEA-99EF-45D6F4375AE1}" destId="{79B219E0-D66D-4880-8CBE-F1EBE8A6BB12}" srcOrd="0" destOrd="0" presId="urn:microsoft.com/office/officeart/2005/8/layout/orgChart1"/>
    <dgm:cxn modelId="{E56B9387-878A-419D-8AA0-4F6C6C7B133D}" type="presParOf" srcId="{1E66F32E-6891-4CEA-99EF-45D6F4375AE1}" destId="{53B950EB-953B-42D5-A33A-7FFBAEA8777D}" srcOrd="1" destOrd="0" presId="urn:microsoft.com/office/officeart/2005/8/layout/orgChart1"/>
    <dgm:cxn modelId="{F469927E-2B21-47DD-8DC3-F93CC57A5CBB}" type="presParOf" srcId="{EBE26DB3-6928-4621-93DF-9CF56987F217}" destId="{1906DE5D-D05B-48A3-B32C-A283C1F99D99}" srcOrd="1" destOrd="0" presId="urn:microsoft.com/office/officeart/2005/8/layout/orgChart1"/>
    <dgm:cxn modelId="{8F3A02BC-4326-4A5E-8B5B-84DB7375605A}" type="presParOf" srcId="{1906DE5D-D05B-48A3-B32C-A283C1F99D99}" destId="{2E37193A-1F70-43FE-9E41-CE3810242F96}" srcOrd="0" destOrd="0" presId="urn:microsoft.com/office/officeart/2005/8/layout/orgChart1"/>
    <dgm:cxn modelId="{B58D9EE2-7438-44A3-90DB-4E7ED3E24583}" type="presParOf" srcId="{1906DE5D-D05B-48A3-B32C-A283C1F99D99}" destId="{726AA9E6-9F2E-48E0-9BA4-D1167F63EFB9}" srcOrd="1" destOrd="0" presId="urn:microsoft.com/office/officeart/2005/8/layout/orgChart1"/>
    <dgm:cxn modelId="{620D430C-81AD-4310-9411-4D9021E3B9A6}" type="presParOf" srcId="{726AA9E6-9F2E-48E0-9BA4-D1167F63EFB9}" destId="{8A02B144-9052-4491-BBA5-699B74FA445A}" srcOrd="0" destOrd="0" presId="urn:microsoft.com/office/officeart/2005/8/layout/orgChart1"/>
    <dgm:cxn modelId="{FDF02D55-695D-42AF-8F2E-AEB5E171DF3F}" type="presParOf" srcId="{8A02B144-9052-4491-BBA5-699B74FA445A}" destId="{4D40C7B1-70C9-4FA5-98E6-AB1D29FF263F}" srcOrd="0" destOrd="0" presId="urn:microsoft.com/office/officeart/2005/8/layout/orgChart1"/>
    <dgm:cxn modelId="{9A209D69-CF57-412A-8445-93AF1E0FB603}" type="presParOf" srcId="{8A02B144-9052-4491-BBA5-699B74FA445A}" destId="{861425CA-484A-4D48-8E13-6A6F51FEB9DB}" srcOrd="1" destOrd="0" presId="urn:microsoft.com/office/officeart/2005/8/layout/orgChart1"/>
    <dgm:cxn modelId="{101EF409-66D7-4CCB-9E49-49348341086B}" type="presParOf" srcId="{726AA9E6-9F2E-48E0-9BA4-D1167F63EFB9}" destId="{6C919221-8E66-4A52-9C91-6C41C1503B69}" srcOrd="1" destOrd="0" presId="urn:microsoft.com/office/officeart/2005/8/layout/orgChart1"/>
    <dgm:cxn modelId="{3F858410-A881-4F73-986B-03D911F78DD3}" type="presParOf" srcId="{726AA9E6-9F2E-48E0-9BA4-D1167F63EFB9}" destId="{92598AFC-46B8-49E9-B60F-F77EABD71EAB}" srcOrd="2" destOrd="0" presId="urn:microsoft.com/office/officeart/2005/8/layout/orgChart1"/>
    <dgm:cxn modelId="{66DAD82E-C00C-40CC-9442-A4E111A33811}" type="presParOf" srcId="{1906DE5D-D05B-48A3-B32C-A283C1F99D99}" destId="{C8D8CB7A-1F42-47AD-A0F7-1E3A67B86B08}" srcOrd="2" destOrd="0" presId="urn:microsoft.com/office/officeart/2005/8/layout/orgChart1"/>
    <dgm:cxn modelId="{A65253BD-2F4C-4F7D-BDC9-4EF57C6D5691}" type="presParOf" srcId="{1906DE5D-D05B-48A3-B32C-A283C1F99D99}" destId="{3B79BA79-68B6-4223-8865-8BE3A32E6EF5}" srcOrd="3" destOrd="0" presId="urn:microsoft.com/office/officeart/2005/8/layout/orgChart1"/>
    <dgm:cxn modelId="{14F18BB8-1751-4AC1-A600-D75DD779D0A5}" type="presParOf" srcId="{3B79BA79-68B6-4223-8865-8BE3A32E6EF5}" destId="{CAC80508-58D7-4C22-B31A-AD936C60C3CF}" srcOrd="0" destOrd="0" presId="urn:microsoft.com/office/officeart/2005/8/layout/orgChart1"/>
    <dgm:cxn modelId="{B3F41EB5-C34D-43CA-9A15-B30265DD95D6}" type="presParOf" srcId="{CAC80508-58D7-4C22-B31A-AD936C60C3CF}" destId="{3D027D49-DE61-47FA-A2D4-C1F67897CDD8}" srcOrd="0" destOrd="0" presId="urn:microsoft.com/office/officeart/2005/8/layout/orgChart1"/>
    <dgm:cxn modelId="{91DEC0F9-7DA4-46BF-852E-775ABDED4A84}" type="presParOf" srcId="{CAC80508-58D7-4C22-B31A-AD936C60C3CF}" destId="{C3A5E4FF-4BA1-4E12-B37F-C97A21C8A9C5}" srcOrd="1" destOrd="0" presId="urn:microsoft.com/office/officeart/2005/8/layout/orgChart1"/>
    <dgm:cxn modelId="{785A3847-74A5-48CC-92A5-041334C1E74B}" type="presParOf" srcId="{3B79BA79-68B6-4223-8865-8BE3A32E6EF5}" destId="{F9DC9710-9F78-4DF9-91C4-FFEB6FEFF6CA}" srcOrd="1" destOrd="0" presId="urn:microsoft.com/office/officeart/2005/8/layout/orgChart1"/>
    <dgm:cxn modelId="{662FB7BB-8D0B-4EB1-A5C5-7A9A4E0A8B2F}" type="presParOf" srcId="{3B79BA79-68B6-4223-8865-8BE3A32E6EF5}" destId="{EC8C2B94-6D43-4089-B3C8-66A550971CEE}" srcOrd="2" destOrd="0" presId="urn:microsoft.com/office/officeart/2005/8/layout/orgChart1"/>
    <dgm:cxn modelId="{18611F9F-5047-4DB5-8444-A84DBA36CCC7}" type="presParOf" srcId="{EBE26DB3-6928-4621-93DF-9CF56987F217}" destId="{7EC45416-57E1-425E-B867-01710D4BAAB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323B06-793C-4C78-85EB-32CD8DA5C26C}" type="datetimeFigureOut">
              <a:rPr lang="en-US" smtClean="0"/>
              <a:t>9/7/2017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4BBAAE-1246-49D2-BA24-16771C7F40EF}" type="slidenum">
              <a:rPr lang="en-US" smtClean="0"/>
              <a:t>‹#›</a:t>
            </a:fld>
            <a:endParaRPr lang="en-US"/>
          </a:p>
        </p:txBody>
      </p:sp>
    </p:spTree>
    <p:extLst>
      <p:ext uri="{BB962C8B-B14F-4D97-AF65-F5344CB8AC3E}">
        <p14:creationId xmlns:p14="http://schemas.microsoft.com/office/powerpoint/2010/main" val="437014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python.org/3/reference/expressions.html#generator.__next__"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Easy to learn, easy to read and easy to maintain.</a:t>
            </a:r>
          </a:p>
          <a:p>
            <a:r>
              <a:rPr lang="en-US" b="1" dirty="0" smtClean="0"/>
              <a:t>Portable</a:t>
            </a:r>
            <a:r>
              <a:rPr lang="en-US" dirty="0" smtClean="0"/>
              <a:t>: It can run on various hardware platforms and has the same interface on all platforms.</a:t>
            </a:r>
          </a:p>
          <a:p>
            <a:r>
              <a:rPr lang="en-US" b="1" dirty="0" smtClean="0"/>
              <a:t>Extendable</a:t>
            </a:r>
            <a:r>
              <a:rPr lang="en-US" dirty="0" smtClean="0"/>
              <a:t>: You can add low-level modules to the Python interpreter.</a:t>
            </a:r>
          </a:p>
          <a:p>
            <a:r>
              <a:rPr lang="en-US" b="1" dirty="0" smtClean="0"/>
              <a:t>Scalable</a:t>
            </a:r>
            <a:r>
              <a:rPr lang="en-US" dirty="0" smtClean="0"/>
              <a:t>: Python provides a good structure and support for large programs.</a:t>
            </a:r>
          </a:p>
          <a:p>
            <a:r>
              <a:rPr lang="en-US" dirty="0" smtClean="0"/>
              <a:t>Python has support for an </a:t>
            </a:r>
            <a:r>
              <a:rPr lang="en-US" b="1" dirty="0" smtClean="0"/>
              <a:t>interactive mode </a:t>
            </a:r>
            <a:r>
              <a:rPr lang="en-US" dirty="0" smtClean="0"/>
              <a:t>of testing and debugging.</a:t>
            </a:r>
          </a:p>
          <a:p>
            <a:r>
              <a:rPr lang="en-US" dirty="0" smtClean="0"/>
              <a:t>Python has a broad standard </a:t>
            </a:r>
            <a:r>
              <a:rPr lang="en-US" b="1" dirty="0" smtClean="0"/>
              <a:t>library</a:t>
            </a:r>
            <a:r>
              <a:rPr lang="en-US" dirty="0" smtClean="0"/>
              <a:t> cross-platform. </a:t>
            </a:r>
          </a:p>
          <a:p>
            <a:r>
              <a:rPr lang="en-US" dirty="0" smtClean="0"/>
              <a:t>Everything in Python is an </a:t>
            </a:r>
            <a:r>
              <a:rPr lang="en-US" b="1" dirty="0" smtClean="0"/>
              <a:t>object</a:t>
            </a:r>
            <a:r>
              <a:rPr lang="en-US" dirty="0" smtClean="0"/>
              <a:t>: variables, functions, even code. Every object has an ID, a type, and a value. </a:t>
            </a:r>
          </a:p>
          <a:p>
            <a:r>
              <a:rPr lang="en-US" dirty="0" smtClean="0"/>
              <a:t>Python provides interfaces to all major commercial </a:t>
            </a:r>
            <a:r>
              <a:rPr lang="en-US" b="1" dirty="0" smtClean="0"/>
              <a:t>databases</a:t>
            </a:r>
            <a:r>
              <a:rPr lang="en-US" dirty="0" smtClean="0"/>
              <a:t>.</a:t>
            </a:r>
          </a:p>
          <a:p>
            <a:r>
              <a:rPr lang="en-US" dirty="0" smtClean="0"/>
              <a:t>Python supports functional and structured programming methods as well as </a:t>
            </a:r>
            <a:r>
              <a:rPr lang="en-US" b="1" dirty="0" smtClean="0"/>
              <a:t>OOP</a:t>
            </a:r>
            <a:r>
              <a:rPr lang="en-US" dirty="0" smtClean="0"/>
              <a:t>.</a:t>
            </a:r>
          </a:p>
          <a:p>
            <a:r>
              <a:rPr lang="en-US" dirty="0" smtClean="0"/>
              <a:t>Python provides very high-level </a:t>
            </a:r>
            <a:r>
              <a:rPr lang="en-US" b="1" dirty="0" smtClean="0"/>
              <a:t>dynamic</a:t>
            </a:r>
            <a:r>
              <a:rPr lang="en-US" dirty="0" smtClean="0"/>
              <a:t> data types and supports dynamic type checking.</a:t>
            </a:r>
          </a:p>
          <a:p>
            <a:r>
              <a:rPr lang="en-US" dirty="0" smtClean="0"/>
              <a:t>Python supports </a:t>
            </a:r>
            <a:r>
              <a:rPr lang="en-US" b="1" dirty="0" smtClean="0"/>
              <a:t>GUI</a:t>
            </a:r>
            <a:r>
              <a:rPr lang="en-US" dirty="0" smtClean="0"/>
              <a:t> applications </a:t>
            </a:r>
          </a:p>
          <a:p>
            <a:r>
              <a:rPr lang="en-US" dirty="0" smtClean="0"/>
              <a:t>Python supports automatic </a:t>
            </a:r>
            <a:r>
              <a:rPr lang="en-US" b="1" dirty="0" smtClean="0"/>
              <a:t>garbage collection</a:t>
            </a:r>
            <a:r>
              <a:rPr lang="en-US" dirty="0" smtClean="0"/>
              <a:t>.</a:t>
            </a:r>
          </a:p>
          <a:p>
            <a:r>
              <a:rPr lang="en-US" dirty="0" smtClean="0"/>
              <a:t>Python can be easily </a:t>
            </a:r>
            <a:r>
              <a:rPr lang="en-US" b="1" dirty="0" smtClean="0"/>
              <a:t>integrated </a:t>
            </a:r>
            <a:r>
              <a:rPr lang="en-US" dirty="0" smtClean="0"/>
              <a:t>with C, C++, and Java.</a:t>
            </a:r>
          </a:p>
        </p:txBody>
      </p:sp>
      <p:sp>
        <p:nvSpPr>
          <p:cNvPr id="4" name="Slide Number Placeholder 3"/>
          <p:cNvSpPr>
            <a:spLocks noGrp="1"/>
          </p:cNvSpPr>
          <p:nvPr>
            <p:ph type="sldNum" sz="quarter" idx="10"/>
          </p:nvPr>
        </p:nvSpPr>
        <p:spPr/>
        <p:txBody>
          <a:bodyPr/>
          <a:lstStyle/>
          <a:p>
            <a:fld id="{864BBAAE-1246-49D2-BA24-16771C7F40EF}" type="slidenum">
              <a:rPr lang="en-US" smtClean="0"/>
              <a:t>5</a:t>
            </a:fld>
            <a:endParaRPr lang="en-US"/>
          </a:p>
        </p:txBody>
      </p:sp>
    </p:spTree>
    <p:extLst>
      <p:ext uri="{BB962C8B-B14F-4D97-AF65-F5344CB8AC3E}">
        <p14:creationId xmlns:p14="http://schemas.microsoft.com/office/powerpoint/2010/main" val="1561047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Most probably you will have read somewhere that the Python language is an interpreted programming or a script language. The truth is: Python is both an interpreted and a compiled language. But calling Python a compiled language would be misleading. (At the end of this chapter, you will find the definitions for Compilers and Interpreters, if you are not familiar with the concepts!) People would assume that the compiler translates the Python code into machine language. Python code is translated into intermediate code, which has to be executed by a virtual machine, known as the PVM, the Python virtual machine. This is a similar approach to the one taken by Java. There is even a way of translating Python programs into Java byte code for the Java Virtual Machine (JVM). This can be achieved with </a:t>
            </a:r>
            <a:r>
              <a:rPr lang="en-US" sz="1200" b="0" i="0" kern="1200" dirty="0" err="1" smtClean="0">
                <a:solidFill>
                  <a:schemeClr val="tx1"/>
                </a:solidFill>
                <a:effectLst/>
                <a:latin typeface="+mn-lt"/>
                <a:ea typeface="+mn-ea"/>
                <a:cs typeface="+mn-cs"/>
              </a:rPr>
              <a:t>Jython</a:t>
            </a:r>
            <a:r>
              <a:rPr lang="en-US" sz="1200" b="0" i="0" kern="1200" dirty="0" smtClean="0">
                <a:solidFill>
                  <a:schemeClr val="tx1"/>
                </a:solidFill>
                <a:effectLst/>
                <a:latin typeface="+mn-lt"/>
                <a:ea typeface="+mn-ea"/>
                <a:cs typeface="+mn-cs"/>
              </a:rPr>
              <a:t>.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The question is, do I have to compile my Python scripts to make them faster or how can I compile them? The answer is easy: Normally, you don't need to do anything and you shouldn't bother, because "Python" is doing the thinking for you, i.e. it takes the necessary steps automatically. </a:t>
            </a:r>
            <a:endParaRPr lang="en-US" dirty="0"/>
          </a:p>
        </p:txBody>
      </p:sp>
      <p:sp>
        <p:nvSpPr>
          <p:cNvPr id="4" name="Slide Number Placeholder 3"/>
          <p:cNvSpPr>
            <a:spLocks noGrp="1"/>
          </p:cNvSpPr>
          <p:nvPr>
            <p:ph type="sldNum" sz="quarter" idx="10"/>
          </p:nvPr>
        </p:nvSpPr>
        <p:spPr/>
        <p:txBody>
          <a:bodyPr/>
          <a:lstStyle/>
          <a:p>
            <a:fld id="{864BBAAE-1246-49D2-BA24-16771C7F40EF}" type="slidenum">
              <a:rPr lang="en-US" smtClean="0"/>
              <a:t>12</a:t>
            </a:fld>
            <a:endParaRPr lang="en-US"/>
          </a:p>
        </p:txBody>
      </p:sp>
    </p:spTree>
    <p:extLst>
      <p:ext uri="{BB962C8B-B14F-4D97-AF65-F5344CB8AC3E}">
        <p14:creationId xmlns:p14="http://schemas.microsoft.com/office/powerpoint/2010/main" val="3484300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you call a generator function, it doesn’t return a single value; instead it returns a generator object that supports the iterator protocol. On executing the </a:t>
            </a:r>
            <a:r>
              <a:rPr lang="en-US" dirty="0" smtClean="0">
                <a:effectLst/>
              </a:rPr>
              <a:t>yield</a:t>
            </a:r>
            <a:r>
              <a:rPr lang="en-US" sz="1200" b="0" i="0" kern="1200" dirty="0" smtClean="0">
                <a:solidFill>
                  <a:schemeClr val="tx1"/>
                </a:solidFill>
                <a:effectLst/>
                <a:latin typeface="+mn-lt"/>
                <a:ea typeface="+mn-ea"/>
                <a:cs typeface="+mn-cs"/>
              </a:rPr>
              <a:t> expression, the generator outputs the value of </a:t>
            </a:r>
            <a:r>
              <a:rPr lang="en-US" dirty="0" err="1" smtClean="0">
                <a:effectLst/>
              </a:rPr>
              <a:t>i</a:t>
            </a:r>
            <a:r>
              <a:rPr lang="en-US" sz="1200" b="0" i="0" kern="1200" dirty="0" smtClean="0">
                <a:solidFill>
                  <a:schemeClr val="tx1"/>
                </a:solidFill>
                <a:effectLst/>
                <a:latin typeface="+mn-lt"/>
                <a:ea typeface="+mn-ea"/>
                <a:cs typeface="+mn-cs"/>
              </a:rPr>
              <a:t>, similar to a </a:t>
            </a:r>
            <a:r>
              <a:rPr lang="en-US" dirty="0" smtClean="0">
                <a:effectLst/>
              </a:rPr>
              <a:t>return</a:t>
            </a:r>
            <a:r>
              <a:rPr lang="en-US" sz="1200" b="0" i="0" kern="1200" dirty="0" smtClean="0">
                <a:solidFill>
                  <a:schemeClr val="tx1"/>
                </a:solidFill>
                <a:effectLst/>
                <a:latin typeface="+mn-lt"/>
                <a:ea typeface="+mn-ea"/>
                <a:cs typeface="+mn-cs"/>
              </a:rPr>
              <a:t> statement. The big difference between </a:t>
            </a:r>
            <a:r>
              <a:rPr lang="en-US" dirty="0" smtClean="0">
                <a:effectLst/>
              </a:rPr>
              <a:t>yield</a:t>
            </a:r>
            <a:r>
              <a:rPr lang="en-US" sz="1200" b="0" i="0" kern="1200" dirty="0" smtClean="0">
                <a:solidFill>
                  <a:schemeClr val="tx1"/>
                </a:solidFill>
                <a:effectLst/>
                <a:latin typeface="+mn-lt"/>
                <a:ea typeface="+mn-ea"/>
                <a:cs typeface="+mn-cs"/>
              </a:rPr>
              <a:t> and a </a:t>
            </a:r>
            <a:r>
              <a:rPr lang="en-US" dirty="0" err="1" smtClean="0">
                <a:effectLst/>
              </a:rPr>
              <a:t>return</a:t>
            </a:r>
            <a:r>
              <a:rPr lang="en-US" sz="1200" b="0" i="0" kern="1200" dirty="0" err="1" smtClean="0">
                <a:solidFill>
                  <a:schemeClr val="tx1"/>
                </a:solidFill>
                <a:effectLst/>
                <a:latin typeface="+mn-lt"/>
                <a:ea typeface="+mn-ea"/>
                <a:cs typeface="+mn-cs"/>
              </a:rPr>
              <a:t>statement</a:t>
            </a:r>
            <a:r>
              <a:rPr lang="en-US" sz="1200" b="0" i="0" kern="1200" dirty="0" smtClean="0">
                <a:solidFill>
                  <a:schemeClr val="tx1"/>
                </a:solidFill>
                <a:effectLst/>
                <a:latin typeface="+mn-lt"/>
                <a:ea typeface="+mn-ea"/>
                <a:cs typeface="+mn-cs"/>
              </a:rPr>
              <a:t> is that on reaching a </a:t>
            </a:r>
            <a:r>
              <a:rPr lang="en-US" dirty="0" smtClean="0">
                <a:effectLst/>
              </a:rPr>
              <a:t>yield</a:t>
            </a:r>
            <a:r>
              <a:rPr lang="en-US" sz="1200" b="0" i="0" kern="1200" dirty="0" smtClean="0">
                <a:solidFill>
                  <a:schemeClr val="tx1"/>
                </a:solidFill>
                <a:effectLst/>
                <a:latin typeface="+mn-lt"/>
                <a:ea typeface="+mn-ea"/>
                <a:cs typeface="+mn-cs"/>
              </a:rPr>
              <a:t> the generator’s state of execution is suspended and local variables are preserved. On the next call to the generator’s </a:t>
            </a:r>
            <a:r>
              <a:rPr lang="en-US" sz="1200" b="0" i="0" u="none" strike="noStrike" kern="1200" dirty="0" smtClean="0">
                <a:solidFill>
                  <a:schemeClr val="tx1"/>
                </a:solidFill>
                <a:effectLst/>
                <a:latin typeface="+mn-lt"/>
                <a:ea typeface="+mn-ea"/>
                <a:cs typeface="+mn-cs"/>
                <a:hlinkClick r:id="rId3" tooltip="generator.__next__"/>
              </a:rPr>
              <a:t>__next__()</a:t>
            </a:r>
            <a:r>
              <a:rPr lang="en-US" sz="1200" b="0" i="0" kern="1200" dirty="0" smtClean="0">
                <a:solidFill>
                  <a:schemeClr val="tx1"/>
                </a:solidFill>
                <a:effectLst/>
                <a:latin typeface="+mn-lt"/>
                <a:ea typeface="+mn-ea"/>
                <a:cs typeface="+mn-cs"/>
              </a:rPr>
              <a:t> method, the function will resume executing.</a:t>
            </a:r>
            <a:endParaRPr lang="en-US" dirty="0"/>
          </a:p>
        </p:txBody>
      </p:sp>
      <p:sp>
        <p:nvSpPr>
          <p:cNvPr id="4" name="Slide Number Placeholder 3"/>
          <p:cNvSpPr>
            <a:spLocks noGrp="1"/>
          </p:cNvSpPr>
          <p:nvPr>
            <p:ph type="sldNum" sz="quarter" idx="10"/>
          </p:nvPr>
        </p:nvSpPr>
        <p:spPr/>
        <p:txBody>
          <a:bodyPr/>
          <a:lstStyle/>
          <a:p>
            <a:fld id="{864BBAAE-1246-49D2-BA24-16771C7F40EF}" type="slidenum">
              <a:rPr lang="en-US" smtClean="0"/>
              <a:t>77</a:t>
            </a:fld>
            <a:endParaRPr lang="en-US"/>
          </a:p>
        </p:txBody>
      </p:sp>
    </p:spTree>
    <p:extLst>
      <p:ext uri="{BB962C8B-B14F-4D97-AF65-F5344CB8AC3E}">
        <p14:creationId xmlns:p14="http://schemas.microsoft.com/office/powerpoint/2010/main" val="1270895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default value of </a:t>
            </a:r>
            <a:r>
              <a:rPr lang="en-US" sz="1200" b="0" i="0" kern="1200" dirty="0" err="1" smtClean="0">
                <a:solidFill>
                  <a:schemeClr val="tx1"/>
                </a:solidFill>
                <a:effectLst/>
                <a:latin typeface="+mn-lt"/>
                <a:ea typeface="+mn-ea"/>
                <a:cs typeface="+mn-cs"/>
              </a:rPr>
              <a:t>skipkeys</a:t>
            </a:r>
            <a:r>
              <a:rPr lang="en-US" sz="1200" b="0" i="0" kern="1200" dirty="0" smtClean="0">
                <a:solidFill>
                  <a:schemeClr val="tx1"/>
                </a:solidFill>
                <a:effectLst/>
                <a:latin typeface="+mn-lt"/>
                <a:ea typeface="+mn-ea"/>
                <a:cs typeface="+mn-cs"/>
              </a:rPr>
              <a:t> is False. If </a:t>
            </a:r>
            <a:r>
              <a:rPr lang="en-US" sz="1200" b="0" i="0" kern="1200" dirty="0" err="1" smtClean="0">
                <a:solidFill>
                  <a:schemeClr val="tx1"/>
                </a:solidFill>
                <a:effectLst/>
                <a:latin typeface="+mn-lt"/>
                <a:ea typeface="+mn-ea"/>
                <a:cs typeface="+mn-cs"/>
              </a:rPr>
              <a:t>skipkeys</a:t>
            </a:r>
            <a:r>
              <a:rPr lang="en-US" sz="1200" b="0" i="0" kern="1200" dirty="0" smtClean="0">
                <a:solidFill>
                  <a:schemeClr val="tx1"/>
                </a:solidFill>
                <a:effectLst/>
                <a:latin typeface="+mn-lt"/>
                <a:ea typeface="+mn-ea"/>
                <a:cs typeface="+mn-cs"/>
              </a:rPr>
              <a:t> is True, then </a:t>
            </a:r>
            <a:r>
              <a:rPr lang="en-US" sz="1200" b="0" i="0" kern="1200" dirty="0" err="1" smtClean="0">
                <a:solidFill>
                  <a:schemeClr val="tx1"/>
                </a:solidFill>
                <a:effectLst/>
                <a:latin typeface="+mn-lt"/>
                <a:ea typeface="+mn-ea"/>
                <a:cs typeface="+mn-cs"/>
              </a:rPr>
              <a:t>dict</a:t>
            </a:r>
            <a:r>
              <a:rPr lang="en-US" sz="1200" b="0" i="0" kern="1200" dirty="0" smtClean="0">
                <a:solidFill>
                  <a:schemeClr val="tx1"/>
                </a:solidFill>
                <a:effectLst/>
                <a:latin typeface="+mn-lt"/>
                <a:ea typeface="+mn-ea"/>
                <a:cs typeface="+mn-cs"/>
              </a:rPr>
              <a:t> keys that are not of a basic type (</a:t>
            </a:r>
            <a:r>
              <a:rPr lang="en-US" sz="1200" b="0" i="0" kern="1200" dirty="0" err="1" smtClean="0">
                <a:solidFill>
                  <a:schemeClr val="tx1"/>
                </a:solidFill>
                <a:effectLst/>
                <a:latin typeface="+mn-lt"/>
                <a:ea typeface="+mn-ea"/>
                <a:cs typeface="+mn-cs"/>
              </a:rPr>
              <a:t>str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int</a:t>
            </a:r>
            <a:r>
              <a:rPr lang="en-US" sz="1200" b="0" i="0" kern="1200" dirty="0" smtClean="0">
                <a:solidFill>
                  <a:schemeClr val="tx1"/>
                </a:solidFill>
                <a:effectLst/>
                <a:latin typeface="+mn-lt"/>
                <a:ea typeface="+mn-ea"/>
                <a:cs typeface="+mn-cs"/>
              </a:rPr>
              <a:t>, float, bool, None) will be skipped instead of raising a </a:t>
            </a:r>
            <a:r>
              <a:rPr lang="en-US" sz="1200" b="0" i="0" kern="1200" dirty="0" err="1" smtClean="0">
                <a:solidFill>
                  <a:schemeClr val="tx1"/>
                </a:solidFill>
                <a:effectLst/>
                <a:latin typeface="+mn-lt"/>
                <a:ea typeface="+mn-ea"/>
                <a:cs typeface="+mn-cs"/>
              </a:rPr>
              <a:t>TypeError</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module always produces </a:t>
            </a:r>
            <a:r>
              <a:rPr lang="en-US" sz="1200" b="0" i="0" kern="1200" dirty="0" err="1" smtClean="0">
                <a:solidFill>
                  <a:schemeClr val="tx1"/>
                </a:solidFill>
                <a:effectLst/>
                <a:latin typeface="+mn-lt"/>
                <a:ea typeface="+mn-ea"/>
                <a:cs typeface="+mn-cs"/>
              </a:rPr>
              <a:t>str</a:t>
            </a:r>
            <a:r>
              <a:rPr lang="en-US" sz="1200" b="0" i="0" kern="1200" dirty="0" smtClean="0">
                <a:solidFill>
                  <a:schemeClr val="tx1"/>
                </a:solidFill>
                <a:effectLst/>
                <a:latin typeface="+mn-lt"/>
                <a:ea typeface="+mn-ea"/>
                <a:cs typeface="+mn-cs"/>
              </a:rPr>
              <a:t> objects, not bytes objects. Therefore, </a:t>
            </a:r>
            <a:r>
              <a:rPr lang="en-US" sz="1200" b="0" i="0" kern="1200" dirty="0" err="1" smtClean="0">
                <a:solidFill>
                  <a:schemeClr val="tx1"/>
                </a:solidFill>
                <a:effectLst/>
                <a:latin typeface="+mn-lt"/>
                <a:ea typeface="+mn-ea"/>
                <a:cs typeface="+mn-cs"/>
              </a:rPr>
              <a:t>fp.write</a:t>
            </a:r>
            <a:r>
              <a:rPr lang="en-US" sz="1200" b="0" i="0" kern="1200" dirty="0" smtClean="0">
                <a:solidFill>
                  <a:schemeClr val="tx1"/>
                </a:solidFill>
                <a:effectLst/>
                <a:latin typeface="+mn-lt"/>
                <a:ea typeface="+mn-ea"/>
                <a:cs typeface="+mn-cs"/>
              </a:rPr>
              <a:t>() must support </a:t>
            </a:r>
            <a:r>
              <a:rPr lang="en-US" sz="1200" b="0" i="0" kern="1200" dirty="0" err="1" smtClean="0">
                <a:solidFill>
                  <a:schemeClr val="tx1"/>
                </a:solidFill>
                <a:effectLst/>
                <a:latin typeface="+mn-lt"/>
                <a:ea typeface="+mn-ea"/>
                <a:cs typeface="+mn-cs"/>
              </a:rPr>
              <a:t>str</a:t>
            </a:r>
            <a:r>
              <a:rPr lang="en-US" sz="1200" b="0" i="0" kern="1200" dirty="0" smtClean="0">
                <a:solidFill>
                  <a:schemeClr val="tx1"/>
                </a:solidFill>
                <a:effectLst/>
                <a:latin typeface="+mn-lt"/>
                <a:ea typeface="+mn-ea"/>
                <a:cs typeface="+mn-cs"/>
              </a:rPr>
              <a:t> input.</a:t>
            </a:r>
          </a:p>
          <a:p>
            <a:r>
              <a:rPr lang="en-US" sz="1200" b="0" i="0" kern="1200" dirty="0" smtClean="0">
                <a:solidFill>
                  <a:schemeClr val="tx1"/>
                </a:solidFill>
                <a:effectLst/>
                <a:latin typeface="+mn-lt"/>
                <a:ea typeface="+mn-ea"/>
                <a:cs typeface="+mn-cs"/>
              </a:rPr>
              <a:t>If </a:t>
            </a:r>
            <a:r>
              <a:rPr lang="en-US" sz="1200" b="0" i="0" kern="1200" dirty="0" err="1" smtClean="0">
                <a:solidFill>
                  <a:schemeClr val="tx1"/>
                </a:solidFill>
                <a:effectLst/>
                <a:latin typeface="+mn-lt"/>
                <a:ea typeface="+mn-ea"/>
                <a:cs typeface="+mn-cs"/>
              </a:rPr>
              <a:t>ensure_ascii</a:t>
            </a:r>
            <a:r>
              <a:rPr lang="en-US" sz="1200" b="0" i="0" kern="1200" dirty="0" smtClean="0">
                <a:solidFill>
                  <a:schemeClr val="tx1"/>
                </a:solidFill>
                <a:effectLst/>
                <a:latin typeface="+mn-lt"/>
                <a:ea typeface="+mn-ea"/>
                <a:cs typeface="+mn-cs"/>
              </a:rPr>
              <a:t> is True (the default), the output is guaranteed to have all incoming non-ASCII characters escaped. If </a:t>
            </a:r>
            <a:r>
              <a:rPr lang="en-US" sz="1200" b="0" i="0" kern="1200" dirty="0" err="1" smtClean="0">
                <a:solidFill>
                  <a:schemeClr val="tx1"/>
                </a:solidFill>
                <a:effectLst/>
                <a:latin typeface="+mn-lt"/>
                <a:ea typeface="+mn-ea"/>
                <a:cs typeface="+mn-cs"/>
              </a:rPr>
              <a:t>ensure_ascii</a:t>
            </a:r>
            <a:r>
              <a:rPr lang="en-US" sz="1200" b="0" i="0" kern="1200" dirty="0" smtClean="0">
                <a:solidFill>
                  <a:schemeClr val="tx1"/>
                </a:solidFill>
                <a:effectLst/>
                <a:latin typeface="+mn-lt"/>
                <a:ea typeface="+mn-ea"/>
                <a:cs typeface="+mn-cs"/>
              </a:rPr>
              <a:t> is False, these characters will be output as-is.</a:t>
            </a:r>
          </a:p>
          <a:p>
            <a:r>
              <a:rPr lang="en-US" sz="1200" b="0" i="0" kern="1200" dirty="0" smtClean="0">
                <a:solidFill>
                  <a:schemeClr val="tx1"/>
                </a:solidFill>
                <a:effectLst/>
                <a:latin typeface="+mn-lt"/>
                <a:ea typeface="+mn-ea"/>
                <a:cs typeface="+mn-cs"/>
              </a:rPr>
              <a:t>The default value of </a:t>
            </a:r>
            <a:r>
              <a:rPr lang="en-US" sz="1200" b="0" i="0" kern="1200" dirty="0" err="1" smtClean="0">
                <a:solidFill>
                  <a:schemeClr val="tx1"/>
                </a:solidFill>
                <a:effectLst/>
                <a:latin typeface="+mn-lt"/>
                <a:ea typeface="+mn-ea"/>
                <a:cs typeface="+mn-cs"/>
              </a:rPr>
              <a:t>check_circular</a:t>
            </a:r>
            <a:r>
              <a:rPr lang="en-US" sz="1200" b="0" i="0" kern="1200" dirty="0" smtClean="0">
                <a:solidFill>
                  <a:schemeClr val="tx1"/>
                </a:solidFill>
                <a:effectLst/>
                <a:latin typeface="+mn-lt"/>
                <a:ea typeface="+mn-ea"/>
                <a:cs typeface="+mn-cs"/>
              </a:rPr>
              <a:t> is True. If </a:t>
            </a:r>
            <a:r>
              <a:rPr lang="en-US" sz="1200" b="0" i="0" kern="1200" dirty="0" err="1" smtClean="0">
                <a:solidFill>
                  <a:schemeClr val="tx1"/>
                </a:solidFill>
                <a:effectLst/>
                <a:latin typeface="+mn-lt"/>
                <a:ea typeface="+mn-ea"/>
                <a:cs typeface="+mn-cs"/>
              </a:rPr>
              <a:t>check_circular</a:t>
            </a:r>
            <a:r>
              <a:rPr lang="en-US" sz="1200" b="0" i="0" kern="1200" dirty="0" smtClean="0">
                <a:solidFill>
                  <a:schemeClr val="tx1"/>
                </a:solidFill>
                <a:effectLst/>
                <a:latin typeface="+mn-lt"/>
                <a:ea typeface="+mn-ea"/>
                <a:cs typeface="+mn-cs"/>
              </a:rPr>
              <a:t> is False, then the circular reference check for container types will be skipped and a circular reference will result in an </a:t>
            </a:r>
            <a:r>
              <a:rPr lang="en-US" sz="1200" b="0" i="0" kern="1200" dirty="0" err="1" smtClean="0">
                <a:solidFill>
                  <a:schemeClr val="tx1"/>
                </a:solidFill>
                <a:effectLst/>
                <a:latin typeface="+mn-lt"/>
                <a:ea typeface="+mn-ea"/>
                <a:cs typeface="+mn-cs"/>
              </a:rPr>
              <a:t>OverflowError</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The default value of </a:t>
            </a:r>
            <a:r>
              <a:rPr lang="en-US" sz="1200" b="0" i="0" kern="1200" dirty="0" err="1" smtClean="0">
                <a:solidFill>
                  <a:schemeClr val="tx1"/>
                </a:solidFill>
                <a:effectLst/>
                <a:latin typeface="+mn-lt"/>
                <a:ea typeface="+mn-ea"/>
                <a:cs typeface="+mn-cs"/>
              </a:rPr>
              <a:t>allow_nan</a:t>
            </a:r>
            <a:r>
              <a:rPr lang="en-US" sz="1200" b="0" i="0" kern="1200" dirty="0" smtClean="0">
                <a:solidFill>
                  <a:schemeClr val="tx1"/>
                </a:solidFill>
                <a:effectLst/>
                <a:latin typeface="+mn-lt"/>
                <a:ea typeface="+mn-ea"/>
                <a:cs typeface="+mn-cs"/>
              </a:rPr>
              <a:t> is True. If </a:t>
            </a:r>
            <a:r>
              <a:rPr lang="en-US" sz="1200" b="0" i="0" kern="1200" dirty="0" err="1" smtClean="0">
                <a:solidFill>
                  <a:schemeClr val="tx1"/>
                </a:solidFill>
                <a:effectLst/>
                <a:latin typeface="+mn-lt"/>
                <a:ea typeface="+mn-ea"/>
                <a:cs typeface="+mn-cs"/>
              </a:rPr>
              <a:t>allow_nan</a:t>
            </a:r>
            <a:r>
              <a:rPr lang="en-US" sz="1200" b="0" i="0" kern="1200" dirty="0" smtClean="0">
                <a:solidFill>
                  <a:schemeClr val="tx1"/>
                </a:solidFill>
                <a:effectLst/>
                <a:latin typeface="+mn-lt"/>
                <a:ea typeface="+mn-ea"/>
                <a:cs typeface="+mn-cs"/>
              </a:rPr>
              <a:t> is False, then it will be a </a:t>
            </a:r>
            <a:r>
              <a:rPr lang="en-US" sz="1200" b="0" i="0" kern="1200" dirty="0" err="1" smtClean="0">
                <a:solidFill>
                  <a:schemeClr val="tx1"/>
                </a:solidFill>
                <a:effectLst/>
                <a:latin typeface="+mn-lt"/>
                <a:ea typeface="+mn-ea"/>
                <a:cs typeface="+mn-cs"/>
              </a:rPr>
              <a:t>ValueError</a:t>
            </a:r>
            <a:r>
              <a:rPr lang="en-US" sz="1200" b="0" i="0" kern="1200" dirty="0" smtClean="0">
                <a:solidFill>
                  <a:schemeClr val="tx1"/>
                </a:solidFill>
                <a:effectLst/>
                <a:latin typeface="+mn-lt"/>
                <a:ea typeface="+mn-ea"/>
                <a:cs typeface="+mn-cs"/>
              </a:rPr>
              <a:t> to serialize out of range float values (nan, </a:t>
            </a:r>
            <a:r>
              <a:rPr lang="en-US" sz="1200" b="0" i="0" kern="1200" dirty="0" err="1" smtClean="0">
                <a:solidFill>
                  <a:schemeClr val="tx1"/>
                </a:solidFill>
                <a:effectLst/>
                <a:latin typeface="+mn-lt"/>
                <a:ea typeface="+mn-ea"/>
                <a:cs typeface="+mn-cs"/>
              </a:rPr>
              <a:t>inf</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inf</a:t>
            </a:r>
            <a:r>
              <a:rPr lang="en-US" sz="1200" b="0" i="0" kern="1200" dirty="0" smtClean="0">
                <a:solidFill>
                  <a:schemeClr val="tx1"/>
                </a:solidFill>
                <a:effectLst/>
                <a:latin typeface="+mn-lt"/>
                <a:ea typeface="+mn-ea"/>
                <a:cs typeface="+mn-cs"/>
              </a:rPr>
              <a:t>) in strict compliance with the JSON specification, instead of using the JavaScript equivalents (</a:t>
            </a:r>
            <a:r>
              <a:rPr lang="en-US" sz="1200" b="0" i="0" kern="1200" dirty="0" err="1" smtClean="0">
                <a:solidFill>
                  <a:schemeClr val="tx1"/>
                </a:solidFill>
                <a:effectLst/>
                <a:latin typeface="+mn-lt"/>
                <a:ea typeface="+mn-ea"/>
                <a:cs typeface="+mn-cs"/>
              </a:rPr>
              <a:t>NaN</a:t>
            </a:r>
            <a:r>
              <a:rPr lang="en-US" sz="1200" b="0" i="0" kern="1200" dirty="0" smtClean="0">
                <a:solidFill>
                  <a:schemeClr val="tx1"/>
                </a:solidFill>
                <a:effectLst/>
                <a:latin typeface="+mn-lt"/>
                <a:ea typeface="+mn-ea"/>
                <a:cs typeface="+mn-cs"/>
              </a:rPr>
              <a:t>, Infinity, -Infinity).</a:t>
            </a:r>
          </a:p>
          <a:p>
            <a:r>
              <a:rPr lang="en-US" sz="1200" b="0" i="0" kern="1200" dirty="0" smtClean="0">
                <a:solidFill>
                  <a:schemeClr val="tx1"/>
                </a:solidFill>
                <a:effectLst/>
                <a:latin typeface="+mn-lt"/>
                <a:ea typeface="+mn-ea"/>
                <a:cs typeface="+mn-cs"/>
              </a:rPr>
              <a:t>If indent is a non-negative integer or string, then JSON array elements and object members will be pretty-printed with that indent level. An indent level of 0, negative, or "" will only insert newlines. None (the default) selects the most compact representation. Using a positive integer indent indents that many spaces per level. If indent is a string (such as "\t"), that string is used to indent each level.</a:t>
            </a:r>
          </a:p>
          <a:p>
            <a:r>
              <a:rPr lang="en-US" sz="1200" b="0" i="0" kern="1200" dirty="0" smtClean="0">
                <a:solidFill>
                  <a:schemeClr val="tx1"/>
                </a:solidFill>
                <a:effectLst/>
                <a:latin typeface="+mn-lt"/>
                <a:ea typeface="+mn-ea"/>
                <a:cs typeface="+mn-cs"/>
              </a:rPr>
              <a:t>Use (',', ': ') as default if indent is not None.</a:t>
            </a:r>
          </a:p>
          <a:p>
            <a:r>
              <a:rPr lang="en-US" sz="1200" b="0" i="0" kern="1200" dirty="0" smtClean="0">
                <a:solidFill>
                  <a:schemeClr val="tx1"/>
                </a:solidFill>
                <a:effectLst/>
                <a:latin typeface="+mn-lt"/>
                <a:ea typeface="+mn-ea"/>
                <a:cs typeface="+mn-cs"/>
              </a:rPr>
              <a:t>The default value of </a:t>
            </a:r>
            <a:r>
              <a:rPr lang="en-US" sz="1200" b="0" i="0" kern="1200" dirty="0" err="1" smtClean="0">
                <a:solidFill>
                  <a:schemeClr val="tx1"/>
                </a:solidFill>
                <a:effectLst/>
                <a:latin typeface="+mn-lt"/>
                <a:ea typeface="+mn-ea"/>
                <a:cs typeface="+mn-cs"/>
              </a:rPr>
              <a:t>sort_keys</a:t>
            </a:r>
            <a:r>
              <a:rPr lang="en-US" sz="1200" b="0" i="0" kern="1200" dirty="0" smtClean="0">
                <a:solidFill>
                  <a:schemeClr val="tx1"/>
                </a:solidFill>
                <a:effectLst/>
                <a:latin typeface="+mn-lt"/>
                <a:ea typeface="+mn-ea"/>
                <a:cs typeface="+mn-cs"/>
              </a:rPr>
              <a:t> is False. If </a:t>
            </a:r>
            <a:r>
              <a:rPr lang="en-US" sz="1200" b="0" i="0" kern="1200" dirty="0" err="1" smtClean="0">
                <a:solidFill>
                  <a:schemeClr val="tx1"/>
                </a:solidFill>
                <a:effectLst/>
                <a:latin typeface="+mn-lt"/>
                <a:ea typeface="+mn-ea"/>
                <a:cs typeface="+mn-cs"/>
              </a:rPr>
              <a:t>sort_keys</a:t>
            </a:r>
            <a:r>
              <a:rPr lang="en-US" sz="1200" b="0" i="0" kern="1200" dirty="0" smtClean="0">
                <a:solidFill>
                  <a:schemeClr val="tx1"/>
                </a:solidFill>
                <a:effectLst/>
                <a:latin typeface="+mn-lt"/>
                <a:ea typeface="+mn-ea"/>
                <a:cs typeface="+mn-cs"/>
              </a:rPr>
              <a:t> is True, then the output of dictionaries will be sorted by key.</a:t>
            </a:r>
          </a:p>
          <a:p>
            <a:endParaRPr lang="en-US" dirty="0"/>
          </a:p>
        </p:txBody>
      </p:sp>
      <p:sp>
        <p:nvSpPr>
          <p:cNvPr id="4" name="Slide Number Placeholder 3"/>
          <p:cNvSpPr>
            <a:spLocks noGrp="1"/>
          </p:cNvSpPr>
          <p:nvPr>
            <p:ph type="sldNum" sz="quarter" idx="10"/>
          </p:nvPr>
        </p:nvSpPr>
        <p:spPr/>
        <p:txBody>
          <a:bodyPr/>
          <a:lstStyle/>
          <a:p>
            <a:fld id="{864BBAAE-1246-49D2-BA24-16771C7F40EF}" type="slidenum">
              <a:rPr lang="en-US" smtClean="0"/>
              <a:t>102</a:t>
            </a:fld>
            <a:endParaRPr lang="en-US"/>
          </a:p>
        </p:txBody>
      </p:sp>
    </p:spTree>
    <p:extLst>
      <p:ext uri="{BB962C8B-B14F-4D97-AF65-F5344CB8AC3E}">
        <p14:creationId xmlns:p14="http://schemas.microsoft.com/office/powerpoint/2010/main" val="29391780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xoriant.com/"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www.xoriant.com/" TargetMode="External"/><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xoriant.com/"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Rectangle 3"/>
          <p:cNvSpPr/>
          <p:nvPr userDrawn="1"/>
        </p:nvSpPr>
        <p:spPr>
          <a:xfrm>
            <a:off x="7253289" y="0"/>
            <a:ext cx="1890711" cy="4033838"/>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1784503"/>
              <a:gd name="connsiteY0" fmla="*/ 4160233 h 4160233"/>
              <a:gd name="connsiteX1" fmla="*/ 1784503 w 1784503"/>
              <a:gd name="connsiteY1" fmla="*/ 0 h 4160233"/>
              <a:gd name="connsiteX2" fmla="*/ 1784503 w 1784503"/>
              <a:gd name="connsiteY2" fmla="*/ 1657350 h 4160233"/>
              <a:gd name="connsiteX3" fmla="*/ 0 w 1784503"/>
              <a:gd name="connsiteY3" fmla="*/ 4160233 h 4160233"/>
              <a:gd name="connsiteX0" fmla="*/ 0 w 1080880"/>
              <a:gd name="connsiteY0" fmla="*/ 2819435 h 2819435"/>
              <a:gd name="connsiteX1" fmla="*/ 1080880 w 1080880"/>
              <a:gd name="connsiteY1" fmla="*/ 0 h 2819435"/>
              <a:gd name="connsiteX2" fmla="*/ 1080880 w 1080880"/>
              <a:gd name="connsiteY2" fmla="*/ 1657350 h 2819435"/>
              <a:gd name="connsiteX3" fmla="*/ 0 w 1080880"/>
              <a:gd name="connsiteY3" fmla="*/ 2819435 h 2819435"/>
              <a:gd name="connsiteX0" fmla="*/ 0 w 1482457"/>
              <a:gd name="connsiteY0" fmla="*/ 2916657 h 2916657"/>
              <a:gd name="connsiteX1" fmla="*/ 1482457 w 1482457"/>
              <a:gd name="connsiteY1" fmla="*/ 0 h 2916657"/>
              <a:gd name="connsiteX2" fmla="*/ 1482457 w 1482457"/>
              <a:gd name="connsiteY2" fmla="*/ 1657350 h 2916657"/>
              <a:gd name="connsiteX3" fmla="*/ 0 w 1482457"/>
              <a:gd name="connsiteY3" fmla="*/ 2916657 h 2916657"/>
              <a:gd name="connsiteX0" fmla="*/ 0 w 1532644"/>
              <a:gd name="connsiteY0" fmla="*/ 3042375 h 3042375"/>
              <a:gd name="connsiteX1" fmla="*/ 1532644 w 1532644"/>
              <a:gd name="connsiteY1" fmla="*/ 0 h 3042375"/>
              <a:gd name="connsiteX2" fmla="*/ 1532644 w 1532644"/>
              <a:gd name="connsiteY2" fmla="*/ 1657350 h 3042375"/>
              <a:gd name="connsiteX3" fmla="*/ 0 w 1532644"/>
              <a:gd name="connsiteY3" fmla="*/ 3042375 h 3042375"/>
            </a:gdLst>
            <a:ahLst/>
            <a:cxnLst>
              <a:cxn ang="0">
                <a:pos x="connsiteX0" y="connsiteY0"/>
              </a:cxn>
              <a:cxn ang="0">
                <a:pos x="connsiteX1" y="connsiteY1"/>
              </a:cxn>
              <a:cxn ang="0">
                <a:pos x="connsiteX2" y="connsiteY2"/>
              </a:cxn>
              <a:cxn ang="0">
                <a:pos x="connsiteX3" y="connsiteY3"/>
              </a:cxn>
            </a:cxnLst>
            <a:rect l="l" t="t" r="r" b="b"/>
            <a:pathLst>
              <a:path w="1532644" h="3042375">
                <a:moveTo>
                  <a:pt x="0" y="3042375"/>
                </a:moveTo>
                <a:lnTo>
                  <a:pt x="1532644" y="0"/>
                </a:lnTo>
                <a:lnTo>
                  <a:pt x="1532644" y="1657350"/>
                </a:lnTo>
                <a:lnTo>
                  <a:pt x="0" y="3042375"/>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7767638" y="0"/>
            <a:ext cx="1376362" cy="1521619"/>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Lst>
            <a:ahLst/>
            <a:cxnLst>
              <a:cxn ang="0">
                <a:pos x="connsiteX0" y="connsiteY0"/>
              </a:cxn>
              <a:cxn ang="0">
                <a:pos x="connsiteX1" y="connsiteY1"/>
              </a:cxn>
              <a:cxn ang="0">
                <a:pos x="connsiteX2" y="connsiteY2"/>
              </a:cxn>
              <a:cxn ang="0">
                <a:pos x="connsiteX3" y="connsiteY3"/>
              </a:cxn>
            </a:cxnLst>
            <a:rect l="l" t="t" r="r" b="b"/>
            <a:pathLst>
              <a:path w="1371600" h="1657350">
                <a:moveTo>
                  <a:pt x="0" y="0"/>
                </a:moveTo>
                <a:lnTo>
                  <a:pt x="1371600" y="0"/>
                </a:lnTo>
                <a:lnTo>
                  <a:pt x="1371600" y="16573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3"/>
          <p:cNvSpPr/>
          <p:nvPr userDrawn="1"/>
        </p:nvSpPr>
        <p:spPr>
          <a:xfrm>
            <a:off x="7547769" y="971551"/>
            <a:ext cx="1596231" cy="1447799"/>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1574097"/>
              <a:gd name="connsiteY0" fmla="*/ 1376370 h 1657350"/>
              <a:gd name="connsiteX1" fmla="*/ 1574097 w 1574097"/>
              <a:gd name="connsiteY1" fmla="*/ 0 h 1657350"/>
              <a:gd name="connsiteX2" fmla="*/ 1574097 w 1574097"/>
              <a:gd name="connsiteY2" fmla="*/ 1657350 h 1657350"/>
              <a:gd name="connsiteX3" fmla="*/ 0 w 1574097"/>
              <a:gd name="connsiteY3" fmla="*/ 1376370 h 1657350"/>
              <a:gd name="connsiteX0" fmla="*/ 0 w 1593081"/>
              <a:gd name="connsiteY0" fmla="*/ 1397438 h 1657350"/>
              <a:gd name="connsiteX1" fmla="*/ 1593081 w 1593081"/>
              <a:gd name="connsiteY1" fmla="*/ 0 h 1657350"/>
              <a:gd name="connsiteX2" fmla="*/ 1593081 w 1593081"/>
              <a:gd name="connsiteY2" fmla="*/ 1657350 h 1657350"/>
              <a:gd name="connsiteX3" fmla="*/ 0 w 1593081"/>
              <a:gd name="connsiteY3" fmla="*/ 1397438 h 1657350"/>
              <a:gd name="connsiteX0" fmla="*/ 0 w 1590708"/>
              <a:gd name="connsiteY0" fmla="*/ 1457409 h 1657350"/>
              <a:gd name="connsiteX1" fmla="*/ 1590708 w 1590708"/>
              <a:gd name="connsiteY1" fmla="*/ 0 h 1657350"/>
              <a:gd name="connsiteX2" fmla="*/ 1590708 w 1590708"/>
              <a:gd name="connsiteY2" fmla="*/ 1657350 h 1657350"/>
              <a:gd name="connsiteX3" fmla="*/ 0 w 1590708"/>
              <a:gd name="connsiteY3" fmla="*/ 1457409 h 1657350"/>
            </a:gdLst>
            <a:ahLst/>
            <a:cxnLst>
              <a:cxn ang="0">
                <a:pos x="connsiteX0" y="connsiteY0"/>
              </a:cxn>
              <a:cxn ang="0">
                <a:pos x="connsiteX1" y="connsiteY1"/>
              </a:cxn>
              <a:cxn ang="0">
                <a:pos x="connsiteX2" y="connsiteY2"/>
              </a:cxn>
              <a:cxn ang="0">
                <a:pos x="connsiteX3" y="connsiteY3"/>
              </a:cxn>
            </a:cxnLst>
            <a:rect l="l" t="t" r="r" b="b"/>
            <a:pathLst>
              <a:path w="1590708" h="1657350">
                <a:moveTo>
                  <a:pt x="0" y="1457409"/>
                </a:moveTo>
                <a:lnTo>
                  <a:pt x="1590708" y="0"/>
                </a:lnTo>
                <a:lnTo>
                  <a:pt x="1590708" y="1657350"/>
                </a:lnTo>
                <a:lnTo>
                  <a:pt x="0" y="145740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3"/>
          <p:cNvSpPr/>
          <p:nvPr userDrawn="1"/>
        </p:nvSpPr>
        <p:spPr>
          <a:xfrm>
            <a:off x="8853488" y="969170"/>
            <a:ext cx="290512" cy="550068"/>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1574097"/>
              <a:gd name="connsiteY0" fmla="*/ 1376370 h 1657350"/>
              <a:gd name="connsiteX1" fmla="*/ 1574097 w 1574097"/>
              <a:gd name="connsiteY1" fmla="*/ 0 h 1657350"/>
              <a:gd name="connsiteX2" fmla="*/ 1574097 w 1574097"/>
              <a:gd name="connsiteY2" fmla="*/ 1657350 h 1657350"/>
              <a:gd name="connsiteX3" fmla="*/ 0 w 1574097"/>
              <a:gd name="connsiteY3" fmla="*/ 1376370 h 1657350"/>
              <a:gd name="connsiteX0" fmla="*/ 0 w 1593081"/>
              <a:gd name="connsiteY0" fmla="*/ 1397438 h 1657350"/>
              <a:gd name="connsiteX1" fmla="*/ 1593081 w 1593081"/>
              <a:gd name="connsiteY1" fmla="*/ 0 h 1657350"/>
              <a:gd name="connsiteX2" fmla="*/ 1593081 w 1593081"/>
              <a:gd name="connsiteY2" fmla="*/ 1657350 h 1657350"/>
              <a:gd name="connsiteX3" fmla="*/ 0 w 1593081"/>
              <a:gd name="connsiteY3" fmla="*/ 1397438 h 1657350"/>
              <a:gd name="connsiteX0" fmla="*/ 0 w 1590708"/>
              <a:gd name="connsiteY0" fmla="*/ 1457409 h 1657350"/>
              <a:gd name="connsiteX1" fmla="*/ 1590708 w 1590708"/>
              <a:gd name="connsiteY1" fmla="*/ 0 h 1657350"/>
              <a:gd name="connsiteX2" fmla="*/ 1590708 w 1590708"/>
              <a:gd name="connsiteY2" fmla="*/ 1657350 h 1657350"/>
              <a:gd name="connsiteX3" fmla="*/ 0 w 1590708"/>
              <a:gd name="connsiteY3" fmla="*/ 1457409 h 1657350"/>
              <a:gd name="connsiteX0" fmla="*/ 0 w 1564714"/>
              <a:gd name="connsiteY0" fmla="*/ 696891 h 1657350"/>
              <a:gd name="connsiteX1" fmla="*/ 1564714 w 1564714"/>
              <a:gd name="connsiteY1" fmla="*/ 0 h 1657350"/>
              <a:gd name="connsiteX2" fmla="*/ 1564714 w 1564714"/>
              <a:gd name="connsiteY2" fmla="*/ 1657350 h 1657350"/>
              <a:gd name="connsiteX3" fmla="*/ 0 w 1564714"/>
              <a:gd name="connsiteY3" fmla="*/ 696891 h 1657350"/>
            </a:gdLst>
            <a:ahLst/>
            <a:cxnLst>
              <a:cxn ang="0">
                <a:pos x="connsiteX0" y="connsiteY0"/>
              </a:cxn>
              <a:cxn ang="0">
                <a:pos x="connsiteX1" y="connsiteY1"/>
              </a:cxn>
              <a:cxn ang="0">
                <a:pos x="connsiteX2" y="connsiteY2"/>
              </a:cxn>
              <a:cxn ang="0">
                <a:pos x="connsiteX3" y="connsiteY3"/>
              </a:cxn>
            </a:cxnLst>
            <a:rect l="l" t="t" r="r" b="b"/>
            <a:pathLst>
              <a:path w="1564714" h="1657350">
                <a:moveTo>
                  <a:pt x="0" y="696891"/>
                </a:moveTo>
                <a:lnTo>
                  <a:pt x="1564714" y="0"/>
                </a:lnTo>
                <a:lnTo>
                  <a:pt x="1564714" y="1657350"/>
                </a:lnTo>
                <a:lnTo>
                  <a:pt x="0" y="696891"/>
                </a:lnTo>
                <a:close/>
              </a:path>
            </a:pathLst>
          </a:custGeom>
          <a:solidFill>
            <a:srgbClr val="149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3"/>
          <p:cNvSpPr/>
          <p:nvPr userDrawn="1"/>
        </p:nvSpPr>
        <p:spPr>
          <a:xfrm>
            <a:off x="6580981" y="1364457"/>
            <a:ext cx="2563019" cy="2625153"/>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1574097"/>
              <a:gd name="connsiteY0" fmla="*/ 1376370 h 1657350"/>
              <a:gd name="connsiteX1" fmla="*/ 1574097 w 1574097"/>
              <a:gd name="connsiteY1" fmla="*/ 0 h 1657350"/>
              <a:gd name="connsiteX2" fmla="*/ 1574097 w 1574097"/>
              <a:gd name="connsiteY2" fmla="*/ 1657350 h 1657350"/>
              <a:gd name="connsiteX3" fmla="*/ 0 w 1574097"/>
              <a:gd name="connsiteY3" fmla="*/ 1376370 h 1657350"/>
              <a:gd name="connsiteX0" fmla="*/ 0 w 1593081"/>
              <a:gd name="connsiteY0" fmla="*/ 1397438 h 1657350"/>
              <a:gd name="connsiteX1" fmla="*/ 1593081 w 1593081"/>
              <a:gd name="connsiteY1" fmla="*/ 0 h 1657350"/>
              <a:gd name="connsiteX2" fmla="*/ 1593081 w 1593081"/>
              <a:gd name="connsiteY2" fmla="*/ 1657350 h 1657350"/>
              <a:gd name="connsiteX3" fmla="*/ 0 w 1593081"/>
              <a:gd name="connsiteY3" fmla="*/ 1397438 h 1657350"/>
              <a:gd name="connsiteX0" fmla="*/ 0 w 1590708"/>
              <a:gd name="connsiteY0" fmla="*/ 1457409 h 1657350"/>
              <a:gd name="connsiteX1" fmla="*/ 1590708 w 1590708"/>
              <a:gd name="connsiteY1" fmla="*/ 0 h 1657350"/>
              <a:gd name="connsiteX2" fmla="*/ 1590708 w 1590708"/>
              <a:gd name="connsiteY2" fmla="*/ 1657350 h 1657350"/>
              <a:gd name="connsiteX3" fmla="*/ 0 w 1590708"/>
              <a:gd name="connsiteY3" fmla="*/ 1457409 h 1657350"/>
              <a:gd name="connsiteX0" fmla="*/ 0 w 2554151"/>
              <a:gd name="connsiteY0" fmla="*/ 3123257 h 3123257"/>
              <a:gd name="connsiteX1" fmla="*/ 2554151 w 2554151"/>
              <a:gd name="connsiteY1" fmla="*/ 0 h 3123257"/>
              <a:gd name="connsiteX2" fmla="*/ 2554151 w 2554151"/>
              <a:gd name="connsiteY2" fmla="*/ 1657350 h 3123257"/>
              <a:gd name="connsiteX3" fmla="*/ 0 w 2554151"/>
              <a:gd name="connsiteY3" fmla="*/ 3123257 h 3123257"/>
            </a:gdLst>
            <a:ahLst/>
            <a:cxnLst>
              <a:cxn ang="0">
                <a:pos x="connsiteX0" y="connsiteY0"/>
              </a:cxn>
              <a:cxn ang="0">
                <a:pos x="connsiteX1" y="connsiteY1"/>
              </a:cxn>
              <a:cxn ang="0">
                <a:pos x="connsiteX2" y="connsiteY2"/>
              </a:cxn>
              <a:cxn ang="0">
                <a:pos x="connsiteX3" y="connsiteY3"/>
              </a:cxn>
            </a:cxnLst>
            <a:rect l="l" t="t" r="r" b="b"/>
            <a:pathLst>
              <a:path w="2554151" h="3123257">
                <a:moveTo>
                  <a:pt x="0" y="3123257"/>
                </a:moveTo>
                <a:lnTo>
                  <a:pt x="2554151" y="0"/>
                </a:lnTo>
                <a:lnTo>
                  <a:pt x="2554151" y="1657350"/>
                </a:lnTo>
                <a:lnTo>
                  <a:pt x="0" y="31232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rot="19547933">
            <a:off x="6832163" y="3628887"/>
            <a:ext cx="98938" cy="285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419534" y="1752339"/>
            <a:ext cx="6743266" cy="1271588"/>
          </a:xfrm>
        </p:spPr>
        <p:txBody>
          <a:bodyPr anchor="b">
            <a:noAutofit/>
          </a:bodyPr>
          <a:lstStyle>
            <a:lvl1pPr algn="l">
              <a:lnSpc>
                <a:spcPts val="4200"/>
              </a:lnSpc>
              <a:defRPr sz="4000" b="1">
                <a:solidFill>
                  <a:schemeClr val="tx1"/>
                </a:solidFill>
              </a:defRPr>
            </a:lvl1pPr>
          </a:lstStyle>
          <a:p>
            <a:r>
              <a:rPr lang="en-US" dirty="0"/>
              <a:t>MASTER TITLE STYLE</a:t>
            </a:r>
          </a:p>
        </p:txBody>
      </p:sp>
      <p:sp>
        <p:nvSpPr>
          <p:cNvPr id="3" name="Subtitle 2"/>
          <p:cNvSpPr>
            <a:spLocks noGrp="1"/>
          </p:cNvSpPr>
          <p:nvPr>
            <p:ph type="subTitle" idx="1"/>
          </p:nvPr>
        </p:nvSpPr>
        <p:spPr>
          <a:xfrm>
            <a:off x="424296" y="3000372"/>
            <a:ext cx="6548003" cy="533400"/>
          </a:xfrm>
        </p:spPr>
        <p:txBody>
          <a:bodyPr>
            <a:normAutofit/>
          </a:bodyPr>
          <a:lstStyle>
            <a:lvl1pPr marL="0" indent="0" algn="l">
              <a:lnSpc>
                <a:spcPts val="2000"/>
              </a:lnSpc>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C:\Users\Varun.SANJEEV\Desktop\Xoriant 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225" y="457200"/>
            <a:ext cx="1682750" cy="8350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hlinkClick r:id="rId3"/>
          </p:cNvPr>
          <p:cNvSpPr txBox="1"/>
          <p:nvPr userDrawn="1"/>
        </p:nvSpPr>
        <p:spPr>
          <a:xfrm>
            <a:off x="7422361" y="4733525"/>
            <a:ext cx="1066800" cy="238527"/>
          </a:xfrm>
          <a:prstGeom prst="rect">
            <a:avLst/>
          </a:prstGeom>
          <a:noFill/>
        </p:spPr>
        <p:txBody>
          <a:bodyPr wrap="square" rtlCol="0" anchor="ctr">
            <a:spAutoFit/>
          </a:bodyPr>
          <a:lstStyle/>
          <a:p>
            <a:r>
              <a:rPr lang="en-US" sz="950" dirty="0">
                <a:solidFill>
                  <a:schemeClr val="accent6"/>
                </a:solidFill>
              </a:rPr>
              <a:t>www.xoriant.com</a:t>
            </a:r>
          </a:p>
        </p:txBody>
      </p:sp>
      <p:sp>
        <p:nvSpPr>
          <p:cNvPr id="18" name="Rectangle 3"/>
          <p:cNvSpPr/>
          <p:nvPr userDrawn="1"/>
        </p:nvSpPr>
        <p:spPr>
          <a:xfrm rot="10800000">
            <a:off x="1" y="4837820"/>
            <a:ext cx="857251" cy="305680"/>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279828 w 1651428"/>
              <a:gd name="connsiteY0" fmla="*/ 0 h 616017"/>
              <a:gd name="connsiteX1" fmla="*/ 1651428 w 1651428"/>
              <a:gd name="connsiteY1" fmla="*/ 0 h 616017"/>
              <a:gd name="connsiteX2" fmla="*/ 0 w 1651428"/>
              <a:gd name="connsiteY2" fmla="*/ 616017 h 616017"/>
              <a:gd name="connsiteX3" fmla="*/ 279828 w 1651428"/>
              <a:gd name="connsiteY3" fmla="*/ 0 h 616017"/>
            </a:gdLst>
            <a:ahLst/>
            <a:cxnLst>
              <a:cxn ang="0">
                <a:pos x="connsiteX0" y="connsiteY0"/>
              </a:cxn>
              <a:cxn ang="0">
                <a:pos x="connsiteX1" y="connsiteY1"/>
              </a:cxn>
              <a:cxn ang="0">
                <a:pos x="connsiteX2" y="connsiteY2"/>
              </a:cxn>
              <a:cxn ang="0">
                <a:pos x="connsiteX3" y="connsiteY3"/>
              </a:cxn>
            </a:cxnLst>
            <a:rect l="l" t="t" r="r" b="b"/>
            <a:pathLst>
              <a:path w="1651428" h="616017">
                <a:moveTo>
                  <a:pt x="279828" y="0"/>
                </a:moveTo>
                <a:lnTo>
                  <a:pt x="1651428" y="0"/>
                </a:lnTo>
                <a:lnTo>
                  <a:pt x="0" y="616017"/>
                </a:lnTo>
                <a:lnTo>
                  <a:pt x="279828"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189306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Half Image &amp; Title">
    <p:bg>
      <p:bgPr>
        <a:solidFill>
          <a:schemeClr val="bg1"/>
        </a:solidFill>
        <a:effectLst/>
      </p:bgPr>
    </p:bg>
    <p:spTree>
      <p:nvGrpSpPr>
        <p:cNvPr id="1" name=""/>
        <p:cNvGrpSpPr/>
        <p:nvPr/>
      </p:nvGrpSpPr>
      <p:grpSpPr>
        <a:xfrm>
          <a:off x="0" y="0"/>
          <a:ext cx="0" cy="0"/>
          <a:chOff x="0" y="0"/>
          <a:chExt cx="0" cy="0"/>
        </a:xfrm>
      </p:grpSpPr>
      <p:grpSp>
        <p:nvGrpSpPr>
          <p:cNvPr id="32" name="Group 31"/>
          <p:cNvGrpSpPr/>
          <p:nvPr userDrawn="1"/>
        </p:nvGrpSpPr>
        <p:grpSpPr>
          <a:xfrm>
            <a:off x="1" y="4731319"/>
            <a:ext cx="661732" cy="417556"/>
            <a:chOff x="0" y="4660277"/>
            <a:chExt cx="783429" cy="494347"/>
          </a:xfrm>
        </p:grpSpPr>
        <p:sp>
          <p:nvSpPr>
            <p:cNvPr id="33" name="Rectangle 3"/>
            <p:cNvSpPr/>
            <p:nvPr userDrawn="1"/>
          </p:nvSpPr>
          <p:spPr>
            <a:xfrm>
              <a:off x="310753" y="4973475"/>
              <a:ext cx="472676" cy="174788"/>
            </a:xfrm>
            <a:custGeom>
              <a:avLst/>
              <a:gdLst>
                <a:gd name="connsiteX0" fmla="*/ 0 w 625460"/>
                <a:gd name="connsiteY0" fmla="*/ 0 h 497862"/>
                <a:gd name="connsiteX1" fmla="*/ 625460 w 625460"/>
                <a:gd name="connsiteY1" fmla="*/ 0 h 497862"/>
                <a:gd name="connsiteX2" fmla="*/ 625460 w 625460"/>
                <a:gd name="connsiteY2" fmla="*/ 497862 h 497862"/>
                <a:gd name="connsiteX3" fmla="*/ 0 w 625460"/>
                <a:gd name="connsiteY3" fmla="*/ 497862 h 497862"/>
                <a:gd name="connsiteX4" fmla="*/ 0 w 625460"/>
                <a:gd name="connsiteY4" fmla="*/ 0 h 497862"/>
                <a:gd name="connsiteX0" fmla="*/ 0 w 625460"/>
                <a:gd name="connsiteY0" fmla="*/ 0 h 497862"/>
                <a:gd name="connsiteX1" fmla="*/ 625460 w 625460"/>
                <a:gd name="connsiteY1" fmla="*/ 497862 h 497862"/>
                <a:gd name="connsiteX2" fmla="*/ 0 w 625460"/>
                <a:gd name="connsiteY2" fmla="*/ 497862 h 497862"/>
                <a:gd name="connsiteX3" fmla="*/ 0 w 625460"/>
                <a:gd name="connsiteY3" fmla="*/ 0 h 497862"/>
                <a:gd name="connsiteX0" fmla="*/ 742884 w 742884"/>
                <a:gd name="connsiteY0" fmla="*/ 0 h 310804"/>
                <a:gd name="connsiteX1" fmla="*/ 625460 w 742884"/>
                <a:gd name="connsiteY1" fmla="*/ 310804 h 310804"/>
                <a:gd name="connsiteX2" fmla="*/ 0 w 742884"/>
                <a:gd name="connsiteY2" fmla="*/ 310804 h 310804"/>
                <a:gd name="connsiteX3" fmla="*/ 742884 w 742884"/>
                <a:gd name="connsiteY3" fmla="*/ 0 h 310804"/>
                <a:gd name="connsiteX0" fmla="*/ 649322 w 649322"/>
                <a:gd name="connsiteY0" fmla="*/ 0 h 210079"/>
                <a:gd name="connsiteX1" fmla="*/ 625460 w 649322"/>
                <a:gd name="connsiteY1" fmla="*/ 210079 h 210079"/>
                <a:gd name="connsiteX2" fmla="*/ 0 w 649322"/>
                <a:gd name="connsiteY2" fmla="*/ 210079 h 210079"/>
                <a:gd name="connsiteX3" fmla="*/ 649322 w 649322"/>
                <a:gd name="connsiteY3" fmla="*/ 0 h 210079"/>
                <a:gd name="connsiteX0" fmla="*/ 754112 w 754112"/>
                <a:gd name="connsiteY0" fmla="*/ 0 h 310804"/>
                <a:gd name="connsiteX1" fmla="*/ 625460 w 754112"/>
                <a:gd name="connsiteY1" fmla="*/ 310804 h 310804"/>
                <a:gd name="connsiteX2" fmla="*/ 0 w 754112"/>
                <a:gd name="connsiteY2" fmla="*/ 310804 h 310804"/>
                <a:gd name="connsiteX3" fmla="*/ 754112 w 754112"/>
                <a:gd name="connsiteY3" fmla="*/ 0 h 310804"/>
              </a:gdLst>
              <a:ahLst/>
              <a:cxnLst>
                <a:cxn ang="0">
                  <a:pos x="connsiteX0" y="connsiteY0"/>
                </a:cxn>
                <a:cxn ang="0">
                  <a:pos x="connsiteX1" y="connsiteY1"/>
                </a:cxn>
                <a:cxn ang="0">
                  <a:pos x="connsiteX2" y="connsiteY2"/>
                </a:cxn>
                <a:cxn ang="0">
                  <a:pos x="connsiteX3" y="connsiteY3"/>
                </a:cxn>
              </a:cxnLst>
              <a:rect l="l" t="t" r="r" b="b"/>
              <a:pathLst>
                <a:path w="754112" h="310804">
                  <a:moveTo>
                    <a:pt x="754112" y="0"/>
                  </a:moveTo>
                  <a:lnTo>
                    <a:pt x="625460" y="310804"/>
                  </a:lnTo>
                  <a:lnTo>
                    <a:pt x="0" y="310804"/>
                  </a:lnTo>
                  <a:lnTo>
                    <a:pt x="754112"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
            <p:cNvSpPr/>
            <p:nvPr userDrawn="1"/>
          </p:nvSpPr>
          <p:spPr>
            <a:xfrm>
              <a:off x="0" y="4660277"/>
              <a:ext cx="621506" cy="494347"/>
            </a:xfrm>
            <a:custGeom>
              <a:avLst/>
              <a:gdLst>
                <a:gd name="connsiteX0" fmla="*/ 0 w 625460"/>
                <a:gd name="connsiteY0" fmla="*/ 0 h 497862"/>
                <a:gd name="connsiteX1" fmla="*/ 625460 w 625460"/>
                <a:gd name="connsiteY1" fmla="*/ 0 h 497862"/>
                <a:gd name="connsiteX2" fmla="*/ 625460 w 625460"/>
                <a:gd name="connsiteY2" fmla="*/ 497862 h 497862"/>
                <a:gd name="connsiteX3" fmla="*/ 0 w 625460"/>
                <a:gd name="connsiteY3" fmla="*/ 497862 h 497862"/>
                <a:gd name="connsiteX4" fmla="*/ 0 w 625460"/>
                <a:gd name="connsiteY4" fmla="*/ 0 h 497862"/>
                <a:gd name="connsiteX0" fmla="*/ 0 w 625460"/>
                <a:gd name="connsiteY0" fmla="*/ 0 h 497862"/>
                <a:gd name="connsiteX1" fmla="*/ 625460 w 625460"/>
                <a:gd name="connsiteY1" fmla="*/ 497862 h 497862"/>
                <a:gd name="connsiteX2" fmla="*/ 0 w 625460"/>
                <a:gd name="connsiteY2" fmla="*/ 497862 h 497862"/>
                <a:gd name="connsiteX3" fmla="*/ 0 w 625460"/>
                <a:gd name="connsiteY3" fmla="*/ 0 h 497862"/>
              </a:gdLst>
              <a:ahLst/>
              <a:cxnLst>
                <a:cxn ang="0">
                  <a:pos x="connsiteX0" y="connsiteY0"/>
                </a:cxn>
                <a:cxn ang="0">
                  <a:pos x="connsiteX1" y="connsiteY1"/>
                </a:cxn>
                <a:cxn ang="0">
                  <a:pos x="connsiteX2" y="connsiteY2"/>
                </a:cxn>
                <a:cxn ang="0">
                  <a:pos x="connsiteX3" y="connsiteY3"/>
                </a:cxn>
              </a:cxnLst>
              <a:rect l="l" t="t" r="r" b="b"/>
              <a:pathLst>
                <a:path w="625460" h="497862">
                  <a:moveTo>
                    <a:pt x="0" y="0"/>
                  </a:moveTo>
                  <a:lnTo>
                    <a:pt x="625460" y="497862"/>
                  </a:lnTo>
                  <a:lnTo>
                    <a:pt x="0" y="4978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3"/>
          <p:cNvSpPr>
            <a:spLocks noGrp="1"/>
          </p:cNvSpPr>
          <p:nvPr>
            <p:ph type="pic" sz="quarter" idx="14"/>
          </p:nvPr>
        </p:nvSpPr>
        <p:spPr>
          <a:xfrm>
            <a:off x="397668" y="397669"/>
            <a:ext cx="3846671" cy="4345781"/>
          </a:xfrm>
          <a:solidFill>
            <a:schemeClr val="bg1">
              <a:lumMod val="95000"/>
            </a:schemeClr>
          </a:solidFill>
        </p:spPr>
        <p:txBody>
          <a:bodyPr vert="horz" lIns="91440" tIns="45720" rIns="91440" bIns="45720" rtlCol="0" anchor="ctr">
            <a:normAutofit/>
          </a:bodyPr>
          <a:lstStyle>
            <a:lvl1pPr marL="285750" indent="-285750" algn="ctr">
              <a:buFont typeface="Arial" panose="020B0604020202020204" pitchFamily="34" charset="0"/>
              <a:buNone/>
              <a:defRPr lang="en-US" sz="1800" b="0" dirty="0">
                <a:solidFill>
                  <a:schemeClr val="tx2"/>
                </a:solidFill>
                <a:latin typeface="+mj-lt"/>
              </a:defRPr>
            </a:lvl1pPr>
          </a:lstStyle>
          <a:p>
            <a:pPr marL="0" lvl="0" indent="0" algn="ctr">
              <a:lnSpc>
                <a:spcPct val="200000"/>
              </a:lnSpc>
              <a:spcBef>
                <a:spcPts val="0"/>
              </a:spcBef>
            </a:pPr>
            <a:r>
              <a:rPr lang="en-US" smtClean="0"/>
              <a:t>Click icon to add picture</a:t>
            </a:r>
            <a:endParaRPr lang="en-US" dirty="0"/>
          </a:p>
        </p:txBody>
      </p:sp>
      <p:sp>
        <p:nvSpPr>
          <p:cNvPr id="2" name="Title 1"/>
          <p:cNvSpPr>
            <a:spLocks noGrp="1"/>
          </p:cNvSpPr>
          <p:nvPr>
            <p:ph type="title" hasCustomPrompt="1"/>
          </p:nvPr>
        </p:nvSpPr>
        <p:spPr>
          <a:xfrm>
            <a:off x="4419600" y="263525"/>
            <a:ext cx="4114800" cy="609600"/>
          </a:xfrm>
        </p:spPr>
        <p:txBody>
          <a:bodyPr anchor="t">
            <a:normAutofit/>
          </a:bodyPr>
          <a:lstStyle>
            <a:lvl1pPr algn="l">
              <a:defRPr sz="2800" b="1"/>
            </a:lvl1pPr>
          </a:lstStyle>
          <a:p>
            <a:r>
              <a:rPr lang="en-US" dirty="0"/>
              <a:t>Click to Edit Master Title </a:t>
            </a:r>
          </a:p>
        </p:txBody>
      </p:sp>
      <p:sp>
        <p:nvSpPr>
          <p:cNvPr id="11" name="Text Placeholder 10"/>
          <p:cNvSpPr>
            <a:spLocks noGrp="1"/>
          </p:cNvSpPr>
          <p:nvPr>
            <p:ph type="body" sz="quarter" idx="16"/>
          </p:nvPr>
        </p:nvSpPr>
        <p:spPr>
          <a:xfrm>
            <a:off x="4419600" y="876561"/>
            <a:ext cx="4114799" cy="462941"/>
          </a:xfrm>
        </p:spPr>
        <p:txBody>
          <a:bodyPr>
            <a:normAutofit/>
          </a:bodyPr>
          <a:lstStyle>
            <a:lvl1pPr marL="0" indent="0">
              <a:lnSpc>
                <a:spcPts val="2500"/>
              </a:lnSpc>
              <a:buNone/>
              <a:defRPr sz="2200">
                <a:solidFill>
                  <a:schemeClr val="accent4"/>
                </a:solidFill>
              </a:defRPr>
            </a:lvl1pPr>
          </a:lstStyle>
          <a:p>
            <a:pPr lvl="0"/>
            <a:r>
              <a:rPr lang="en-US" smtClean="0"/>
              <a:t>Click to edit Master text styles</a:t>
            </a:r>
          </a:p>
        </p:txBody>
      </p:sp>
      <p:sp>
        <p:nvSpPr>
          <p:cNvPr id="27" name="TextBox 26"/>
          <p:cNvSpPr txBox="1"/>
          <p:nvPr userDrawn="1"/>
        </p:nvSpPr>
        <p:spPr>
          <a:xfrm>
            <a:off x="633410" y="4928056"/>
            <a:ext cx="2133600" cy="215444"/>
          </a:xfrm>
          <a:prstGeom prst="rect">
            <a:avLst/>
          </a:prstGeom>
          <a:noFill/>
        </p:spPr>
        <p:txBody>
          <a:bodyPr wrap="square" rtlCol="0" anchor="ctr">
            <a:spAutoFit/>
          </a:bodyPr>
          <a:lstStyle/>
          <a:p>
            <a:r>
              <a:rPr lang="en-US" sz="800" dirty="0">
                <a:solidFill>
                  <a:schemeClr val="tx2"/>
                </a:solidFill>
              </a:rPr>
              <a:t>© </a:t>
            </a:r>
            <a:r>
              <a:rPr lang="en-US" sz="800" dirty="0" smtClean="0">
                <a:solidFill>
                  <a:schemeClr val="tx2"/>
                </a:solidFill>
              </a:rPr>
              <a:t>2017 Xoriant Corporation</a:t>
            </a:r>
            <a:endParaRPr lang="en-US" sz="800" dirty="0">
              <a:solidFill>
                <a:schemeClr val="tx2"/>
              </a:solidFill>
            </a:endParaRPr>
          </a:p>
        </p:txBody>
      </p:sp>
      <p:sp>
        <p:nvSpPr>
          <p:cNvPr id="28" name="TextBox 27"/>
          <p:cNvSpPr txBox="1"/>
          <p:nvPr userDrawn="1"/>
        </p:nvSpPr>
        <p:spPr>
          <a:xfrm>
            <a:off x="-1" y="4901089"/>
            <a:ext cx="330995" cy="246221"/>
          </a:xfrm>
          <a:prstGeom prst="rect">
            <a:avLst/>
          </a:prstGeom>
          <a:noFill/>
        </p:spPr>
        <p:txBody>
          <a:bodyPr wrap="square" lIns="0" rIns="0" rtlCol="0">
            <a:spAutoFit/>
          </a:bodyPr>
          <a:lstStyle/>
          <a:p>
            <a:pPr algn="ctr"/>
            <a:fld id="{C212118D-E768-4C60-A5D2-EB296F8888BD}" type="slidenum">
              <a:rPr lang="en-US" sz="1000" kern="1200" smtClean="0">
                <a:solidFill>
                  <a:schemeClr val="bg1"/>
                </a:solidFill>
                <a:latin typeface="+mn-lt"/>
                <a:ea typeface="+mn-ea"/>
                <a:cs typeface="+mn-cs"/>
              </a:rPr>
              <a:pPr algn="ctr"/>
              <a:t>‹#›</a:t>
            </a:fld>
            <a:endParaRPr lang="en-US" sz="1000" kern="1200" dirty="0">
              <a:solidFill>
                <a:schemeClr val="bg1"/>
              </a:solidFill>
              <a:latin typeface="+mn-lt"/>
              <a:ea typeface="+mn-ea"/>
              <a:cs typeface="+mn-cs"/>
            </a:endParaRPr>
          </a:p>
        </p:txBody>
      </p:sp>
      <p:sp>
        <p:nvSpPr>
          <p:cNvPr id="30" name="Content Placeholder 2"/>
          <p:cNvSpPr>
            <a:spLocks noGrp="1"/>
          </p:cNvSpPr>
          <p:nvPr>
            <p:ph idx="17"/>
          </p:nvPr>
        </p:nvSpPr>
        <p:spPr>
          <a:xfrm>
            <a:off x="4419599" y="1379220"/>
            <a:ext cx="4114801" cy="3368993"/>
          </a:xfrm>
        </p:spPr>
        <p:txBody>
          <a:bodyPr lIns="91440">
            <a:normAutofit/>
          </a:bodyPr>
          <a:lstStyle>
            <a:lvl1pPr marL="233363" indent="-233363">
              <a:spcBef>
                <a:spcPts val="0"/>
              </a:spcBef>
              <a:spcAft>
                <a:spcPts val="300"/>
              </a:spcAft>
              <a:buClr>
                <a:schemeClr val="accent2"/>
              </a:buClr>
              <a:buSzPct val="80000"/>
              <a:buFont typeface="Wingdings 3" panose="05040102010807070707" pitchFamily="18" charset="2"/>
              <a:buChar char=""/>
              <a:defRPr sz="2000">
                <a:solidFill>
                  <a:schemeClr val="bg2"/>
                </a:solidFill>
              </a:defRPr>
            </a:lvl1pPr>
            <a:lvl2pPr marL="438150" indent="-190500">
              <a:spcBef>
                <a:spcPts val="0"/>
              </a:spcBef>
              <a:spcAft>
                <a:spcPts val="100"/>
              </a:spcAft>
              <a:buClr>
                <a:schemeClr val="accent2"/>
              </a:buClr>
              <a:buSzPct val="100000"/>
              <a:buFont typeface="Calibri" panose="020F0502020204030204" pitchFamily="34" charset="0"/>
              <a:buChar char="─"/>
              <a:defRPr sz="1800">
                <a:solidFill>
                  <a:schemeClr val="bg2"/>
                </a:solidFill>
              </a:defRPr>
            </a:lvl2pPr>
            <a:lvl3pPr marL="595313" indent="-152400">
              <a:spcBef>
                <a:spcPts val="0"/>
              </a:spcBef>
              <a:spcAft>
                <a:spcPts val="100"/>
              </a:spcAft>
              <a:buClr>
                <a:schemeClr val="accent2"/>
              </a:buClr>
              <a:buSzPct val="70000"/>
              <a:buFont typeface="Wingdings 3" panose="05040102010807070707" pitchFamily="18" charset="2"/>
              <a:buChar char=""/>
              <a:defRPr sz="1600">
                <a:solidFill>
                  <a:schemeClr val="bg2"/>
                </a:solidFill>
              </a:defRPr>
            </a:lvl3pPr>
            <a:lvl4pPr marL="742950" indent="-142875">
              <a:spcBef>
                <a:spcPts val="0"/>
              </a:spcBef>
              <a:spcAft>
                <a:spcPts val="100"/>
              </a:spcAft>
              <a:buClr>
                <a:schemeClr val="accent2"/>
              </a:buClr>
              <a:buFont typeface="Calibri" panose="020F0502020204030204" pitchFamily="34" charset="0"/>
              <a:buChar char="−"/>
              <a:defRPr sz="1400">
                <a:solidFill>
                  <a:schemeClr val="bg2"/>
                </a:solidFill>
              </a:defRPr>
            </a:lvl4pPr>
            <a:lvl5pPr marL="871538" indent="-119063">
              <a:spcBef>
                <a:spcPts val="0"/>
              </a:spcBef>
              <a:spcAft>
                <a:spcPts val="100"/>
              </a:spcAft>
              <a:buClr>
                <a:schemeClr val="accent2"/>
              </a:buClr>
              <a:buFont typeface="Calibri" panose="020F0502020204030204" pitchFamily="34" charset="0"/>
              <a:buChar char="−"/>
              <a:defRPr sz="12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6" name="Picture 2" descr="C:\Users\Varun.SANJEEV\Desktop\Xoriant short 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57657" y="4751172"/>
            <a:ext cx="351445" cy="32088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userDrawn="1"/>
        </p:nvGrpSpPr>
        <p:grpSpPr>
          <a:xfrm>
            <a:off x="8763000" y="1"/>
            <a:ext cx="381000" cy="832483"/>
            <a:chOff x="8763000" y="1"/>
            <a:chExt cx="381000" cy="832483"/>
          </a:xfrm>
        </p:grpSpPr>
        <p:sp>
          <p:nvSpPr>
            <p:cNvPr id="19" name="Rectangle 3"/>
            <p:cNvSpPr/>
            <p:nvPr userDrawn="1"/>
          </p:nvSpPr>
          <p:spPr>
            <a:xfrm>
              <a:off x="8839200" y="1"/>
              <a:ext cx="304800" cy="302083"/>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Lst>
              <a:ahLst/>
              <a:cxnLst>
                <a:cxn ang="0">
                  <a:pos x="connsiteX0" y="connsiteY0"/>
                </a:cxn>
                <a:cxn ang="0">
                  <a:pos x="connsiteX1" y="connsiteY1"/>
                </a:cxn>
                <a:cxn ang="0">
                  <a:pos x="connsiteX2" y="connsiteY2"/>
                </a:cxn>
                <a:cxn ang="0">
                  <a:pos x="connsiteX3" y="connsiteY3"/>
                </a:cxn>
              </a:cxnLst>
              <a:rect l="l" t="t" r="r" b="b"/>
              <a:pathLst>
                <a:path w="1371600" h="1657350">
                  <a:moveTo>
                    <a:pt x="0" y="0"/>
                  </a:moveTo>
                  <a:lnTo>
                    <a:pt x="1371600" y="0"/>
                  </a:lnTo>
                  <a:lnTo>
                    <a:pt x="1371600" y="16573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
            <p:cNvSpPr/>
            <p:nvPr userDrawn="1"/>
          </p:nvSpPr>
          <p:spPr>
            <a:xfrm>
              <a:off x="8999127" y="1"/>
              <a:ext cx="144873" cy="302082"/>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651930"/>
                <a:gd name="connsiteY0" fmla="*/ 866596 h 1657350"/>
                <a:gd name="connsiteX1" fmla="*/ 651930 w 651930"/>
                <a:gd name="connsiteY1" fmla="*/ 0 h 1657350"/>
                <a:gd name="connsiteX2" fmla="*/ 651930 w 651930"/>
                <a:gd name="connsiteY2" fmla="*/ 1657350 h 1657350"/>
                <a:gd name="connsiteX3" fmla="*/ 0 w 651930"/>
                <a:gd name="connsiteY3" fmla="*/ 866596 h 1657350"/>
              </a:gdLst>
              <a:ahLst/>
              <a:cxnLst>
                <a:cxn ang="0">
                  <a:pos x="connsiteX0" y="connsiteY0"/>
                </a:cxn>
                <a:cxn ang="0">
                  <a:pos x="connsiteX1" y="connsiteY1"/>
                </a:cxn>
                <a:cxn ang="0">
                  <a:pos x="connsiteX2" y="connsiteY2"/>
                </a:cxn>
                <a:cxn ang="0">
                  <a:pos x="connsiteX3" y="connsiteY3"/>
                </a:cxn>
              </a:cxnLst>
              <a:rect l="l" t="t" r="r" b="b"/>
              <a:pathLst>
                <a:path w="651930" h="1657350">
                  <a:moveTo>
                    <a:pt x="0" y="866596"/>
                  </a:moveTo>
                  <a:lnTo>
                    <a:pt x="651930" y="0"/>
                  </a:lnTo>
                  <a:lnTo>
                    <a:pt x="651930" y="1657350"/>
                  </a:lnTo>
                  <a:lnTo>
                    <a:pt x="0" y="866596"/>
                  </a:lnTo>
                  <a:close/>
                </a:path>
              </a:pathLst>
            </a:custGeom>
            <a:solidFill>
              <a:srgbClr val="128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
            <p:cNvSpPr/>
            <p:nvPr userDrawn="1"/>
          </p:nvSpPr>
          <p:spPr>
            <a:xfrm>
              <a:off x="8763000" y="1"/>
              <a:ext cx="381000" cy="832483"/>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1574097"/>
                <a:gd name="connsiteY0" fmla="*/ 1376370 h 1657350"/>
                <a:gd name="connsiteX1" fmla="*/ 1574097 w 1574097"/>
                <a:gd name="connsiteY1" fmla="*/ 0 h 1657350"/>
                <a:gd name="connsiteX2" fmla="*/ 1574097 w 1574097"/>
                <a:gd name="connsiteY2" fmla="*/ 1657350 h 1657350"/>
                <a:gd name="connsiteX3" fmla="*/ 0 w 1574097"/>
                <a:gd name="connsiteY3" fmla="*/ 1376370 h 1657350"/>
                <a:gd name="connsiteX0" fmla="*/ 0 w 1593081"/>
                <a:gd name="connsiteY0" fmla="*/ 1397438 h 1657350"/>
                <a:gd name="connsiteX1" fmla="*/ 1593081 w 1593081"/>
                <a:gd name="connsiteY1" fmla="*/ 0 h 1657350"/>
                <a:gd name="connsiteX2" fmla="*/ 1593081 w 1593081"/>
                <a:gd name="connsiteY2" fmla="*/ 1657350 h 1657350"/>
                <a:gd name="connsiteX3" fmla="*/ 0 w 1593081"/>
                <a:gd name="connsiteY3" fmla="*/ 1397438 h 1657350"/>
                <a:gd name="connsiteX0" fmla="*/ 0 w 1590708"/>
                <a:gd name="connsiteY0" fmla="*/ 1457409 h 1657350"/>
                <a:gd name="connsiteX1" fmla="*/ 1590708 w 1590708"/>
                <a:gd name="connsiteY1" fmla="*/ 0 h 1657350"/>
                <a:gd name="connsiteX2" fmla="*/ 1590708 w 1590708"/>
                <a:gd name="connsiteY2" fmla="*/ 1657350 h 1657350"/>
                <a:gd name="connsiteX3" fmla="*/ 0 w 1590708"/>
                <a:gd name="connsiteY3" fmla="*/ 1457409 h 1657350"/>
                <a:gd name="connsiteX0" fmla="*/ 0 w 2554151"/>
                <a:gd name="connsiteY0" fmla="*/ 3123257 h 3123257"/>
                <a:gd name="connsiteX1" fmla="*/ 2554151 w 2554151"/>
                <a:gd name="connsiteY1" fmla="*/ 0 h 3123257"/>
                <a:gd name="connsiteX2" fmla="*/ 2554151 w 2554151"/>
                <a:gd name="connsiteY2" fmla="*/ 1657350 h 3123257"/>
                <a:gd name="connsiteX3" fmla="*/ 0 w 2554151"/>
                <a:gd name="connsiteY3" fmla="*/ 3123257 h 3123257"/>
                <a:gd name="connsiteX0" fmla="*/ 0 w 1562136"/>
                <a:gd name="connsiteY0" fmla="*/ 2235271 h 2235271"/>
                <a:gd name="connsiteX1" fmla="*/ 1562136 w 1562136"/>
                <a:gd name="connsiteY1" fmla="*/ 0 h 2235271"/>
                <a:gd name="connsiteX2" fmla="*/ 1562136 w 1562136"/>
                <a:gd name="connsiteY2" fmla="*/ 1657350 h 2235271"/>
                <a:gd name="connsiteX3" fmla="*/ 0 w 1562136"/>
                <a:gd name="connsiteY3" fmla="*/ 2235271 h 2235271"/>
                <a:gd name="connsiteX0" fmla="*/ 0 w 2280492"/>
                <a:gd name="connsiteY0" fmla="*/ 2225086 h 2225086"/>
                <a:gd name="connsiteX1" fmla="*/ 2280492 w 2280492"/>
                <a:gd name="connsiteY1" fmla="*/ 0 h 2225086"/>
                <a:gd name="connsiteX2" fmla="*/ 2280492 w 2280492"/>
                <a:gd name="connsiteY2" fmla="*/ 1657350 h 2225086"/>
                <a:gd name="connsiteX3" fmla="*/ 0 w 2280492"/>
                <a:gd name="connsiteY3" fmla="*/ 2225086 h 2225086"/>
              </a:gdLst>
              <a:ahLst/>
              <a:cxnLst>
                <a:cxn ang="0">
                  <a:pos x="connsiteX0" y="connsiteY0"/>
                </a:cxn>
                <a:cxn ang="0">
                  <a:pos x="connsiteX1" y="connsiteY1"/>
                </a:cxn>
                <a:cxn ang="0">
                  <a:pos x="connsiteX2" y="connsiteY2"/>
                </a:cxn>
                <a:cxn ang="0">
                  <a:pos x="connsiteX3" y="connsiteY3"/>
                </a:cxn>
              </a:cxnLst>
              <a:rect l="l" t="t" r="r" b="b"/>
              <a:pathLst>
                <a:path w="2280492" h="2225086">
                  <a:moveTo>
                    <a:pt x="0" y="2225086"/>
                  </a:moveTo>
                  <a:lnTo>
                    <a:pt x="2280492" y="0"/>
                  </a:lnTo>
                  <a:lnTo>
                    <a:pt x="2280492" y="1657350"/>
                  </a:lnTo>
                  <a:lnTo>
                    <a:pt x="0" y="222508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4208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Half Image &amp; Titl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0" y="1"/>
            <a:ext cx="4244339" cy="5143500"/>
          </a:xfrm>
          <a:solidFill>
            <a:schemeClr val="bg1">
              <a:lumMod val="95000"/>
            </a:schemeClr>
          </a:solidFill>
        </p:spPr>
        <p:txBody>
          <a:bodyPr anchor="ctr">
            <a:normAutofit/>
          </a:bodyPr>
          <a:lstStyle>
            <a:lvl1pPr marL="0" indent="0" algn="ctr">
              <a:lnSpc>
                <a:spcPct val="200000"/>
              </a:lnSpc>
              <a:spcBef>
                <a:spcPts val="0"/>
              </a:spcBef>
              <a:buNone/>
              <a:defRPr sz="1800" b="0">
                <a:solidFill>
                  <a:schemeClr val="tx2"/>
                </a:solidFill>
                <a:latin typeface="+mj-lt"/>
              </a:defRPr>
            </a:lvl1pPr>
          </a:lstStyle>
          <a:p>
            <a:r>
              <a:rPr lang="en-US" smtClean="0"/>
              <a:t>Click icon to add picture</a:t>
            </a:r>
            <a:endParaRPr lang="en-US" dirty="0"/>
          </a:p>
        </p:txBody>
      </p:sp>
      <p:grpSp>
        <p:nvGrpSpPr>
          <p:cNvPr id="31" name="Group 30"/>
          <p:cNvGrpSpPr/>
          <p:nvPr userDrawn="1"/>
        </p:nvGrpSpPr>
        <p:grpSpPr>
          <a:xfrm>
            <a:off x="1" y="4731319"/>
            <a:ext cx="661732" cy="417556"/>
            <a:chOff x="0" y="4660277"/>
            <a:chExt cx="783429" cy="494347"/>
          </a:xfrm>
        </p:grpSpPr>
        <p:sp>
          <p:nvSpPr>
            <p:cNvPr id="32" name="Rectangle 3"/>
            <p:cNvSpPr/>
            <p:nvPr userDrawn="1"/>
          </p:nvSpPr>
          <p:spPr>
            <a:xfrm>
              <a:off x="310753" y="4973475"/>
              <a:ext cx="472676" cy="174788"/>
            </a:xfrm>
            <a:custGeom>
              <a:avLst/>
              <a:gdLst>
                <a:gd name="connsiteX0" fmla="*/ 0 w 625460"/>
                <a:gd name="connsiteY0" fmla="*/ 0 h 497862"/>
                <a:gd name="connsiteX1" fmla="*/ 625460 w 625460"/>
                <a:gd name="connsiteY1" fmla="*/ 0 h 497862"/>
                <a:gd name="connsiteX2" fmla="*/ 625460 w 625460"/>
                <a:gd name="connsiteY2" fmla="*/ 497862 h 497862"/>
                <a:gd name="connsiteX3" fmla="*/ 0 w 625460"/>
                <a:gd name="connsiteY3" fmla="*/ 497862 h 497862"/>
                <a:gd name="connsiteX4" fmla="*/ 0 w 625460"/>
                <a:gd name="connsiteY4" fmla="*/ 0 h 497862"/>
                <a:gd name="connsiteX0" fmla="*/ 0 w 625460"/>
                <a:gd name="connsiteY0" fmla="*/ 0 h 497862"/>
                <a:gd name="connsiteX1" fmla="*/ 625460 w 625460"/>
                <a:gd name="connsiteY1" fmla="*/ 497862 h 497862"/>
                <a:gd name="connsiteX2" fmla="*/ 0 w 625460"/>
                <a:gd name="connsiteY2" fmla="*/ 497862 h 497862"/>
                <a:gd name="connsiteX3" fmla="*/ 0 w 625460"/>
                <a:gd name="connsiteY3" fmla="*/ 0 h 497862"/>
                <a:gd name="connsiteX0" fmla="*/ 742884 w 742884"/>
                <a:gd name="connsiteY0" fmla="*/ 0 h 310804"/>
                <a:gd name="connsiteX1" fmla="*/ 625460 w 742884"/>
                <a:gd name="connsiteY1" fmla="*/ 310804 h 310804"/>
                <a:gd name="connsiteX2" fmla="*/ 0 w 742884"/>
                <a:gd name="connsiteY2" fmla="*/ 310804 h 310804"/>
                <a:gd name="connsiteX3" fmla="*/ 742884 w 742884"/>
                <a:gd name="connsiteY3" fmla="*/ 0 h 310804"/>
                <a:gd name="connsiteX0" fmla="*/ 649322 w 649322"/>
                <a:gd name="connsiteY0" fmla="*/ 0 h 210079"/>
                <a:gd name="connsiteX1" fmla="*/ 625460 w 649322"/>
                <a:gd name="connsiteY1" fmla="*/ 210079 h 210079"/>
                <a:gd name="connsiteX2" fmla="*/ 0 w 649322"/>
                <a:gd name="connsiteY2" fmla="*/ 210079 h 210079"/>
                <a:gd name="connsiteX3" fmla="*/ 649322 w 649322"/>
                <a:gd name="connsiteY3" fmla="*/ 0 h 210079"/>
                <a:gd name="connsiteX0" fmla="*/ 754112 w 754112"/>
                <a:gd name="connsiteY0" fmla="*/ 0 h 310804"/>
                <a:gd name="connsiteX1" fmla="*/ 625460 w 754112"/>
                <a:gd name="connsiteY1" fmla="*/ 310804 h 310804"/>
                <a:gd name="connsiteX2" fmla="*/ 0 w 754112"/>
                <a:gd name="connsiteY2" fmla="*/ 310804 h 310804"/>
                <a:gd name="connsiteX3" fmla="*/ 754112 w 754112"/>
                <a:gd name="connsiteY3" fmla="*/ 0 h 310804"/>
              </a:gdLst>
              <a:ahLst/>
              <a:cxnLst>
                <a:cxn ang="0">
                  <a:pos x="connsiteX0" y="connsiteY0"/>
                </a:cxn>
                <a:cxn ang="0">
                  <a:pos x="connsiteX1" y="connsiteY1"/>
                </a:cxn>
                <a:cxn ang="0">
                  <a:pos x="connsiteX2" y="connsiteY2"/>
                </a:cxn>
                <a:cxn ang="0">
                  <a:pos x="connsiteX3" y="connsiteY3"/>
                </a:cxn>
              </a:cxnLst>
              <a:rect l="l" t="t" r="r" b="b"/>
              <a:pathLst>
                <a:path w="754112" h="310804">
                  <a:moveTo>
                    <a:pt x="754112" y="0"/>
                  </a:moveTo>
                  <a:lnTo>
                    <a:pt x="625460" y="310804"/>
                  </a:lnTo>
                  <a:lnTo>
                    <a:pt x="0" y="310804"/>
                  </a:lnTo>
                  <a:lnTo>
                    <a:pt x="754112"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
            <p:cNvSpPr/>
            <p:nvPr userDrawn="1"/>
          </p:nvSpPr>
          <p:spPr>
            <a:xfrm>
              <a:off x="0" y="4660277"/>
              <a:ext cx="621506" cy="494347"/>
            </a:xfrm>
            <a:custGeom>
              <a:avLst/>
              <a:gdLst>
                <a:gd name="connsiteX0" fmla="*/ 0 w 625460"/>
                <a:gd name="connsiteY0" fmla="*/ 0 h 497862"/>
                <a:gd name="connsiteX1" fmla="*/ 625460 w 625460"/>
                <a:gd name="connsiteY1" fmla="*/ 0 h 497862"/>
                <a:gd name="connsiteX2" fmla="*/ 625460 w 625460"/>
                <a:gd name="connsiteY2" fmla="*/ 497862 h 497862"/>
                <a:gd name="connsiteX3" fmla="*/ 0 w 625460"/>
                <a:gd name="connsiteY3" fmla="*/ 497862 h 497862"/>
                <a:gd name="connsiteX4" fmla="*/ 0 w 625460"/>
                <a:gd name="connsiteY4" fmla="*/ 0 h 497862"/>
                <a:gd name="connsiteX0" fmla="*/ 0 w 625460"/>
                <a:gd name="connsiteY0" fmla="*/ 0 h 497862"/>
                <a:gd name="connsiteX1" fmla="*/ 625460 w 625460"/>
                <a:gd name="connsiteY1" fmla="*/ 497862 h 497862"/>
                <a:gd name="connsiteX2" fmla="*/ 0 w 625460"/>
                <a:gd name="connsiteY2" fmla="*/ 497862 h 497862"/>
                <a:gd name="connsiteX3" fmla="*/ 0 w 625460"/>
                <a:gd name="connsiteY3" fmla="*/ 0 h 497862"/>
              </a:gdLst>
              <a:ahLst/>
              <a:cxnLst>
                <a:cxn ang="0">
                  <a:pos x="connsiteX0" y="connsiteY0"/>
                </a:cxn>
                <a:cxn ang="0">
                  <a:pos x="connsiteX1" y="connsiteY1"/>
                </a:cxn>
                <a:cxn ang="0">
                  <a:pos x="connsiteX2" y="connsiteY2"/>
                </a:cxn>
                <a:cxn ang="0">
                  <a:pos x="connsiteX3" y="connsiteY3"/>
                </a:cxn>
              </a:cxnLst>
              <a:rect l="l" t="t" r="r" b="b"/>
              <a:pathLst>
                <a:path w="625460" h="497862">
                  <a:moveTo>
                    <a:pt x="0" y="0"/>
                  </a:moveTo>
                  <a:lnTo>
                    <a:pt x="625460" y="497862"/>
                  </a:lnTo>
                  <a:lnTo>
                    <a:pt x="0" y="4978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Content Placeholder 2"/>
          <p:cNvSpPr>
            <a:spLocks noGrp="1"/>
          </p:cNvSpPr>
          <p:nvPr>
            <p:ph idx="17"/>
          </p:nvPr>
        </p:nvSpPr>
        <p:spPr>
          <a:xfrm>
            <a:off x="4419599" y="1379220"/>
            <a:ext cx="4114801" cy="3519378"/>
          </a:xfrm>
        </p:spPr>
        <p:txBody>
          <a:bodyPr lIns="91440">
            <a:normAutofit/>
          </a:bodyPr>
          <a:lstStyle>
            <a:lvl1pPr marL="233363" indent="-233363">
              <a:spcBef>
                <a:spcPts val="0"/>
              </a:spcBef>
              <a:spcAft>
                <a:spcPts val="300"/>
              </a:spcAft>
              <a:buClr>
                <a:schemeClr val="accent2"/>
              </a:buClr>
              <a:buSzPct val="80000"/>
              <a:buFont typeface="Wingdings 3" panose="05040102010807070707" pitchFamily="18" charset="2"/>
              <a:buChar char=""/>
              <a:defRPr sz="2000">
                <a:solidFill>
                  <a:schemeClr val="bg2"/>
                </a:solidFill>
              </a:defRPr>
            </a:lvl1pPr>
            <a:lvl2pPr marL="438150" indent="-190500">
              <a:spcBef>
                <a:spcPts val="0"/>
              </a:spcBef>
              <a:spcAft>
                <a:spcPts val="100"/>
              </a:spcAft>
              <a:buClr>
                <a:schemeClr val="accent2"/>
              </a:buClr>
              <a:buSzPct val="100000"/>
              <a:buFont typeface="Calibri" panose="020F0502020204030204" pitchFamily="34" charset="0"/>
              <a:buChar char="─"/>
              <a:defRPr sz="1800">
                <a:solidFill>
                  <a:schemeClr val="bg2"/>
                </a:solidFill>
              </a:defRPr>
            </a:lvl2pPr>
            <a:lvl3pPr marL="595313" indent="-152400">
              <a:spcBef>
                <a:spcPts val="0"/>
              </a:spcBef>
              <a:spcAft>
                <a:spcPts val="100"/>
              </a:spcAft>
              <a:buClr>
                <a:schemeClr val="accent2"/>
              </a:buClr>
              <a:buSzPct val="70000"/>
              <a:buFont typeface="Wingdings 3" panose="05040102010807070707" pitchFamily="18" charset="2"/>
              <a:buChar char=""/>
              <a:defRPr sz="1600">
                <a:solidFill>
                  <a:schemeClr val="bg2"/>
                </a:solidFill>
              </a:defRPr>
            </a:lvl3pPr>
            <a:lvl4pPr marL="742950" indent="-142875">
              <a:spcBef>
                <a:spcPts val="0"/>
              </a:spcBef>
              <a:spcAft>
                <a:spcPts val="100"/>
              </a:spcAft>
              <a:buClr>
                <a:schemeClr val="accent2"/>
              </a:buClr>
              <a:buFont typeface="Calibri" panose="020F0502020204030204" pitchFamily="34" charset="0"/>
              <a:buChar char="−"/>
              <a:defRPr sz="1400">
                <a:solidFill>
                  <a:schemeClr val="bg2"/>
                </a:solidFill>
              </a:defRPr>
            </a:lvl4pPr>
            <a:lvl5pPr marL="871538" indent="-119063">
              <a:spcBef>
                <a:spcPts val="0"/>
              </a:spcBef>
              <a:spcAft>
                <a:spcPts val="100"/>
              </a:spcAft>
              <a:buClr>
                <a:schemeClr val="accent2"/>
              </a:buClr>
              <a:buFont typeface="Calibri" panose="020F0502020204030204" pitchFamily="34" charset="0"/>
              <a:buChar char="−"/>
              <a:defRPr sz="12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hasCustomPrompt="1"/>
          </p:nvPr>
        </p:nvSpPr>
        <p:spPr>
          <a:xfrm>
            <a:off x="4419600" y="263525"/>
            <a:ext cx="4114800" cy="609600"/>
          </a:xfrm>
        </p:spPr>
        <p:txBody>
          <a:bodyPr anchor="t">
            <a:normAutofit/>
          </a:bodyPr>
          <a:lstStyle>
            <a:lvl1pPr algn="l">
              <a:defRPr sz="2800" b="1"/>
            </a:lvl1pPr>
          </a:lstStyle>
          <a:p>
            <a:r>
              <a:rPr lang="en-US" dirty="0"/>
              <a:t>Click to Edit Master Title </a:t>
            </a:r>
          </a:p>
        </p:txBody>
      </p:sp>
      <p:sp>
        <p:nvSpPr>
          <p:cNvPr id="11" name="Text Placeholder 10"/>
          <p:cNvSpPr>
            <a:spLocks noGrp="1"/>
          </p:cNvSpPr>
          <p:nvPr>
            <p:ph type="body" sz="quarter" idx="16"/>
          </p:nvPr>
        </p:nvSpPr>
        <p:spPr>
          <a:xfrm>
            <a:off x="4419600" y="876561"/>
            <a:ext cx="4114799" cy="462941"/>
          </a:xfrm>
        </p:spPr>
        <p:txBody>
          <a:bodyPr>
            <a:normAutofit/>
          </a:bodyPr>
          <a:lstStyle>
            <a:lvl1pPr marL="0" indent="0">
              <a:lnSpc>
                <a:spcPts val="2500"/>
              </a:lnSpc>
              <a:buNone/>
              <a:defRPr sz="2200">
                <a:solidFill>
                  <a:schemeClr val="accent4"/>
                </a:solidFill>
              </a:defRPr>
            </a:lvl1pPr>
          </a:lstStyle>
          <a:p>
            <a:pPr lvl="0"/>
            <a:r>
              <a:rPr lang="en-US" smtClean="0"/>
              <a:t>Click to edit Master text styles</a:t>
            </a:r>
          </a:p>
        </p:txBody>
      </p:sp>
      <p:sp>
        <p:nvSpPr>
          <p:cNvPr id="25" name="TextBox 24"/>
          <p:cNvSpPr txBox="1"/>
          <p:nvPr userDrawn="1"/>
        </p:nvSpPr>
        <p:spPr>
          <a:xfrm>
            <a:off x="633410" y="4928056"/>
            <a:ext cx="2133600" cy="215444"/>
          </a:xfrm>
          <a:prstGeom prst="rect">
            <a:avLst/>
          </a:prstGeom>
          <a:noFill/>
        </p:spPr>
        <p:txBody>
          <a:bodyPr wrap="square" rtlCol="0" anchor="ctr">
            <a:spAutoFit/>
          </a:bodyPr>
          <a:lstStyle/>
          <a:p>
            <a:r>
              <a:rPr lang="en-US" sz="800" dirty="0">
                <a:solidFill>
                  <a:schemeClr val="tx2"/>
                </a:solidFill>
              </a:rPr>
              <a:t>© </a:t>
            </a:r>
            <a:r>
              <a:rPr lang="en-US" sz="800" dirty="0" smtClean="0">
                <a:solidFill>
                  <a:schemeClr val="tx2"/>
                </a:solidFill>
              </a:rPr>
              <a:t>2017 Xoriant Corporation</a:t>
            </a:r>
            <a:endParaRPr lang="en-US" sz="800" dirty="0">
              <a:solidFill>
                <a:schemeClr val="tx2"/>
              </a:solidFill>
            </a:endParaRPr>
          </a:p>
        </p:txBody>
      </p:sp>
      <p:sp>
        <p:nvSpPr>
          <p:cNvPr id="26" name="TextBox 25"/>
          <p:cNvSpPr txBox="1"/>
          <p:nvPr userDrawn="1"/>
        </p:nvSpPr>
        <p:spPr>
          <a:xfrm>
            <a:off x="-1" y="4901089"/>
            <a:ext cx="330995" cy="246221"/>
          </a:xfrm>
          <a:prstGeom prst="rect">
            <a:avLst/>
          </a:prstGeom>
          <a:noFill/>
        </p:spPr>
        <p:txBody>
          <a:bodyPr wrap="square" lIns="0" rIns="0" rtlCol="0">
            <a:spAutoFit/>
          </a:bodyPr>
          <a:lstStyle/>
          <a:p>
            <a:pPr algn="ctr"/>
            <a:fld id="{C212118D-E768-4C60-A5D2-EB296F8888BD}" type="slidenum">
              <a:rPr lang="en-US" sz="1000" kern="1200" smtClean="0">
                <a:solidFill>
                  <a:schemeClr val="bg1"/>
                </a:solidFill>
                <a:latin typeface="+mn-lt"/>
                <a:ea typeface="+mn-ea"/>
                <a:cs typeface="+mn-cs"/>
              </a:rPr>
              <a:pPr algn="ctr"/>
              <a:t>‹#›</a:t>
            </a:fld>
            <a:endParaRPr lang="en-US" sz="1000" kern="1200" dirty="0">
              <a:solidFill>
                <a:schemeClr val="bg1"/>
              </a:solidFill>
              <a:latin typeface="+mn-lt"/>
              <a:ea typeface="+mn-ea"/>
              <a:cs typeface="+mn-cs"/>
            </a:endParaRPr>
          </a:p>
        </p:txBody>
      </p:sp>
      <p:pic>
        <p:nvPicPr>
          <p:cNvPr id="16" name="Picture 2" descr="C:\Users\Varun.SANJEEV\Desktop\Xoriant short 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57657" y="4751172"/>
            <a:ext cx="351445" cy="32088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userDrawn="1"/>
        </p:nvGrpSpPr>
        <p:grpSpPr>
          <a:xfrm>
            <a:off x="8763000" y="1"/>
            <a:ext cx="381000" cy="832483"/>
            <a:chOff x="8763000" y="1"/>
            <a:chExt cx="381000" cy="832483"/>
          </a:xfrm>
        </p:grpSpPr>
        <p:sp>
          <p:nvSpPr>
            <p:cNvPr id="27" name="Rectangle 3"/>
            <p:cNvSpPr/>
            <p:nvPr userDrawn="1"/>
          </p:nvSpPr>
          <p:spPr>
            <a:xfrm>
              <a:off x="8839200" y="1"/>
              <a:ext cx="304800" cy="302083"/>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Lst>
              <a:ahLst/>
              <a:cxnLst>
                <a:cxn ang="0">
                  <a:pos x="connsiteX0" y="connsiteY0"/>
                </a:cxn>
                <a:cxn ang="0">
                  <a:pos x="connsiteX1" y="connsiteY1"/>
                </a:cxn>
                <a:cxn ang="0">
                  <a:pos x="connsiteX2" y="connsiteY2"/>
                </a:cxn>
                <a:cxn ang="0">
                  <a:pos x="connsiteX3" y="connsiteY3"/>
                </a:cxn>
              </a:cxnLst>
              <a:rect l="l" t="t" r="r" b="b"/>
              <a:pathLst>
                <a:path w="1371600" h="1657350">
                  <a:moveTo>
                    <a:pt x="0" y="0"/>
                  </a:moveTo>
                  <a:lnTo>
                    <a:pt x="1371600" y="0"/>
                  </a:lnTo>
                  <a:lnTo>
                    <a:pt x="1371600" y="16573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
            <p:cNvSpPr/>
            <p:nvPr userDrawn="1"/>
          </p:nvSpPr>
          <p:spPr>
            <a:xfrm>
              <a:off x="8999127" y="1"/>
              <a:ext cx="144873" cy="302082"/>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651930"/>
                <a:gd name="connsiteY0" fmla="*/ 866596 h 1657350"/>
                <a:gd name="connsiteX1" fmla="*/ 651930 w 651930"/>
                <a:gd name="connsiteY1" fmla="*/ 0 h 1657350"/>
                <a:gd name="connsiteX2" fmla="*/ 651930 w 651930"/>
                <a:gd name="connsiteY2" fmla="*/ 1657350 h 1657350"/>
                <a:gd name="connsiteX3" fmla="*/ 0 w 651930"/>
                <a:gd name="connsiteY3" fmla="*/ 866596 h 1657350"/>
              </a:gdLst>
              <a:ahLst/>
              <a:cxnLst>
                <a:cxn ang="0">
                  <a:pos x="connsiteX0" y="connsiteY0"/>
                </a:cxn>
                <a:cxn ang="0">
                  <a:pos x="connsiteX1" y="connsiteY1"/>
                </a:cxn>
                <a:cxn ang="0">
                  <a:pos x="connsiteX2" y="connsiteY2"/>
                </a:cxn>
                <a:cxn ang="0">
                  <a:pos x="connsiteX3" y="connsiteY3"/>
                </a:cxn>
              </a:cxnLst>
              <a:rect l="l" t="t" r="r" b="b"/>
              <a:pathLst>
                <a:path w="651930" h="1657350">
                  <a:moveTo>
                    <a:pt x="0" y="866596"/>
                  </a:moveTo>
                  <a:lnTo>
                    <a:pt x="651930" y="0"/>
                  </a:lnTo>
                  <a:lnTo>
                    <a:pt x="651930" y="1657350"/>
                  </a:lnTo>
                  <a:lnTo>
                    <a:pt x="0" y="866596"/>
                  </a:lnTo>
                  <a:close/>
                </a:path>
              </a:pathLst>
            </a:custGeom>
            <a:solidFill>
              <a:srgbClr val="128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
            <p:cNvSpPr/>
            <p:nvPr userDrawn="1"/>
          </p:nvSpPr>
          <p:spPr>
            <a:xfrm>
              <a:off x="8763000" y="1"/>
              <a:ext cx="381000" cy="832483"/>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1574097"/>
                <a:gd name="connsiteY0" fmla="*/ 1376370 h 1657350"/>
                <a:gd name="connsiteX1" fmla="*/ 1574097 w 1574097"/>
                <a:gd name="connsiteY1" fmla="*/ 0 h 1657350"/>
                <a:gd name="connsiteX2" fmla="*/ 1574097 w 1574097"/>
                <a:gd name="connsiteY2" fmla="*/ 1657350 h 1657350"/>
                <a:gd name="connsiteX3" fmla="*/ 0 w 1574097"/>
                <a:gd name="connsiteY3" fmla="*/ 1376370 h 1657350"/>
                <a:gd name="connsiteX0" fmla="*/ 0 w 1593081"/>
                <a:gd name="connsiteY0" fmla="*/ 1397438 h 1657350"/>
                <a:gd name="connsiteX1" fmla="*/ 1593081 w 1593081"/>
                <a:gd name="connsiteY1" fmla="*/ 0 h 1657350"/>
                <a:gd name="connsiteX2" fmla="*/ 1593081 w 1593081"/>
                <a:gd name="connsiteY2" fmla="*/ 1657350 h 1657350"/>
                <a:gd name="connsiteX3" fmla="*/ 0 w 1593081"/>
                <a:gd name="connsiteY3" fmla="*/ 1397438 h 1657350"/>
                <a:gd name="connsiteX0" fmla="*/ 0 w 1590708"/>
                <a:gd name="connsiteY0" fmla="*/ 1457409 h 1657350"/>
                <a:gd name="connsiteX1" fmla="*/ 1590708 w 1590708"/>
                <a:gd name="connsiteY1" fmla="*/ 0 h 1657350"/>
                <a:gd name="connsiteX2" fmla="*/ 1590708 w 1590708"/>
                <a:gd name="connsiteY2" fmla="*/ 1657350 h 1657350"/>
                <a:gd name="connsiteX3" fmla="*/ 0 w 1590708"/>
                <a:gd name="connsiteY3" fmla="*/ 1457409 h 1657350"/>
                <a:gd name="connsiteX0" fmla="*/ 0 w 2554151"/>
                <a:gd name="connsiteY0" fmla="*/ 3123257 h 3123257"/>
                <a:gd name="connsiteX1" fmla="*/ 2554151 w 2554151"/>
                <a:gd name="connsiteY1" fmla="*/ 0 h 3123257"/>
                <a:gd name="connsiteX2" fmla="*/ 2554151 w 2554151"/>
                <a:gd name="connsiteY2" fmla="*/ 1657350 h 3123257"/>
                <a:gd name="connsiteX3" fmla="*/ 0 w 2554151"/>
                <a:gd name="connsiteY3" fmla="*/ 3123257 h 3123257"/>
                <a:gd name="connsiteX0" fmla="*/ 0 w 1562136"/>
                <a:gd name="connsiteY0" fmla="*/ 2235271 h 2235271"/>
                <a:gd name="connsiteX1" fmla="*/ 1562136 w 1562136"/>
                <a:gd name="connsiteY1" fmla="*/ 0 h 2235271"/>
                <a:gd name="connsiteX2" fmla="*/ 1562136 w 1562136"/>
                <a:gd name="connsiteY2" fmla="*/ 1657350 h 2235271"/>
                <a:gd name="connsiteX3" fmla="*/ 0 w 1562136"/>
                <a:gd name="connsiteY3" fmla="*/ 2235271 h 2235271"/>
                <a:gd name="connsiteX0" fmla="*/ 0 w 2280492"/>
                <a:gd name="connsiteY0" fmla="*/ 2225086 h 2225086"/>
                <a:gd name="connsiteX1" fmla="*/ 2280492 w 2280492"/>
                <a:gd name="connsiteY1" fmla="*/ 0 h 2225086"/>
                <a:gd name="connsiteX2" fmla="*/ 2280492 w 2280492"/>
                <a:gd name="connsiteY2" fmla="*/ 1657350 h 2225086"/>
                <a:gd name="connsiteX3" fmla="*/ 0 w 2280492"/>
                <a:gd name="connsiteY3" fmla="*/ 2225086 h 2225086"/>
              </a:gdLst>
              <a:ahLst/>
              <a:cxnLst>
                <a:cxn ang="0">
                  <a:pos x="connsiteX0" y="connsiteY0"/>
                </a:cxn>
                <a:cxn ang="0">
                  <a:pos x="connsiteX1" y="connsiteY1"/>
                </a:cxn>
                <a:cxn ang="0">
                  <a:pos x="connsiteX2" y="connsiteY2"/>
                </a:cxn>
                <a:cxn ang="0">
                  <a:pos x="connsiteX3" y="connsiteY3"/>
                </a:cxn>
              </a:cxnLst>
              <a:rect l="l" t="t" r="r" b="b"/>
              <a:pathLst>
                <a:path w="2280492" h="2225086">
                  <a:moveTo>
                    <a:pt x="0" y="2225086"/>
                  </a:moveTo>
                  <a:lnTo>
                    <a:pt x="2280492" y="0"/>
                  </a:lnTo>
                  <a:lnTo>
                    <a:pt x="2280492" y="1657350"/>
                  </a:lnTo>
                  <a:lnTo>
                    <a:pt x="0" y="222508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33789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7" name="Group 26"/>
          <p:cNvGrpSpPr/>
          <p:nvPr userDrawn="1"/>
        </p:nvGrpSpPr>
        <p:grpSpPr>
          <a:xfrm>
            <a:off x="1" y="4731319"/>
            <a:ext cx="661732" cy="417556"/>
            <a:chOff x="0" y="4660277"/>
            <a:chExt cx="783429" cy="494347"/>
          </a:xfrm>
        </p:grpSpPr>
        <p:sp>
          <p:nvSpPr>
            <p:cNvPr id="28" name="Rectangle 3"/>
            <p:cNvSpPr/>
            <p:nvPr userDrawn="1"/>
          </p:nvSpPr>
          <p:spPr>
            <a:xfrm>
              <a:off x="310753" y="4973475"/>
              <a:ext cx="472676" cy="174788"/>
            </a:xfrm>
            <a:custGeom>
              <a:avLst/>
              <a:gdLst>
                <a:gd name="connsiteX0" fmla="*/ 0 w 625460"/>
                <a:gd name="connsiteY0" fmla="*/ 0 h 497862"/>
                <a:gd name="connsiteX1" fmla="*/ 625460 w 625460"/>
                <a:gd name="connsiteY1" fmla="*/ 0 h 497862"/>
                <a:gd name="connsiteX2" fmla="*/ 625460 w 625460"/>
                <a:gd name="connsiteY2" fmla="*/ 497862 h 497862"/>
                <a:gd name="connsiteX3" fmla="*/ 0 w 625460"/>
                <a:gd name="connsiteY3" fmla="*/ 497862 h 497862"/>
                <a:gd name="connsiteX4" fmla="*/ 0 w 625460"/>
                <a:gd name="connsiteY4" fmla="*/ 0 h 497862"/>
                <a:gd name="connsiteX0" fmla="*/ 0 w 625460"/>
                <a:gd name="connsiteY0" fmla="*/ 0 h 497862"/>
                <a:gd name="connsiteX1" fmla="*/ 625460 w 625460"/>
                <a:gd name="connsiteY1" fmla="*/ 497862 h 497862"/>
                <a:gd name="connsiteX2" fmla="*/ 0 w 625460"/>
                <a:gd name="connsiteY2" fmla="*/ 497862 h 497862"/>
                <a:gd name="connsiteX3" fmla="*/ 0 w 625460"/>
                <a:gd name="connsiteY3" fmla="*/ 0 h 497862"/>
                <a:gd name="connsiteX0" fmla="*/ 742884 w 742884"/>
                <a:gd name="connsiteY0" fmla="*/ 0 h 310804"/>
                <a:gd name="connsiteX1" fmla="*/ 625460 w 742884"/>
                <a:gd name="connsiteY1" fmla="*/ 310804 h 310804"/>
                <a:gd name="connsiteX2" fmla="*/ 0 w 742884"/>
                <a:gd name="connsiteY2" fmla="*/ 310804 h 310804"/>
                <a:gd name="connsiteX3" fmla="*/ 742884 w 742884"/>
                <a:gd name="connsiteY3" fmla="*/ 0 h 310804"/>
                <a:gd name="connsiteX0" fmla="*/ 649322 w 649322"/>
                <a:gd name="connsiteY0" fmla="*/ 0 h 210079"/>
                <a:gd name="connsiteX1" fmla="*/ 625460 w 649322"/>
                <a:gd name="connsiteY1" fmla="*/ 210079 h 210079"/>
                <a:gd name="connsiteX2" fmla="*/ 0 w 649322"/>
                <a:gd name="connsiteY2" fmla="*/ 210079 h 210079"/>
                <a:gd name="connsiteX3" fmla="*/ 649322 w 649322"/>
                <a:gd name="connsiteY3" fmla="*/ 0 h 210079"/>
                <a:gd name="connsiteX0" fmla="*/ 754112 w 754112"/>
                <a:gd name="connsiteY0" fmla="*/ 0 h 310804"/>
                <a:gd name="connsiteX1" fmla="*/ 625460 w 754112"/>
                <a:gd name="connsiteY1" fmla="*/ 310804 h 310804"/>
                <a:gd name="connsiteX2" fmla="*/ 0 w 754112"/>
                <a:gd name="connsiteY2" fmla="*/ 310804 h 310804"/>
                <a:gd name="connsiteX3" fmla="*/ 754112 w 754112"/>
                <a:gd name="connsiteY3" fmla="*/ 0 h 310804"/>
              </a:gdLst>
              <a:ahLst/>
              <a:cxnLst>
                <a:cxn ang="0">
                  <a:pos x="connsiteX0" y="connsiteY0"/>
                </a:cxn>
                <a:cxn ang="0">
                  <a:pos x="connsiteX1" y="connsiteY1"/>
                </a:cxn>
                <a:cxn ang="0">
                  <a:pos x="connsiteX2" y="connsiteY2"/>
                </a:cxn>
                <a:cxn ang="0">
                  <a:pos x="connsiteX3" y="connsiteY3"/>
                </a:cxn>
              </a:cxnLst>
              <a:rect l="l" t="t" r="r" b="b"/>
              <a:pathLst>
                <a:path w="754112" h="310804">
                  <a:moveTo>
                    <a:pt x="754112" y="0"/>
                  </a:moveTo>
                  <a:lnTo>
                    <a:pt x="625460" y="310804"/>
                  </a:lnTo>
                  <a:lnTo>
                    <a:pt x="0" y="310804"/>
                  </a:lnTo>
                  <a:lnTo>
                    <a:pt x="754112"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
            <p:cNvSpPr/>
            <p:nvPr userDrawn="1"/>
          </p:nvSpPr>
          <p:spPr>
            <a:xfrm>
              <a:off x="0" y="4660277"/>
              <a:ext cx="621506" cy="494347"/>
            </a:xfrm>
            <a:custGeom>
              <a:avLst/>
              <a:gdLst>
                <a:gd name="connsiteX0" fmla="*/ 0 w 625460"/>
                <a:gd name="connsiteY0" fmla="*/ 0 h 497862"/>
                <a:gd name="connsiteX1" fmla="*/ 625460 w 625460"/>
                <a:gd name="connsiteY1" fmla="*/ 0 h 497862"/>
                <a:gd name="connsiteX2" fmla="*/ 625460 w 625460"/>
                <a:gd name="connsiteY2" fmla="*/ 497862 h 497862"/>
                <a:gd name="connsiteX3" fmla="*/ 0 w 625460"/>
                <a:gd name="connsiteY3" fmla="*/ 497862 h 497862"/>
                <a:gd name="connsiteX4" fmla="*/ 0 w 625460"/>
                <a:gd name="connsiteY4" fmla="*/ 0 h 497862"/>
                <a:gd name="connsiteX0" fmla="*/ 0 w 625460"/>
                <a:gd name="connsiteY0" fmla="*/ 0 h 497862"/>
                <a:gd name="connsiteX1" fmla="*/ 625460 w 625460"/>
                <a:gd name="connsiteY1" fmla="*/ 497862 h 497862"/>
                <a:gd name="connsiteX2" fmla="*/ 0 w 625460"/>
                <a:gd name="connsiteY2" fmla="*/ 497862 h 497862"/>
                <a:gd name="connsiteX3" fmla="*/ 0 w 625460"/>
                <a:gd name="connsiteY3" fmla="*/ 0 h 497862"/>
              </a:gdLst>
              <a:ahLst/>
              <a:cxnLst>
                <a:cxn ang="0">
                  <a:pos x="connsiteX0" y="connsiteY0"/>
                </a:cxn>
                <a:cxn ang="0">
                  <a:pos x="connsiteX1" y="connsiteY1"/>
                </a:cxn>
                <a:cxn ang="0">
                  <a:pos x="connsiteX2" y="connsiteY2"/>
                </a:cxn>
                <a:cxn ang="0">
                  <a:pos x="connsiteX3" y="connsiteY3"/>
                </a:cxn>
              </a:cxnLst>
              <a:rect l="l" t="t" r="r" b="b"/>
              <a:pathLst>
                <a:path w="625460" h="497862">
                  <a:moveTo>
                    <a:pt x="0" y="0"/>
                  </a:moveTo>
                  <a:lnTo>
                    <a:pt x="625460" y="497862"/>
                  </a:lnTo>
                  <a:lnTo>
                    <a:pt x="0" y="4978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p:cNvSpPr txBox="1"/>
          <p:nvPr userDrawn="1"/>
        </p:nvSpPr>
        <p:spPr>
          <a:xfrm>
            <a:off x="633410" y="4928056"/>
            <a:ext cx="2133600" cy="215444"/>
          </a:xfrm>
          <a:prstGeom prst="rect">
            <a:avLst/>
          </a:prstGeom>
          <a:noFill/>
        </p:spPr>
        <p:txBody>
          <a:bodyPr wrap="square" rtlCol="0" anchor="ctr">
            <a:spAutoFit/>
          </a:bodyPr>
          <a:lstStyle/>
          <a:p>
            <a:r>
              <a:rPr lang="en-US" sz="800" dirty="0">
                <a:solidFill>
                  <a:schemeClr val="tx2"/>
                </a:solidFill>
              </a:rPr>
              <a:t>© </a:t>
            </a:r>
            <a:r>
              <a:rPr lang="en-US" sz="800" dirty="0" smtClean="0">
                <a:solidFill>
                  <a:schemeClr val="tx2"/>
                </a:solidFill>
              </a:rPr>
              <a:t>2017 Xoriant Corporation</a:t>
            </a:r>
            <a:endParaRPr lang="en-US" sz="800" dirty="0">
              <a:solidFill>
                <a:schemeClr val="tx2"/>
              </a:solidFill>
            </a:endParaRPr>
          </a:p>
        </p:txBody>
      </p:sp>
      <p:sp>
        <p:nvSpPr>
          <p:cNvPr id="23" name="TextBox 22"/>
          <p:cNvSpPr txBox="1"/>
          <p:nvPr userDrawn="1"/>
        </p:nvSpPr>
        <p:spPr>
          <a:xfrm>
            <a:off x="-1" y="4901089"/>
            <a:ext cx="330995" cy="246221"/>
          </a:xfrm>
          <a:prstGeom prst="rect">
            <a:avLst/>
          </a:prstGeom>
          <a:noFill/>
        </p:spPr>
        <p:txBody>
          <a:bodyPr wrap="square" lIns="0" rIns="0" rtlCol="0">
            <a:spAutoFit/>
          </a:bodyPr>
          <a:lstStyle/>
          <a:p>
            <a:pPr algn="ctr"/>
            <a:fld id="{C212118D-E768-4C60-A5D2-EB296F8888BD}" type="slidenum">
              <a:rPr lang="en-US" sz="1000" kern="1200" smtClean="0">
                <a:solidFill>
                  <a:schemeClr val="bg1"/>
                </a:solidFill>
                <a:latin typeface="+mn-lt"/>
                <a:ea typeface="+mn-ea"/>
                <a:cs typeface="+mn-cs"/>
              </a:rPr>
              <a:pPr algn="ctr"/>
              <a:t>‹#›</a:t>
            </a:fld>
            <a:endParaRPr lang="en-US" sz="1000" kern="1200" dirty="0">
              <a:solidFill>
                <a:schemeClr val="bg1"/>
              </a:solidFill>
              <a:latin typeface="+mn-lt"/>
              <a:ea typeface="+mn-ea"/>
              <a:cs typeface="+mn-cs"/>
            </a:endParaRPr>
          </a:p>
        </p:txBody>
      </p:sp>
      <p:pic>
        <p:nvPicPr>
          <p:cNvPr id="13" name="Picture 2" descr="C:\Users\Varun.SANJEEV\Desktop\Xoriant short 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57657" y="4751172"/>
            <a:ext cx="351445" cy="32088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userDrawn="1"/>
        </p:nvGrpSpPr>
        <p:grpSpPr>
          <a:xfrm>
            <a:off x="8763000" y="1"/>
            <a:ext cx="381000" cy="832483"/>
            <a:chOff x="8763000" y="1"/>
            <a:chExt cx="381000" cy="832483"/>
          </a:xfrm>
        </p:grpSpPr>
        <p:sp>
          <p:nvSpPr>
            <p:cNvPr id="24" name="Rectangle 3"/>
            <p:cNvSpPr/>
            <p:nvPr userDrawn="1"/>
          </p:nvSpPr>
          <p:spPr>
            <a:xfrm>
              <a:off x="8839200" y="1"/>
              <a:ext cx="304800" cy="302083"/>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Lst>
              <a:ahLst/>
              <a:cxnLst>
                <a:cxn ang="0">
                  <a:pos x="connsiteX0" y="connsiteY0"/>
                </a:cxn>
                <a:cxn ang="0">
                  <a:pos x="connsiteX1" y="connsiteY1"/>
                </a:cxn>
                <a:cxn ang="0">
                  <a:pos x="connsiteX2" y="connsiteY2"/>
                </a:cxn>
                <a:cxn ang="0">
                  <a:pos x="connsiteX3" y="connsiteY3"/>
                </a:cxn>
              </a:cxnLst>
              <a:rect l="l" t="t" r="r" b="b"/>
              <a:pathLst>
                <a:path w="1371600" h="1657350">
                  <a:moveTo>
                    <a:pt x="0" y="0"/>
                  </a:moveTo>
                  <a:lnTo>
                    <a:pt x="1371600" y="0"/>
                  </a:lnTo>
                  <a:lnTo>
                    <a:pt x="1371600" y="16573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3"/>
            <p:cNvSpPr/>
            <p:nvPr userDrawn="1"/>
          </p:nvSpPr>
          <p:spPr>
            <a:xfrm>
              <a:off x="8999127" y="1"/>
              <a:ext cx="144873" cy="302082"/>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651930"/>
                <a:gd name="connsiteY0" fmla="*/ 866596 h 1657350"/>
                <a:gd name="connsiteX1" fmla="*/ 651930 w 651930"/>
                <a:gd name="connsiteY1" fmla="*/ 0 h 1657350"/>
                <a:gd name="connsiteX2" fmla="*/ 651930 w 651930"/>
                <a:gd name="connsiteY2" fmla="*/ 1657350 h 1657350"/>
                <a:gd name="connsiteX3" fmla="*/ 0 w 651930"/>
                <a:gd name="connsiteY3" fmla="*/ 866596 h 1657350"/>
              </a:gdLst>
              <a:ahLst/>
              <a:cxnLst>
                <a:cxn ang="0">
                  <a:pos x="connsiteX0" y="connsiteY0"/>
                </a:cxn>
                <a:cxn ang="0">
                  <a:pos x="connsiteX1" y="connsiteY1"/>
                </a:cxn>
                <a:cxn ang="0">
                  <a:pos x="connsiteX2" y="connsiteY2"/>
                </a:cxn>
                <a:cxn ang="0">
                  <a:pos x="connsiteX3" y="connsiteY3"/>
                </a:cxn>
              </a:cxnLst>
              <a:rect l="l" t="t" r="r" b="b"/>
              <a:pathLst>
                <a:path w="651930" h="1657350">
                  <a:moveTo>
                    <a:pt x="0" y="866596"/>
                  </a:moveTo>
                  <a:lnTo>
                    <a:pt x="651930" y="0"/>
                  </a:lnTo>
                  <a:lnTo>
                    <a:pt x="651930" y="1657350"/>
                  </a:lnTo>
                  <a:lnTo>
                    <a:pt x="0" y="866596"/>
                  </a:lnTo>
                  <a:close/>
                </a:path>
              </a:pathLst>
            </a:custGeom>
            <a:solidFill>
              <a:srgbClr val="128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3"/>
            <p:cNvSpPr/>
            <p:nvPr userDrawn="1"/>
          </p:nvSpPr>
          <p:spPr>
            <a:xfrm>
              <a:off x="8763000" y="1"/>
              <a:ext cx="381000" cy="832483"/>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1574097"/>
                <a:gd name="connsiteY0" fmla="*/ 1376370 h 1657350"/>
                <a:gd name="connsiteX1" fmla="*/ 1574097 w 1574097"/>
                <a:gd name="connsiteY1" fmla="*/ 0 h 1657350"/>
                <a:gd name="connsiteX2" fmla="*/ 1574097 w 1574097"/>
                <a:gd name="connsiteY2" fmla="*/ 1657350 h 1657350"/>
                <a:gd name="connsiteX3" fmla="*/ 0 w 1574097"/>
                <a:gd name="connsiteY3" fmla="*/ 1376370 h 1657350"/>
                <a:gd name="connsiteX0" fmla="*/ 0 w 1593081"/>
                <a:gd name="connsiteY0" fmla="*/ 1397438 h 1657350"/>
                <a:gd name="connsiteX1" fmla="*/ 1593081 w 1593081"/>
                <a:gd name="connsiteY1" fmla="*/ 0 h 1657350"/>
                <a:gd name="connsiteX2" fmla="*/ 1593081 w 1593081"/>
                <a:gd name="connsiteY2" fmla="*/ 1657350 h 1657350"/>
                <a:gd name="connsiteX3" fmla="*/ 0 w 1593081"/>
                <a:gd name="connsiteY3" fmla="*/ 1397438 h 1657350"/>
                <a:gd name="connsiteX0" fmla="*/ 0 w 1590708"/>
                <a:gd name="connsiteY0" fmla="*/ 1457409 h 1657350"/>
                <a:gd name="connsiteX1" fmla="*/ 1590708 w 1590708"/>
                <a:gd name="connsiteY1" fmla="*/ 0 h 1657350"/>
                <a:gd name="connsiteX2" fmla="*/ 1590708 w 1590708"/>
                <a:gd name="connsiteY2" fmla="*/ 1657350 h 1657350"/>
                <a:gd name="connsiteX3" fmla="*/ 0 w 1590708"/>
                <a:gd name="connsiteY3" fmla="*/ 1457409 h 1657350"/>
                <a:gd name="connsiteX0" fmla="*/ 0 w 2554151"/>
                <a:gd name="connsiteY0" fmla="*/ 3123257 h 3123257"/>
                <a:gd name="connsiteX1" fmla="*/ 2554151 w 2554151"/>
                <a:gd name="connsiteY1" fmla="*/ 0 h 3123257"/>
                <a:gd name="connsiteX2" fmla="*/ 2554151 w 2554151"/>
                <a:gd name="connsiteY2" fmla="*/ 1657350 h 3123257"/>
                <a:gd name="connsiteX3" fmla="*/ 0 w 2554151"/>
                <a:gd name="connsiteY3" fmla="*/ 3123257 h 3123257"/>
                <a:gd name="connsiteX0" fmla="*/ 0 w 1562136"/>
                <a:gd name="connsiteY0" fmla="*/ 2235271 h 2235271"/>
                <a:gd name="connsiteX1" fmla="*/ 1562136 w 1562136"/>
                <a:gd name="connsiteY1" fmla="*/ 0 h 2235271"/>
                <a:gd name="connsiteX2" fmla="*/ 1562136 w 1562136"/>
                <a:gd name="connsiteY2" fmla="*/ 1657350 h 2235271"/>
                <a:gd name="connsiteX3" fmla="*/ 0 w 1562136"/>
                <a:gd name="connsiteY3" fmla="*/ 2235271 h 2235271"/>
                <a:gd name="connsiteX0" fmla="*/ 0 w 2280492"/>
                <a:gd name="connsiteY0" fmla="*/ 2225086 h 2225086"/>
                <a:gd name="connsiteX1" fmla="*/ 2280492 w 2280492"/>
                <a:gd name="connsiteY1" fmla="*/ 0 h 2225086"/>
                <a:gd name="connsiteX2" fmla="*/ 2280492 w 2280492"/>
                <a:gd name="connsiteY2" fmla="*/ 1657350 h 2225086"/>
                <a:gd name="connsiteX3" fmla="*/ 0 w 2280492"/>
                <a:gd name="connsiteY3" fmla="*/ 2225086 h 2225086"/>
              </a:gdLst>
              <a:ahLst/>
              <a:cxnLst>
                <a:cxn ang="0">
                  <a:pos x="connsiteX0" y="connsiteY0"/>
                </a:cxn>
                <a:cxn ang="0">
                  <a:pos x="connsiteX1" y="connsiteY1"/>
                </a:cxn>
                <a:cxn ang="0">
                  <a:pos x="connsiteX2" y="connsiteY2"/>
                </a:cxn>
                <a:cxn ang="0">
                  <a:pos x="connsiteX3" y="connsiteY3"/>
                </a:cxn>
              </a:cxnLst>
              <a:rect l="l" t="t" r="r" b="b"/>
              <a:pathLst>
                <a:path w="2280492" h="2225086">
                  <a:moveTo>
                    <a:pt x="0" y="2225086"/>
                  </a:moveTo>
                  <a:lnTo>
                    <a:pt x="2280492" y="0"/>
                  </a:lnTo>
                  <a:lnTo>
                    <a:pt x="2280492" y="1657350"/>
                  </a:lnTo>
                  <a:lnTo>
                    <a:pt x="0" y="222508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78973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userDrawn="1"/>
        </p:nvSpPr>
        <p:spPr>
          <a:xfrm>
            <a:off x="4875580" y="1"/>
            <a:ext cx="4268420" cy="5143499"/>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hlinkClick r:id="rId3"/>
          </p:cNvPr>
          <p:cNvSpPr txBox="1"/>
          <p:nvPr userDrawn="1"/>
        </p:nvSpPr>
        <p:spPr>
          <a:xfrm>
            <a:off x="5166645" y="4766019"/>
            <a:ext cx="1066800" cy="238527"/>
          </a:xfrm>
          <a:prstGeom prst="rect">
            <a:avLst/>
          </a:prstGeom>
          <a:noFill/>
        </p:spPr>
        <p:txBody>
          <a:bodyPr wrap="square" rtlCol="0" anchor="ctr">
            <a:spAutoFit/>
          </a:bodyPr>
          <a:lstStyle/>
          <a:p>
            <a:r>
              <a:rPr lang="en-US" sz="950" dirty="0">
                <a:solidFill>
                  <a:schemeClr val="accent1"/>
                </a:solidFill>
              </a:rPr>
              <a:t>www.xoriant.com</a:t>
            </a:r>
          </a:p>
        </p:txBody>
      </p:sp>
      <p:sp>
        <p:nvSpPr>
          <p:cNvPr id="2" name="Title 1"/>
          <p:cNvSpPr>
            <a:spLocks noGrp="1"/>
          </p:cNvSpPr>
          <p:nvPr>
            <p:ph type="title" hasCustomPrompt="1"/>
          </p:nvPr>
        </p:nvSpPr>
        <p:spPr>
          <a:xfrm>
            <a:off x="419852" y="1820866"/>
            <a:ext cx="3847348" cy="708438"/>
          </a:xfrm>
        </p:spPr>
        <p:txBody>
          <a:bodyPr anchor="b"/>
          <a:lstStyle>
            <a:lvl1pPr algn="l">
              <a:lnSpc>
                <a:spcPts val="4200"/>
              </a:lnSpc>
              <a:defRPr sz="4000" b="1" cap="all">
                <a:solidFill>
                  <a:schemeClr val="bg1"/>
                </a:solidFill>
              </a:defRPr>
            </a:lvl1pPr>
          </a:lstStyle>
          <a:p>
            <a:r>
              <a:rPr lang="en-US" dirty="0"/>
              <a:t>Thank you !</a:t>
            </a:r>
          </a:p>
        </p:txBody>
      </p:sp>
      <p:sp>
        <p:nvSpPr>
          <p:cNvPr id="12" name="Subtitle 2"/>
          <p:cNvSpPr>
            <a:spLocks noGrp="1"/>
          </p:cNvSpPr>
          <p:nvPr>
            <p:ph type="subTitle" idx="10"/>
          </p:nvPr>
        </p:nvSpPr>
        <p:spPr>
          <a:xfrm>
            <a:off x="424297" y="2952750"/>
            <a:ext cx="3842903" cy="1752600"/>
          </a:xfrm>
        </p:spPr>
        <p:txBody>
          <a:bodyPr>
            <a:normAutofit/>
          </a:bodyPr>
          <a:lstStyle>
            <a:lvl1pPr marL="0" indent="0" algn="l">
              <a:lnSpc>
                <a:spcPts val="2000"/>
              </a:lnSpc>
              <a:buNone/>
              <a:defRPr sz="1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20" name="Picture 2"/>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530225" y="460122"/>
            <a:ext cx="1682750" cy="82918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userDrawn="1"/>
        </p:nvGrpSpPr>
        <p:grpSpPr>
          <a:xfrm>
            <a:off x="8667750" y="0"/>
            <a:ext cx="476251" cy="1040605"/>
            <a:chOff x="8667750" y="0"/>
            <a:chExt cx="476251" cy="1040605"/>
          </a:xfrm>
        </p:grpSpPr>
        <p:sp>
          <p:nvSpPr>
            <p:cNvPr id="16" name="Rectangle 3"/>
            <p:cNvSpPr/>
            <p:nvPr userDrawn="1"/>
          </p:nvSpPr>
          <p:spPr>
            <a:xfrm>
              <a:off x="8776393" y="1"/>
              <a:ext cx="367607" cy="364330"/>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Lst>
              <a:ahLst/>
              <a:cxnLst>
                <a:cxn ang="0">
                  <a:pos x="connsiteX0" y="connsiteY0"/>
                </a:cxn>
                <a:cxn ang="0">
                  <a:pos x="connsiteX1" y="connsiteY1"/>
                </a:cxn>
                <a:cxn ang="0">
                  <a:pos x="connsiteX2" y="connsiteY2"/>
                </a:cxn>
                <a:cxn ang="0">
                  <a:pos x="connsiteX3" y="connsiteY3"/>
                </a:cxn>
              </a:cxnLst>
              <a:rect l="l" t="t" r="r" b="b"/>
              <a:pathLst>
                <a:path w="1371600" h="1657350">
                  <a:moveTo>
                    <a:pt x="0" y="0"/>
                  </a:moveTo>
                  <a:lnTo>
                    <a:pt x="1371600" y="0"/>
                  </a:lnTo>
                  <a:lnTo>
                    <a:pt x="1371600" y="16573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3"/>
            <p:cNvSpPr/>
            <p:nvPr userDrawn="1"/>
          </p:nvSpPr>
          <p:spPr>
            <a:xfrm>
              <a:off x="8969275" y="1"/>
              <a:ext cx="174726" cy="364330"/>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651930"/>
                <a:gd name="connsiteY0" fmla="*/ 866596 h 1657350"/>
                <a:gd name="connsiteX1" fmla="*/ 651930 w 651930"/>
                <a:gd name="connsiteY1" fmla="*/ 0 h 1657350"/>
                <a:gd name="connsiteX2" fmla="*/ 651930 w 651930"/>
                <a:gd name="connsiteY2" fmla="*/ 1657350 h 1657350"/>
                <a:gd name="connsiteX3" fmla="*/ 0 w 651930"/>
                <a:gd name="connsiteY3" fmla="*/ 866596 h 1657350"/>
              </a:gdLst>
              <a:ahLst/>
              <a:cxnLst>
                <a:cxn ang="0">
                  <a:pos x="connsiteX0" y="connsiteY0"/>
                </a:cxn>
                <a:cxn ang="0">
                  <a:pos x="connsiteX1" y="connsiteY1"/>
                </a:cxn>
                <a:cxn ang="0">
                  <a:pos x="connsiteX2" y="connsiteY2"/>
                </a:cxn>
                <a:cxn ang="0">
                  <a:pos x="connsiteX3" y="connsiteY3"/>
                </a:cxn>
              </a:cxnLst>
              <a:rect l="l" t="t" r="r" b="b"/>
              <a:pathLst>
                <a:path w="651930" h="1657350">
                  <a:moveTo>
                    <a:pt x="0" y="866596"/>
                  </a:moveTo>
                  <a:lnTo>
                    <a:pt x="651930" y="0"/>
                  </a:lnTo>
                  <a:lnTo>
                    <a:pt x="651930" y="1657350"/>
                  </a:lnTo>
                  <a:lnTo>
                    <a:pt x="0" y="866596"/>
                  </a:lnTo>
                  <a:close/>
                </a:path>
              </a:pathLst>
            </a:custGeom>
            <a:solidFill>
              <a:srgbClr val="128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3"/>
            <p:cNvSpPr/>
            <p:nvPr userDrawn="1"/>
          </p:nvSpPr>
          <p:spPr>
            <a:xfrm>
              <a:off x="8667750" y="0"/>
              <a:ext cx="476250" cy="1040605"/>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1574097"/>
                <a:gd name="connsiteY0" fmla="*/ 1376370 h 1657350"/>
                <a:gd name="connsiteX1" fmla="*/ 1574097 w 1574097"/>
                <a:gd name="connsiteY1" fmla="*/ 0 h 1657350"/>
                <a:gd name="connsiteX2" fmla="*/ 1574097 w 1574097"/>
                <a:gd name="connsiteY2" fmla="*/ 1657350 h 1657350"/>
                <a:gd name="connsiteX3" fmla="*/ 0 w 1574097"/>
                <a:gd name="connsiteY3" fmla="*/ 1376370 h 1657350"/>
                <a:gd name="connsiteX0" fmla="*/ 0 w 1593081"/>
                <a:gd name="connsiteY0" fmla="*/ 1397438 h 1657350"/>
                <a:gd name="connsiteX1" fmla="*/ 1593081 w 1593081"/>
                <a:gd name="connsiteY1" fmla="*/ 0 h 1657350"/>
                <a:gd name="connsiteX2" fmla="*/ 1593081 w 1593081"/>
                <a:gd name="connsiteY2" fmla="*/ 1657350 h 1657350"/>
                <a:gd name="connsiteX3" fmla="*/ 0 w 1593081"/>
                <a:gd name="connsiteY3" fmla="*/ 1397438 h 1657350"/>
                <a:gd name="connsiteX0" fmla="*/ 0 w 1590708"/>
                <a:gd name="connsiteY0" fmla="*/ 1457409 h 1657350"/>
                <a:gd name="connsiteX1" fmla="*/ 1590708 w 1590708"/>
                <a:gd name="connsiteY1" fmla="*/ 0 h 1657350"/>
                <a:gd name="connsiteX2" fmla="*/ 1590708 w 1590708"/>
                <a:gd name="connsiteY2" fmla="*/ 1657350 h 1657350"/>
                <a:gd name="connsiteX3" fmla="*/ 0 w 1590708"/>
                <a:gd name="connsiteY3" fmla="*/ 1457409 h 1657350"/>
                <a:gd name="connsiteX0" fmla="*/ 0 w 2554151"/>
                <a:gd name="connsiteY0" fmla="*/ 3123257 h 3123257"/>
                <a:gd name="connsiteX1" fmla="*/ 2554151 w 2554151"/>
                <a:gd name="connsiteY1" fmla="*/ 0 h 3123257"/>
                <a:gd name="connsiteX2" fmla="*/ 2554151 w 2554151"/>
                <a:gd name="connsiteY2" fmla="*/ 1657350 h 3123257"/>
                <a:gd name="connsiteX3" fmla="*/ 0 w 2554151"/>
                <a:gd name="connsiteY3" fmla="*/ 3123257 h 3123257"/>
                <a:gd name="connsiteX0" fmla="*/ 0 w 1562136"/>
                <a:gd name="connsiteY0" fmla="*/ 2235271 h 2235271"/>
                <a:gd name="connsiteX1" fmla="*/ 1562136 w 1562136"/>
                <a:gd name="connsiteY1" fmla="*/ 0 h 2235271"/>
                <a:gd name="connsiteX2" fmla="*/ 1562136 w 1562136"/>
                <a:gd name="connsiteY2" fmla="*/ 1657350 h 2235271"/>
                <a:gd name="connsiteX3" fmla="*/ 0 w 1562136"/>
                <a:gd name="connsiteY3" fmla="*/ 2235271 h 2235271"/>
                <a:gd name="connsiteX0" fmla="*/ 0 w 2280492"/>
                <a:gd name="connsiteY0" fmla="*/ 2225086 h 2225086"/>
                <a:gd name="connsiteX1" fmla="*/ 2280492 w 2280492"/>
                <a:gd name="connsiteY1" fmla="*/ 0 h 2225086"/>
                <a:gd name="connsiteX2" fmla="*/ 2280492 w 2280492"/>
                <a:gd name="connsiteY2" fmla="*/ 1657350 h 2225086"/>
                <a:gd name="connsiteX3" fmla="*/ 0 w 2280492"/>
                <a:gd name="connsiteY3" fmla="*/ 2225086 h 2225086"/>
              </a:gdLst>
              <a:ahLst/>
              <a:cxnLst>
                <a:cxn ang="0">
                  <a:pos x="connsiteX0" y="connsiteY0"/>
                </a:cxn>
                <a:cxn ang="0">
                  <a:pos x="connsiteX1" y="connsiteY1"/>
                </a:cxn>
                <a:cxn ang="0">
                  <a:pos x="connsiteX2" y="connsiteY2"/>
                </a:cxn>
                <a:cxn ang="0">
                  <a:pos x="connsiteX3" y="connsiteY3"/>
                </a:cxn>
              </a:cxnLst>
              <a:rect l="l" t="t" r="r" b="b"/>
              <a:pathLst>
                <a:path w="2280492" h="2225086">
                  <a:moveTo>
                    <a:pt x="0" y="2225086"/>
                  </a:moveTo>
                  <a:lnTo>
                    <a:pt x="2280492" y="0"/>
                  </a:lnTo>
                  <a:lnTo>
                    <a:pt x="2280492" y="1657350"/>
                  </a:lnTo>
                  <a:lnTo>
                    <a:pt x="0" y="222508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ubtitle 2"/>
          <p:cNvSpPr txBox="1">
            <a:spLocks/>
          </p:cNvSpPr>
          <p:nvPr userDrawn="1"/>
        </p:nvSpPr>
        <p:spPr>
          <a:xfrm>
            <a:off x="5021580" y="469900"/>
            <a:ext cx="3200400" cy="381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1800" kern="1200">
                <a:solidFill>
                  <a:schemeClr val="accent1"/>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ts val="1800"/>
              </a:lnSpc>
            </a:pPr>
            <a:r>
              <a:rPr lang="en-US" sz="1100" b="1" dirty="0"/>
              <a:t>US – CORPORATE HEADQUARTERS</a:t>
            </a:r>
            <a:endParaRPr lang="en-US" sz="1100" dirty="0"/>
          </a:p>
        </p:txBody>
      </p:sp>
      <p:sp>
        <p:nvSpPr>
          <p:cNvPr id="13" name="Subtitle 2"/>
          <p:cNvSpPr txBox="1">
            <a:spLocks/>
          </p:cNvSpPr>
          <p:nvPr userDrawn="1"/>
        </p:nvSpPr>
        <p:spPr>
          <a:xfrm>
            <a:off x="5021580" y="758646"/>
            <a:ext cx="1676400" cy="6858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1800" kern="1200">
                <a:solidFill>
                  <a:schemeClr val="accent1"/>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ts val="1100"/>
              </a:lnSpc>
            </a:pPr>
            <a:r>
              <a:rPr lang="en-US" sz="900" dirty="0">
                <a:solidFill>
                  <a:schemeClr val="bg1"/>
                </a:solidFill>
              </a:rPr>
              <a:t>1248 </a:t>
            </a:r>
            <a:r>
              <a:rPr lang="en-US" sz="900" dirty="0" err="1">
                <a:solidFill>
                  <a:schemeClr val="bg1"/>
                </a:solidFill>
              </a:rPr>
              <a:t>Reamwood</a:t>
            </a:r>
            <a:r>
              <a:rPr lang="en-US" sz="900" dirty="0">
                <a:solidFill>
                  <a:schemeClr val="bg1"/>
                </a:solidFill>
              </a:rPr>
              <a:t> Avenue, </a:t>
            </a:r>
          </a:p>
          <a:p>
            <a:pPr>
              <a:lnSpc>
                <a:spcPts val="1100"/>
              </a:lnSpc>
            </a:pPr>
            <a:r>
              <a:rPr lang="en-US" sz="900" dirty="0">
                <a:solidFill>
                  <a:schemeClr val="bg1"/>
                </a:solidFill>
              </a:rPr>
              <a:t>Sunnyvale, CA 94089</a:t>
            </a:r>
          </a:p>
          <a:p>
            <a:pPr>
              <a:lnSpc>
                <a:spcPts val="1100"/>
              </a:lnSpc>
            </a:pPr>
            <a:r>
              <a:rPr lang="en-US" sz="900" dirty="0">
                <a:solidFill>
                  <a:schemeClr val="bg1"/>
                </a:solidFill>
              </a:rPr>
              <a:t>Phone: (408) 743 4400</a:t>
            </a:r>
          </a:p>
        </p:txBody>
      </p:sp>
      <p:sp>
        <p:nvSpPr>
          <p:cNvPr id="14" name="Subtitle 2"/>
          <p:cNvSpPr txBox="1">
            <a:spLocks/>
          </p:cNvSpPr>
          <p:nvPr userDrawn="1"/>
        </p:nvSpPr>
        <p:spPr>
          <a:xfrm>
            <a:off x="6781800" y="758646"/>
            <a:ext cx="1676400" cy="6858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1800" kern="1200">
                <a:solidFill>
                  <a:schemeClr val="accent1"/>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ts val="1100"/>
              </a:lnSpc>
            </a:pPr>
            <a:r>
              <a:rPr lang="en-US" sz="900" dirty="0">
                <a:solidFill>
                  <a:schemeClr val="bg1"/>
                </a:solidFill>
              </a:rPr>
              <a:t>343 </a:t>
            </a:r>
            <a:r>
              <a:rPr lang="en-US" sz="900" dirty="0" err="1">
                <a:solidFill>
                  <a:schemeClr val="bg1"/>
                </a:solidFill>
              </a:rPr>
              <a:t>Thornall</a:t>
            </a:r>
            <a:r>
              <a:rPr lang="en-US" sz="900" dirty="0">
                <a:solidFill>
                  <a:schemeClr val="bg1"/>
                </a:solidFill>
              </a:rPr>
              <a:t> St 720</a:t>
            </a:r>
          </a:p>
          <a:p>
            <a:pPr>
              <a:lnSpc>
                <a:spcPts val="1100"/>
              </a:lnSpc>
            </a:pPr>
            <a:r>
              <a:rPr lang="en-US" sz="900" dirty="0">
                <a:solidFill>
                  <a:schemeClr val="bg1"/>
                </a:solidFill>
              </a:rPr>
              <a:t>Edison, NJ 08837</a:t>
            </a:r>
          </a:p>
          <a:p>
            <a:pPr>
              <a:lnSpc>
                <a:spcPts val="1100"/>
              </a:lnSpc>
            </a:pPr>
            <a:r>
              <a:rPr lang="en-US" sz="900" dirty="0">
                <a:solidFill>
                  <a:schemeClr val="bg1"/>
                </a:solidFill>
              </a:rPr>
              <a:t>Phone: (732) 395 6900</a:t>
            </a:r>
          </a:p>
        </p:txBody>
      </p:sp>
      <p:sp>
        <p:nvSpPr>
          <p:cNvPr id="19" name="Subtitle 2"/>
          <p:cNvSpPr txBox="1">
            <a:spLocks/>
          </p:cNvSpPr>
          <p:nvPr userDrawn="1"/>
        </p:nvSpPr>
        <p:spPr>
          <a:xfrm>
            <a:off x="5021580" y="1504136"/>
            <a:ext cx="3200400" cy="381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1800" kern="1200">
                <a:solidFill>
                  <a:schemeClr val="accent1"/>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ts val="1800"/>
              </a:lnSpc>
            </a:pPr>
            <a:r>
              <a:rPr lang="en-US" sz="1100" b="1" dirty="0"/>
              <a:t>UK</a:t>
            </a:r>
          </a:p>
        </p:txBody>
      </p:sp>
      <p:sp>
        <p:nvSpPr>
          <p:cNvPr id="21" name="Subtitle 2"/>
          <p:cNvSpPr txBox="1">
            <a:spLocks/>
          </p:cNvSpPr>
          <p:nvPr userDrawn="1"/>
        </p:nvSpPr>
        <p:spPr>
          <a:xfrm>
            <a:off x="5021580" y="1792882"/>
            <a:ext cx="1676400" cy="6858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1800" kern="1200">
                <a:solidFill>
                  <a:schemeClr val="accent1"/>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ts val="1100"/>
              </a:lnSpc>
            </a:pPr>
            <a:r>
              <a:rPr lang="en-US" sz="900" dirty="0">
                <a:solidFill>
                  <a:schemeClr val="bg1"/>
                </a:solidFill>
              </a:rPr>
              <a:t>57 Rathbone Place,</a:t>
            </a:r>
          </a:p>
          <a:p>
            <a:pPr>
              <a:lnSpc>
                <a:spcPts val="1100"/>
              </a:lnSpc>
            </a:pPr>
            <a:r>
              <a:rPr lang="en-US" sz="900" dirty="0">
                <a:solidFill>
                  <a:schemeClr val="bg1"/>
                </a:solidFill>
              </a:rPr>
              <a:t>4th Floor, Holden House,</a:t>
            </a:r>
          </a:p>
          <a:p>
            <a:pPr>
              <a:lnSpc>
                <a:spcPts val="1100"/>
              </a:lnSpc>
            </a:pPr>
            <a:r>
              <a:rPr lang="en-US" sz="900" dirty="0">
                <a:solidFill>
                  <a:schemeClr val="bg1"/>
                </a:solidFill>
              </a:rPr>
              <a:t>London, W1T 1JU , UK</a:t>
            </a:r>
          </a:p>
        </p:txBody>
      </p:sp>
      <p:sp>
        <p:nvSpPr>
          <p:cNvPr id="24" name="Subtitle 2"/>
          <p:cNvSpPr txBox="1">
            <a:spLocks/>
          </p:cNvSpPr>
          <p:nvPr userDrawn="1"/>
        </p:nvSpPr>
        <p:spPr>
          <a:xfrm>
            <a:off x="6781800" y="1792882"/>
            <a:ext cx="1905000" cy="6858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1800" kern="1200">
                <a:solidFill>
                  <a:schemeClr val="accent1"/>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ts val="1100"/>
              </a:lnSpc>
            </a:pPr>
            <a:r>
              <a:rPr lang="en-US" sz="900" dirty="0">
                <a:solidFill>
                  <a:schemeClr val="bg1"/>
                </a:solidFill>
              </a:rPr>
              <a:t>89 Worship Street </a:t>
            </a:r>
            <a:r>
              <a:rPr lang="en-US" sz="900" dirty="0" err="1">
                <a:solidFill>
                  <a:schemeClr val="bg1"/>
                </a:solidFill>
              </a:rPr>
              <a:t>Shoreditch</a:t>
            </a:r>
            <a:r>
              <a:rPr lang="en-US" sz="900" dirty="0">
                <a:solidFill>
                  <a:schemeClr val="bg1"/>
                </a:solidFill>
              </a:rPr>
              <a:t>,</a:t>
            </a:r>
          </a:p>
          <a:p>
            <a:pPr>
              <a:lnSpc>
                <a:spcPts val="1100"/>
              </a:lnSpc>
            </a:pPr>
            <a:r>
              <a:rPr lang="en-US" sz="900" dirty="0">
                <a:solidFill>
                  <a:schemeClr val="bg1"/>
                </a:solidFill>
              </a:rPr>
              <a:t>London EC2A 2BF, UK</a:t>
            </a:r>
          </a:p>
          <a:p>
            <a:pPr>
              <a:lnSpc>
                <a:spcPts val="1100"/>
              </a:lnSpc>
            </a:pPr>
            <a:r>
              <a:rPr lang="en-US" sz="900" dirty="0">
                <a:solidFill>
                  <a:schemeClr val="bg1"/>
                </a:solidFill>
              </a:rPr>
              <a:t>Phone: (44) 2079 938 955</a:t>
            </a:r>
          </a:p>
        </p:txBody>
      </p:sp>
      <p:sp>
        <p:nvSpPr>
          <p:cNvPr id="25" name="Subtitle 2"/>
          <p:cNvSpPr txBox="1">
            <a:spLocks/>
          </p:cNvSpPr>
          <p:nvPr userDrawn="1"/>
        </p:nvSpPr>
        <p:spPr>
          <a:xfrm>
            <a:off x="5021580" y="2533453"/>
            <a:ext cx="3200400" cy="381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1800" kern="1200">
                <a:solidFill>
                  <a:schemeClr val="accent1"/>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ts val="1800"/>
              </a:lnSpc>
            </a:pPr>
            <a:r>
              <a:rPr lang="en-US" sz="1100" b="1" dirty="0"/>
              <a:t>INDIA</a:t>
            </a:r>
          </a:p>
        </p:txBody>
      </p:sp>
      <p:sp>
        <p:nvSpPr>
          <p:cNvPr id="26" name="Subtitle 2"/>
          <p:cNvSpPr txBox="1">
            <a:spLocks/>
          </p:cNvSpPr>
          <p:nvPr userDrawn="1"/>
        </p:nvSpPr>
        <p:spPr>
          <a:xfrm>
            <a:off x="5021580" y="2822198"/>
            <a:ext cx="1676400" cy="892551"/>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1800" kern="1200">
                <a:solidFill>
                  <a:schemeClr val="accent1"/>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ts val="1100"/>
              </a:lnSpc>
            </a:pPr>
            <a:r>
              <a:rPr lang="en-US" sz="900" b="1" dirty="0">
                <a:solidFill>
                  <a:schemeClr val="tx2"/>
                </a:solidFill>
              </a:rPr>
              <a:t>Mumbai</a:t>
            </a:r>
          </a:p>
          <a:p>
            <a:pPr>
              <a:lnSpc>
                <a:spcPts val="1100"/>
              </a:lnSpc>
            </a:pPr>
            <a:r>
              <a:rPr lang="en-US" sz="900" dirty="0">
                <a:solidFill>
                  <a:schemeClr val="bg1"/>
                </a:solidFill>
              </a:rPr>
              <a:t>4th Floor, Nomura</a:t>
            </a:r>
          </a:p>
          <a:p>
            <a:pPr>
              <a:lnSpc>
                <a:spcPts val="1100"/>
              </a:lnSpc>
            </a:pPr>
            <a:r>
              <a:rPr lang="en-US" sz="900" dirty="0">
                <a:solidFill>
                  <a:schemeClr val="bg1"/>
                </a:solidFill>
              </a:rPr>
              <a:t>Powai , Mumbai 400 </a:t>
            </a:r>
            <a:r>
              <a:rPr lang="en-US" sz="900" dirty="0" smtClean="0">
                <a:solidFill>
                  <a:schemeClr val="bg1"/>
                </a:solidFill>
              </a:rPr>
              <a:t>076</a:t>
            </a:r>
          </a:p>
          <a:p>
            <a:pPr>
              <a:lnSpc>
                <a:spcPts val="1100"/>
              </a:lnSpc>
            </a:pPr>
            <a:r>
              <a:rPr lang="en-US" sz="900" dirty="0">
                <a:solidFill>
                  <a:schemeClr val="bg1"/>
                </a:solidFill>
              </a:rPr>
              <a:t>Phone: +91 (22) 3051 1000</a:t>
            </a:r>
          </a:p>
        </p:txBody>
      </p:sp>
      <p:sp>
        <p:nvSpPr>
          <p:cNvPr id="27" name="Subtitle 2"/>
          <p:cNvSpPr txBox="1">
            <a:spLocks/>
          </p:cNvSpPr>
          <p:nvPr userDrawn="1"/>
        </p:nvSpPr>
        <p:spPr>
          <a:xfrm>
            <a:off x="6781800" y="2822198"/>
            <a:ext cx="2057400" cy="892551"/>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1800" kern="1200">
                <a:solidFill>
                  <a:schemeClr val="accent1"/>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ts val="1100"/>
              </a:lnSpc>
            </a:pPr>
            <a:r>
              <a:rPr lang="en-US" sz="900" b="1" dirty="0">
                <a:solidFill>
                  <a:schemeClr val="tx2"/>
                </a:solidFill>
              </a:rPr>
              <a:t>Pune</a:t>
            </a:r>
          </a:p>
          <a:p>
            <a:pPr>
              <a:lnSpc>
                <a:spcPts val="1100"/>
              </a:lnSpc>
            </a:pPr>
            <a:r>
              <a:rPr lang="en-US" sz="900" dirty="0">
                <a:solidFill>
                  <a:schemeClr val="bg1"/>
                </a:solidFill>
              </a:rPr>
              <a:t>5th floor, Amar Paradigm </a:t>
            </a:r>
            <a:r>
              <a:rPr lang="en-US" sz="900" dirty="0" err="1">
                <a:solidFill>
                  <a:schemeClr val="bg1"/>
                </a:solidFill>
              </a:rPr>
              <a:t>Baner</a:t>
            </a:r>
            <a:r>
              <a:rPr lang="en-US" sz="900" dirty="0">
                <a:solidFill>
                  <a:schemeClr val="bg1"/>
                </a:solidFill>
              </a:rPr>
              <a:t> </a:t>
            </a:r>
            <a:r>
              <a:rPr lang="en-US" sz="900" dirty="0" smtClean="0">
                <a:solidFill>
                  <a:schemeClr val="bg1"/>
                </a:solidFill>
              </a:rPr>
              <a:t>Road</a:t>
            </a:r>
          </a:p>
          <a:p>
            <a:pPr>
              <a:lnSpc>
                <a:spcPts val="1100"/>
              </a:lnSpc>
            </a:pPr>
            <a:r>
              <a:rPr lang="en-US" sz="900" dirty="0" err="1" smtClean="0">
                <a:solidFill>
                  <a:schemeClr val="bg1"/>
                </a:solidFill>
              </a:rPr>
              <a:t>Baner</a:t>
            </a:r>
            <a:r>
              <a:rPr lang="en-US" sz="900" dirty="0" smtClean="0">
                <a:solidFill>
                  <a:schemeClr val="bg1"/>
                </a:solidFill>
              </a:rPr>
              <a:t>, Pune 411 045</a:t>
            </a:r>
          </a:p>
          <a:p>
            <a:pPr>
              <a:lnSpc>
                <a:spcPts val="1100"/>
              </a:lnSpc>
            </a:pPr>
            <a:r>
              <a:rPr lang="en-US" sz="900" dirty="0">
                <a:solidFill>
                  <a:schemeClr val="bg1"/>
                </a:solidFill>
              </a:rPr>
              <a:t>Phone: </a:t>
            </a:r>
            <a:r>
              <a:rPr lang="en-US" sz="900" dirty="0" smtClean="0">
                <a:solidFill>
                  <a:schemeClr val="bg1"/>
                </a:solidFill>
              </a:rPr>
              <a:t>+</a:t>
            </a:r>
            <a:r>
              <a:rPr lang="en-US" sz="900" dirty="0">
                <a:solidFill>
                  <a:schemeClr val="bg1"/>
                </a:solidFill>
              </a:rPr>
              <a:t>91 (20) 6604 6000</a:t>
            </a:r>
          </a:p>
        </p:txBody>
      </p:sp>
      <p:sp>
        <p:nvSpPr>
          <p:cNvPr id="28" name="Subtitle 2"/>
          <p:cNvSpPr txBox="1">
            <a:spLocks/>
          </p:cNvSpPr>
          <p:nvPr userDrawn="1"/>
        </p:nvSpPr>
        <p:spPr>
          <a:xfrm>
            <a:off x="5021580" y="3638550"/>
            <a:ext cx="3048000" cy="1005384"/>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1800" kern="1200">
                <a:solidFill>
                  <a:schemeClr val="accent1"/>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ts val="1100"/>
              </a:lnSpc>
            </a:pPr>
            <a:r>
              <a:rPr lang="en-US" sz="900" b="1" dirty="0" smtClean="0">
                <a:solidFill>
                  <a:schemeClr val="tx2"/>
                </a:solidFill>
              </a:rPr>
              <a:t>Bangalore</a:t>
            </a:r>
          </a:p>
          <a:p>
            <a:pPr>
              <a:lnSpc>
                <a:spcPts val="1100"/>
              </a:lnSpc>
            </a:pPr>
            <a:r>
              <a:rPr lang="en-US" sz="900" dirty="0" smtClean="0">
                <a:solidFill>
                  <a:schemeClr val="bg1"/>
                </a:solidFill>
              </a:rPr>
              <a:t>4th Floor, </a:t>
            </a:r>
            <a:r>
              <a:rPr lang="en-US" sz="900" dirty="0" err="1" smtClean="0">
                <a:solidFill>
                  <a:schemeClr val="bg1"/>
                </a:solidFill>
              </a:rPr>
              <a:t>Kabra</a:t>
            </a:r>
            <a:r>
              <a:rPr lang="en-US" sz="900" dirty="0" smtClean="0">
                <a:solidFill>
                  <a:schemeClr val="bg1"/>
                </a:solidFill>
              </a:rPr>
              <a:t> Excelsior, </a:t>
            </a:r>
          </a:p>
          <a:p>
            <a:pPr>
              <a:lnSpc>
                <a:spcPts val="1100"/>
              </a:lnSpc>
            </a:pPr>
            <a:r>
              <a:rPr lang="en-US" sz="900" dirty="0" smtClean="0">
                <a:solidFill>
                  <a:schemeClr val="bg1"/>
                </a:solidFill>
              </a:rPr>
              <a:t>80 Feet Main Road, </a:t>
            </a:r>
            <a:r>
              <a:rPr lang="en-US" sz="900" dirty="0" err="1" smtClean="0">
                <a:solidFill>
                  <a:schemeClr val="bg1"/>
                </a:solidFill>
              </a:rPr>
              <a:t>Koramangala</a:t>
            </a:r>
            <a:r>
              <a:rPr lang="en-US" sz="900" dirty="0" smtClean="0">
                <a:solidFill>
                  <a:schemeClr val="bg1"/>
                </a:solidFill>
              </a:rPr>
              <a:t> 1st Block,</a:t>
            </a:r>
          </a:p>
          <a:p>
            <a:pPr>
              <a:lnSpc>
                <a:spcPts val="1100"/>
              </a:lnSpc>
            </a:pPr>
            <a:r>
              <a:rPr lang="en-US" sz="900" dirty="0" smtClean="0">
                <a:solidFill>
                  <a:schemeClr val="bg1"/>
                </a:solidFill>
              </a:rPr>
              <a:t>Bengaluru (Bangalore) 560034</a:t>
            </a:r>
          </a:p>
          <a:p>
            <a:pPr>
              <a:lnSpc>
                <a:spcPts val="1100"/>
              </a:lnSpc>
            </a:pPr>
            <a:r>
              <a:rPr lang="en-US" sz="900" dirty="0">
                <a:solidFill>
                  <a:schemeClr val="bg1"/>
                </a:solidFill>
              </a:rPr>
              <a:t>Phone: </a:t>
            </a:r>
            <a:r>
              <a:rPr lang="en-US" sz="900" dirty="0" smtClean="0">
                <a:solidFill>
                  <a:schemeClr val="bg1"/>
                </a:solidFill>
              </a:rPr>
              <a:t>+</a:t>
            </a:r>
            <a:r>
              <a:rPr lang="en-US" sz="900" dirty="0">
                <a:solidFill>
                  <a:schemeClr val="bg1"/>
                </a:solidFill>
              </a:rPr>
              <a:t>91 (80) 4666 1666</a:t>
            </a:r>
          </a:p>
        </p:txBody>
      </p:sp>
    </p:spTree>
    <p:extLst>
      <p:ext uri="{BB962C8B-B14F-4D97-AF65-F5344CB8AC3E}">
        <p14:creationId xmlns:p14="http://schemas.microsoft.com/office/powerpoint/2010/main" val="129689158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2" name="Group 21"/>
          <p:cNvGrpSpPr/>
          <p:nvPr userDrawn="1"/>
        </p:nvGrpSpPr>
        <p:grpSpPr>
          <a:xfrm>
            <a:off x="1" y="4731319"/>
            <a:ext cx="661732" cy="417556"/>
            <a:chOff x="0" y="4660277"/>
            <a:chExt cx="783429" cy="494347"/>
          </a:xfrm>
        </p:grpSpPr>
        <p:sp>
          <p:nvSpPr>
            <p:cNvPr id="23" name="Rectangle 3"/>
            <p:cNvSpPr/>
            <p:nvPr userDrawn="1"/>
          </p:nvSpPr>
          <p:spPr>
            <a:xfrm>
              <a:off x="310753" y="4973475"/>
              <a:ext cx="472676" cy="174788"/>
            </a:xfrm>
            <a:custGeom>
              <a:avLst/>
              <a:gdLst>
                <a:gd name="connsiteX0" fmla="*/ 0 w 625460"/>
                <a:gd name="connsiteY0" fmla="*/ 0 h 497862"/>
                <a:gd name="connsiteX1" fmla="*/ 625460 w 625460"/>
                <a:gd name="connsiteY1" fmla="*/ 0 h 497862"/>
                <a:gd name="connsiteX2" fmla="*/ 625460 w 625460"/>
                <a:gd name="connsiteY2" fmla="*/ 497862 h 497862"/>
                <a:gd name="connsiteX3" fmla="*/ 0 w 625460"/>
                <a:gd name="connsiteY3" fmla="*/ 497862 h 497862"/>
                <a:gd name="connsiteX4" fmla="*/ 0 w 625460"/>
                <a:gd name="connsiteY4" fmla="*/ 0 h 497862"/>
                <a:gd name="connsiteX0" fmla="*/ 0 w 625460"/>
                <a:gd name="connsiteY0" fmla="*/ 0 h 497862"/>
                <a:gd name="connsiteX1" fmla="*/ 625460 w 625460"/>
                <a:gd name="connsiteY1" fmla="*/ 497862 h 497862"/>
                <a:gd name="connsiteX2" fmla="*/ 0 w 625460"/>
                <a:gd name="connsiteY2" fmla="*/ 497862 h 497862"/>
                <a:gd name="connsiteX3" fmla="*/ 0 w 625460"/>
                <a:gd name="connsiteY3" fmla="*/ 0 h 497862"/>
                <a:gd name="connsiteX0" fmla="*/ 742884 w 742884"/>
                <a:gd name="connsiteY0" fmla="*/ 0 h 310804"/>
                <a:gd name="connsiteX1" fmla="*/ 625460 w 742884"/>
                <a:gd name="connsiteY1" fmla="*/ 310804 h 310804"/>
                <a:gd name="connsiteX2" fmla="*/ 0 w 742884"/>
                <a:gd name="connsiteY2" fmla="*/ 310804 h 310804"/>
                <a:gd name="connsiteX3" fmla="*/ 742884 w 742884"/>
                <a:gd name="connsiteY3" fmla="*/ 0 h 310804"/>
                <a:gd name="connsiteX0" fmla="*/ 649322 w 649322"/>
                <a:gd name="connsiteY0" fmla="*/ 0 h 210079"/>
                <a:gd name="connsiteX1" fmla="*/ 625460 w 649322"/>
                <a:gd name="connsiteY1" fmla="*/ 210079 h 210079"/>
                <a:gd name="connsiteX2" fmla="*/ 0 w 649322"/>
                <a:gd name="connsiteY2" fmla="*/ 210079 h 210079"/>
                <a:gd name="connsiteX3" fmla="*/ 649322 w 649322"/>
                <a:gd name="connsiteY3" fmla="*/ 0 h 210079"/>
                <a:gd name="connsiteX0" fmla="*/ 754112 w 754112"/>
                <a:gd name="connsiteY0" fmla="*/ 0 h 310804"/>
                <a:gd name="connsiteX1" fmla="*/ 625460 w 754112"/>
                <a:gd name="connsiteY1" fmla="*/ 310804 h 310804"/>
                <a:gd name="connsiteX2" fmla="*/ 0 w 754112"/>
                <a:gd name="connsiteY2" fmla="*/ 310804 h 310804"/>
                <a:gd name="connsiteX3" fmla="*/ 754112 w 754112"/>
                <a:gd name="connsiteY3" fmla="*/ 0 h 310804"/>
              </a:gdLst>
              <a:ahLst/>
              <a:cxnLst>
                <a:cxn ang="0">
                  <a:pos x="connsiteX0" y="connsiteY0"/>
                </a:cxn>
                <a:cxn ang="0">
                  <a:pos x="connsiteX1" y="connsiteY1"/>
                </a:cxn>
                <a:cxn ang="0">
                  <a:pos x="connsiteX2" y="connsiteY2"/>
                </a:cxn>
                <a:cxn ang="0">
                  <a:pos x="connsiteX3" y="connsiteY3"/>
                </a:cxn>
              </a:cxnLst>
              <a:rect l="l" t="t" r="r" b="b"/>
              <a:pathLst>
                <a:path w="754112" h="310804">
                  <a:moveTo>
                    <a:pt x="754112" y="0"/>
                  </a:moveTo>
                  <a:lnTo>
                    <a:pt x="625460" y="310804"/>
                  </a:lnTo>
                  <a:lnTo>
                    <a:pt x="0" y="310804"/>
                  </a:lnTo>
                  <a:lnTo>
                    <a:pt x="754112"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3"/>
            <p:cNvSpPr/>
            <p:nvPr userDrawn="1"/>
          </p:nvSpPr>
          <p:spPr>
            <a:xfrm>
              <a:off x="0" y="4660277"/>
              <a:ext cx="621506" cy="494347"/>
            </a:xfrm>
            <a:custGeom>
              <a:avLst/>
              <a:gdLst>
                <a:gd name="connsiteX0" fmla="*/ 0 w 625460"/>
                <a:gd name="connsiteY0" fmla="*/ 0 h 497862"/>
                <a:gd name="connsiteX1" fmla="*/ 625460 w 625460"/>
                <a:gd name="connsiteY1" fmla="*/ 0 h 497862"/>
                <a:gd name="connsiteX2" fmla="*/ 625460 w 625460"/>
                <a:gd name="connsiteY2" fmla="*/ 497862 h 497862"/>
                <a:gd name="connsiteX3" fmla="*/ 0 w 625460"/>
                <a:gd name="connsiteY3" fmla="*/ 497862 h 497862"/>
                <a:gd name="connsiteX4" fmla="*/ 0 w 625460"/>
                <a:gd name="connsiteY4" fmla="*/ 0 h 497862"/>
                <a:gd name="connsiteX0" fmla="*/ 0 w 625460"/>
                <a:gd name="connsiteY0" fmla="*/ 0 h 497862"/>
                <a:gd name="connsiteX1" fmla="*/ 625460 w 625460"/>
                <a:gd name="connsiteY1" fmla="*/ 497862 h 497862"/>
                <a:gd name="connsiteX2" fmla="*/ 0 w 625460"/>
                <a:gd name="connsiteY2" fmla="*/ 497862 h 497862"/>
                <a:gd name="connsiteX3" fmla="*/ 0 w 625460"/>
                <a:gd name="connsiteY3" fmla="*/ 0 h 497862"/>
              </a:gdLst>
              <a:ahLst/>
              <a:cxnLst>
                <a:cxn ang="0">
                  <a:pos x="connsiteX0" y="connsiteY0"/>
                </a:cxn>
                <a:cxn ang="0">
                  <a:pos x="connsiteX1" y="connsiteY1"/>
                </a:cxn>
                <a:cxn ang="0">
                  <a:pos x="connsiteX2" y="connsiteY2"/>
                </a:cxn>
                <a:cxn ang="0">
                  <a:pos x="connsiteX3" y="connsiteY3"/>
                </a:cxn>
              </a:cxnLst>
              <a:rect l="l" t="t" r="r" b="b"/>
              <a:pathLst>
                <a:path w="625460" h="497862">
                  <a:moveTo>
                    <a:pt x="0" y="0"/>
                  </a:moveTo>
                  <a:lnTo>
                    <a:pt x="625460" y="497862"/>
                  </a:lnTo>
                  <a:lnTo>
                    <a:pt x="0" y="4978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userDrawn="1"/>
        </p:nvSpPr>
        <p:spPr>
          <a:xfrm>
            <a:off x="633410" y="4928056"/>
            <a:ext cx="2133600" cy="215444"/>
          </a:xfrm>
          <a:prstGeom prst="rect">
            <a:avLst/>
          </a:prstGeom>
          <a:noFill/>
        </p:spPr>
        <p:txBody>
          <a:bodyPr wrap="square" rtlCol="0" anchor="ctr">
            <a:spAutoFit/>
          </a:bodyPr>
          <a:lstStyle/>
          <a:p>
            <a:r>
              <a:rPr lang="en-US" sz="800" dirty="0">
                <a:solidFill>
                  <a:schemeClr val="tx2"/>
                </a:solidFill>
              </a:rPr>
              <a:t>© 2016 </a:t>
            </a:r>
            <a:r>
              <a:rPr lang="en-US" sz="800" dirty="0" err="1">
                <a:solidFill>
                  <a:schemeClr val="tx2"/>
                </a:solidFill>
              </a:rPr>
              <a:t>Xoriant</a:t>
            </a:r>
            <a:r>
              <a:rPr lang="en-US" sz="800" dirty="0">
                <a:solidFill>
                  <a:schemeClr val="tx2"/>
                </a:solidFill>
              </a:rPr>
              <a:t> Corporation.</a:t>
            </a:r>
          </a:p>
        </p:txBody>
      </p:sp>
      <p:sp>
        <p:nvSpPr>
          <p:cNvPr id="15" name="TextBox 14"/>
          <p:cNvSpPr txBox="1"/>
          <p:nvPr userDrawn="1"/>
        </p:nvSpPr>
        <p:spPr>
          <a:xfrm>
            <a:off x="-1" y="4901089"/>
            <a:ext cx="330995" cy="246221"/>
          </a:xfrm>
          <a:prstGeom prst="rect">
            <a:avLst/>
          </a:prstGeom>
          <a:noFill/>
        </p:spPr>
        <p:txBody>
          <a:bodyPr wrap="square" lIns="0" rIns="0" rtlCol="0">
            <a:spAutoFit/>
          </a:bodyPr>
          <a:lstStyle/>
          <a:p>
            <a:pPr algn="ctr"/>
            <a:fld id="{C212118D-E768-4C60-A5D2-EB296F8888BD}" type="slidenum">
              <a:rPr lang="en-US" sz="1000" kern="1200" smtClean="0">
                <a:solidFill>
                  <a:schemeClr val="bg1"/>
                </a:solidFill>
                <a:latin typeface="+mn-lt"/>
                <a:ea typeface="+mn-ea"/>
                <a:cs typeface="+mn-cs"/>
              </a:rPr>
              <a:pPr algn="ctr"/>
              <a:t>‹#›</a:t>
            </a:fld>
            <a:endParaRPr lang="en-US" sz="1000" kern="1200" dirty="0">
              <a:solidFill>
                <a:schemeClr val="bg1"/>
              </a:solidFill>
              <a:latin typeface="+mn-lt"/>
              <a:ea typeface="+mn-ea"/>
              <a:cs typeface="+mn-cs"/>
            </a:endParaRPr>
          </a:p>
        </p:txBody>
      </p:sp>
      <p:sp>
        <p:nvSpPr>
          <p:cNvPr id="16" name="Title 1"/>
          <p:cNvSpPr>
            <a:spLocks noGrp="1"/>
          </p:cNvSpPr>
          <p:nvPr>
            <p:ph type="title" hasCustomPrompt="1"/>
          </p:nvPr>
        </p:nvSpPr>
        <p:spPr>
          <a:xfrm>
            <a:off x="290514" y="57149"/>
            <a:ext cx="8229600" cy="661037"/>
          </a:xfrm>
        </p:spPr>
        <p:txBody>
          <a:bodyPr anchor="b">
            <a:normAutofit/>
          </a:bodyPr>
          <a:lstStyle>
            <a:lvl1pPr algn="l">
              <a:defRPr lang="en-US" sz="2800" b="1" kern="1200" dirty="0">
                <a:solidFill>
                  <a:schemeClr val="tx1"/>
                </a:solidFill>
                <a:latin typeface="+mj-lt"/>
                <a:ea typeface="+mj-ea"/>
                <a:cs typeface="+mj-cs"/>
              </a:defRPr>
            </a:lvl1pPr>
          </a:lstStyle>
          <a:p>
            <a:r>
              <a:rPr lang="en-US" dirty="0"/>
              <a:t>Click to Edit Master Title</a:t>
            </a:r>
          </a:p>
        </p:txBody>
      </p:sp>
      <p:pic>
        <p:nvPicPr>
          <p:cNvPr id="17" name="Picture 2" descr="C:\Users\Varun.SANJEEV\Desktop\Xoriant short 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57657" y="4751172"/>
            <a:ext cx="351445" cy="32088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userDrawn="1"/>
        </p:nvGrpSpPr>
        <p:grpSpPr>
          <a:xfrm>
            <a:off x="8763000" y="1"/>
            <a:ext cx="381000" cy="832483"/>
            <a:chOff x="8763000" y="1"/>
            <a:chExt cx="381000" cy="832483"/>
          </a:xfrm>
        </p:grpSpPr>
        <p:sp>
          <p:nvSpPr>
            <p:cNvPr id="19" name="Rectangle 3"/>
            <p:cNvSpPr/>
            <p:nvPr userDrawn="1"/>
          </p:nvSpPr>
          <p:spPr>
            <a:xfrm>
              <a:off x="8839200" y="1"/>
              <a:ext cx="304800" cy="302083"/>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Lst>
              <a:ahLst/>
              <a:cxnLst>
                <a:cxn ang="0">
                  <a:pos x="connsiteX0" y="connsiteY0"/>
                </a:cxn>
                <a:cxn ang="0">
                  <a:pos x="connsiteX1" y="connsiteY1"/>
                </a:cxn>
                <a:cxn ang="0">
                  <a:pos x="connsiteX2" y="connsiteY2"/>
                </a:cxn>
                <a:cxn ang="0">
                  <a:pos x="connsiteX3" y="connsiteY3"/>
                </a:cxn>
              </a:cxnLst>
              <a:rect l="l" t="t" r="r" b="b"/>
              <a:pathLst>
                <a:path w="1371600" h="1657350">
                  <a:moveTo>
                    <a:pt x="0" y="0"/>
                  </a:moveTo>
                  <a:lnTo>
                    <a:pt x="1371600" y="0"/>
                  </a:lnTo>
                  <a:lnTo>
                    <a:pt x="1371600" y="16573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3"/>
            <p:cNvSpPr/>
            <p:nvPr userDrawn="1"/>
          </p:nvSpPr>
          <p:spPr>
            <a:xfrm>
              <a:off x="8999127" y="1"/>
              <a:ext cx="144873" cy="302082"/>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651930"/>
                <a:gd name="connsiteY0" fmla="*/ 866596 h 1657350"/>
                <a:gd name="connsiteX1" fmla="*/ 651930 w 651930"/>
                <a:gd name="connsiteY1" fmla="*/ 0 h 1657350"/>
                <a:gd name="connsiteX2" fmla="*/ 651930 w 651930"/>
                <a:gd name="connsiteY2" fmla="*/ 1657350 h 1657350"/>
                <a:gd name="connsiteX3" fmla="*/ 0 w 651930"/>
                <a:gd name="connsiteY3" fmla="*/ 866596 h 1657350"/>
              </a:gdLst>
              <a:ahLst/>
              <a:cxnLst>
                <a:cxn ang="0">
                  <a:pos x="connsiteX0" y="connsiteY0"/>
                </a:cxn>
                <a:cxn ang="0">
                  <a:pos x="connsiteX1" y="connsiteY1"/>
                </a:cxn>
                <a:cxn ang="0">
                  <a:pos x="connsiteX2" y="connsiteY2"/>
                </a:cxn>
                <a:cxn ang="0">
                  <a:pos x="connsiteX3" y="connsiteY3"/>
                </a:cxn>
              </a:cxnLst>
              <a:rect l="l" t="t" r="r" b="b"/>
              <a:pathLst>
                <a:path w="651930" h="1657350">
                  <a:moveTo>
                    <a:pt x="0" y="866596"/>
                  </a:moveTo>
                  <a:lnTo>
                    <a:pt x="651930" y="0"/>
                  </a:lnTo>
                  <a:lnTo>
                    <a:pt x="651930" y="1657350"/>
                  </a:lnTo>
                  <a:lnTo>
                    <a:pt x="0" y="866596"/>
                  </a:lnTo>
                  <a:close/>
                </a:path>
              </a:pathLst>
            </a:custGeom>
            <a:solidFill>
              <a:srgbClr val="128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3"/>
            <p:cNvSpPr/>
            <p:nvPr userDrawn="1"/>
          </p:nvSpPr>
          <p:spPr>
            <a:xfrm>
              <a:off x="8763000" y="1"/>
              <a:ext cx="381000" cy="832483"/>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1574097"/>
                <a:gd name="connsiteY0" fmla="*/ 1376370 h 1657350"/>
                <a:gd name="connsiteX1" fmla="*/ 1574097 w 1574097"/>
                <a:gd name="connsiteY1" fmla="*/ 0 h 1657350"/>
                <a:gd name="connsiteX2" fmla="*/ 1574097 w 1574097"/>
                <a:gd name="connsiteY2" fmla="*/ 1657350 h 1657350"/>
                <a:gd name="connsiteX3" fmla="*/ 0 w 1574097"/>
                <a:gd name="connsiteY3" fmla="*/ 1376370 h 1657350"/>
                <a:gd name="connsiteX0" fmla="*/ 0 w 1593081"/>
                <a:gd name="connsiteY0" fmla="*/ 1397438 h 1657350"/>
                <a:gd name="connsiteX1" fmla="*/ 1593081 w 1593081"/>
                <a:gd name="connsiteY1" fmla="*/ 0 h 1657350"/>
                <a:gd name="connsiteX2" fmla="*/ 1593081 w 1593081"/>
                <a:gd name="connsiteY2" fmla="*/ 1657350 h 1657350"/>
                <a:gd name="connsiteX3" fmla="*/ 0 w 1593081"/>
                <a:gd name="connsiteY3" fmla="*/ 1397438 h 1657350"/>
                <a:gd name="connsiteX0" fmla="*/ 0 w 1590708"/>
                <a:gd name="connsiteY0" fmla="*/ 1457409 h 1657350"/>
                <a:gd name="connsiteX1" fmla="*/ 1590708 w 1590708"/>
                <a:gd name="connsiteY1" fmla="*/ 0 h 1657350"/>
                <a:gd name="connsiteX2" fmla="*/ 1590708 w 1590708"/>
                <a:gd name="connsiteY2" fmla="*/ 1657350 h 1657350"/>
                <a:gd name="connsiteX3" fmla="*/ 0 w 1590708"/>
                <a:gd name="connsiteY3" fmla="*/ 1457409 h 1657350"/>
                <a:gd name="connsiteX0" fmla="*/ 0 w 2554151"/>
                <a:gd name="connsiteY0" fmla="*/ 3123257 h 3123257"/>
                <a:gd name="connsiteX1" fmla="*/ 2554151 w 2554151"/>
                <a:gd name="connsiteY1" fmla="*/ 0 h 3123257"/>
                <a:gd name="connsiteX2" fmla="*/ 2554151 w 2554151"/>
                <a:gd name="connsiteY2" fmla="*/ 1657350 h 3123257"/>
                <a:gd name="connsiteX3" fmla="*/ 0 w 2554151"/>
                <a:gd name="connsiteY3" fmla="*/ 3123257 h 3123257"/>
                <a:gd name="connsiteX0" fmla="*/ 0 w 1562136"/>
                <a:gd name="connsiteY0" fmla="*/ 2235271 h 2235271"/>
                <a:gd name="connsiteX1" fmla="*/ 1562136 w 1562136"/>
                <a:gd name="connsiteY1" fmla="*/ 0 h 2235271"/>
                <a:gd name="connsiteX2" fmla="*/ 1562136 w 1562136"/>
                <a:gd name="connsiteY2" fmla="*/ 1657350 h 2235271"/>
                <a:gd name="connsiteX3" fmla="*/ 0 w 1562136"/>
                <a:gd name="connsiteY3" fmla="*/ 2235271 h 2235271"/>
                <a:gd name="connsiteX0" fmla="*/ 0 w 2280492"/>
                <a:gd name="connsiteY0" fmla="*/ 2225086 h 2225086"/>
                <a:gd name="connsiteX1" fmla="*/ 2280492 w 2280492"/>
                <a:gd name="connsiteY1" fmla="*/ 0 h 2225086"/>
                <a:gd name="connsiteX2" fmla="*/ 2280492 w 2280492"/>
                <a:gd name="connsiteY2" fmla="*/ 1657350 h 2225086"/>
                <a:gd name="connsiteX3" fmla="*/ 0 w 2280492"/>
                <a:gd name="connsiteY3" fmla="*/ 2225086 h 2225086"/>
              </a:gdLst>
              <a:ahLst/>
              <a:cxnLst>
                <a:cxn ang="0">
                  <a:pos x="connsiteX0" y="connsiteY0"/>
                </a:cxn>
                <a:cxn ang="0">
                  <a:pos x="connsiteX1" y="connsiteY1"/>
                </a:cxn>
                <a:cxn ang="0">
                  <a:pos x="connsiteX2" y="connsiteY2"/>
                </a:cxn>
                <a:cxn ang="0">
                  <a:pos x="connsiteX3" y="connsiteY3"/>
                </a:cxn>
              </a:cxnLst>
              <a:rect l="l" t="t" r="r" b="b"/>
              <a:pathLst>
                <a:path w="2280492" h="2225086">
                  <a:moveTo>
                    <a:pt x="0" y="2225086"/>
                  </a:moveTo>
                  <a:lnTo>
                    <a:pt x="2280492" y="0"/>
                  </a:lnTo>
                  <a:lnTo>
                    <a:pt x="2280492" y="1657350"/>
                  </a:lnTo>
                  <a:lnTo>
                    <a:pt x="0" y="222508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p:cNvCxnSpPr/>
          <p:nvPr userDrawn="1"/>
        </p:nvCxnSpPr>
        <p:spPr>
          <a:xfrm>
            <a:off x="0" y="814388"/>
            <a:ext cx="855106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9554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2">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9F849C-CBF0-43DC-8469-039C8C98D76B}" type="datetime1">
              <a:rPr lang="en-US" smtClean="0"/>
              <a:t>9/7/2017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7049A2-617D-4058-AAA4-E2BC351D607C}" type="slidenum">
              <a:rPr lang="en-US" smtClean="0"/>
              <a:t>‹#›</a:t>
            </a:fld>
            <a:endParaRPr lang="en-US"/>
          </a:p>
        </p:txBody>
      </p:sp>
    </p:spTree>
    <p:extLst>
      <p:ext uri="{BB962C8B-B14F-4D97-AF65-F5344CB8AC3E}">
        <p14:creationId xmlns:p14="http://schemas.microsoft.com/office/powerpoint/2010/main" val="2883518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6E40F0-58B4-40A4-9035-EB3F8359343D}" type="datetime1">
              <a:rPr lang="en-US" smtClean="0"/>
              <a:t>9/7/2017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7049A2-617D-4058-AAA4-E2BC351D607C}" type="slidenum">
              <a:rPr lang="en-US" smtClean="0"/>
              <a:t>‹#›</a:t>
            </a:fld>
            <a:endParaRPr lang="en-US"/>
          </a:p>
        </p:txBody>
      </p:sp>
    </p:spTree>
    <p:extLst>
      <p:ext uri="{BB962C8B-B14F-4D97-AF65-F5344CB8AC3E}">
        <p14:creationId xmlns:p14="http://schemas.microsoft.com/office/powerpoint/2010/main" val="644640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D497B3-D2D4-4E82-9294-9A3C2E48C68D}" type="datetime1">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7049A2-617D-4058-AAA4-E2BC351D607C}" type="slidenum">
              <a:rPr lang="en-US" smtClean="0"/>
              <a:t>‹#›</a:t>
            </a:fld>
            <a:endParaRPr lang="en-US"/>
          </a:p>
        </p:txBody>
      </p:sp>
    </p:spTree>
    <p:extLst>
      <p:ext uri="{BB962C8B-B14F-4D97-AF65-F5344CB8AC3E}">
        <p14:creationId xmlns:p14="http://schemas.microsoft.com/office/powerpoint/2010/main" val="2512070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7654D2-5B17-47EC-B70D-92805A6BE995}" type="datetime1">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7049A2-617D-4058-AAA4-E2BC351D607C}" type="slidenum">
              <a:rPr lang="en-US" smtClean="0"/>
              <a:t>‹#›</a:t>
            </a:fld>
            <a:endParaRPr lang="en-US"/>
          </a:p>
        </p:txBody>
      </p:sp>
    </p:spTree>
    <p:extLst>
      <p:ext uri="{BB962C8B-B14F-4D97-AF65-F5344CB8AC3E}">
        <p14:creationId xmlns:p14="http://schemas.microsoft.com/office/powerpoint/2010/main" val="2373916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9013" y="57150"/>
            <a:ext cx="8229600" cy="659964"/>
          </a:xfrm>
        </p:spPr>
        <p:txBody>
          <a:bodyPr anchor="b">
            <a:normAutofit/>
          </a:bodyPr>
          <a:lstStyle>
            <a:lvl1pPr algn="l">
              <a:defRPr sz="2800" b="1"/>
            </a:lvl1pPr>
          </a:lstStyle>
          <a:p>
            <a:r>
              <a:rPr lang="en-US" dirty="0"/>
              <a:t>Click to Edit Master Title </a:t>
            </a:r>
          </a:p>
        </p:txBody>
      </p:sp>
      <p:cxnSp>
        <p:nvCxnSpPr>
          <p:cNvPr id="22" name="Straight Connector 21"/>
          <p:cNvCxnSpPr/>
          <p:nvPr userDrawn="1"/>
        </p:nvCxnSpPr>
        <p:spPr>
          <a:xfrm>
            <a:off x="0" y="814388"/>
            <a:ext cx="855106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Content Placeholder 2"/>
          <p:cNvSpPr>
            <a:spLocks noGrp="1"/>
          </p:cNvSpPr>
          <p:nvPr>
            <p:ph idx="13"/>
          </p:nvPr>
        </p:nvSpPr>
        <p:spPr>
          <a:xfrm>
            <a:off x="289012" y="952500"/>
            <a:ext cx="8385087" cy="3905250"/>
          </a:xfrm>
        </p:spPr>
        <p:txBody>
          <a:bodyPr lIns="91440">
            <a:normAutofit/>
          </a:bodyPr>
          <a:lstStyle>
            <a:lvl1pPr marL="233363" indent="-233363">
              <a:spcBef>
                <a:spcPts val="0"/>
              </a:spcBef>
              <a:spcAft>
                <a:spcPts val="300"/>
              </a:spcAft>
              <a:buClr>
                <a:schemeClr val="accent2"/>
              </a:buClr>
              <a:buSzPct val="80000"/>
              <a:buFont typeface="Wingdings 3" panose="05040102010807070707" pitchFamily="18" charset="2"/>
              <a:buChar char=""/>
              <a:defRPr sz="2000">
                <a:solidFill>
                  <a:schemeClr val="bg2"/>
                </a:solidFill>
              </a:defRPr>
            </a:lvl1pPr>
            <a:lvl2pPr marL="438150" indent="-190500">
              <a:spcBef>
                <a:spcPts val="0"/>
              </a:spcBef>
              <a:spcAft>
                <a:spcPts val="100"/>
              </a:spcAft>
              <a:buClr>
                <a:schemeClr val="accent2"/>
              </a:buClr>
              <a:buSzPct val="100000"/>
              <a:buFont typeface="Calibri" panose="020F0502020204030204" pitchFamily="34" charset="0"/>
              <a:buChar char="─"/>
              <a:defRPr sz="1800">
                <a:solidFill>
                  <a:schemeClr val="bg2"/>
                </a:solidFill>
              </a:defRPr>
            </a:lvl2pPr>
            <a:lvl3pPr marL="595313" indent="-152400">
              <a:spcBef>
                <a:spcPts val="0"/>
              </a:spcBef>
              <a:spcAft>
                <a:spcPts val="100"/>
              </a:spcAft>
              <a:buClr>
                <a:schemeClr val="accent2"/>
              </a:buClr>
              <a:buSzPct val="70000"/>
              <a:buFont typeface="Wingdings 3" panose="05040102010807070707" pitchFamily="18" charset="2"/>
              <a:buChar char=""/>
              <a:defRPr sz="1600">
                <a:solidFill>
                  <a:schemeClr val="bg2"/>
                </a:solidFill>
              </a:defRPr>
            </a:lvl3pPr>
            <a:lvl4pPr marL="742950" indent="-142875">
              <a:spcBef>
                <a:spcPts val="0"/>
              </a:spcBef>
              <a:spcAft>
                <a:spcPts val="100"/>
              </a:spcAft>
              <a:buClr>
                <a:schemeClr val="accent2"/>
              </a:buClr>
              <a:buFont typeface="Calibri" panose="020F0502020204030204" pitchFamily="34" charset="0"/>
              <a:buChar char="−"/>
              <a:defRPr sz="1400">
                <a:solidFill>
                  <a:schemeClr val="bg2"/>
                </a:solidFill>
              </a:defRPr>
            </a:lvl4pPr>
            <a:lvl5pPr marL="871538" indent="-119063">
              <a:spcBef>
                <a:spcPts val="0"/>
              </a:spcBef>
              <a:spcAft>
                <a:spcPts val="100"/>
              </a:spcAft>
              <a:buClr>
                <a:schemeClr val="accent2"/>
              </a:buClr>
              <a:buFont typeface="Calibri" panose="020F0502020204030204" pitchFamily="34" charset="0"/>
              <a:buChar char="−"/>
              <a:defRPr sz="12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p:nvPr userDrawn="1"/>
        </p:nvGrpSpPr>
        <p:grpSpPr>
          <a:xfrm>
            <a:off x="1" y="4731319"/>
            <a:ext cx="661732" cy="417556"/>
            <a:chOff x="0" y="4660277"/>
            <a:chExt cx="783429" cy="494347"/>
          </a:xfrm>
        </p:grpSpPr>
        <p:sp>
          <p:nvSpPr>
            <p:cNvPr id="12" name="Rectangle 3"/>
            <p:cNvSpPr/>
            <p:nvPr userDrawn="1"/>
          </p:nvSpPr>
          <p:spPr>
            <a:xfrm>
              <a:off x="310753" y="4973475"/>
              <a:ext cx="472676" cy="174788"/>
            </a:xfrm>
            <a:custGeom>
              <a:avLst/>
              <a:gdLst>
                <a:gd name="connsiteX0" fmla="*/ 0 w 625460"/>
                <a:gd name="connsiteY0" fmla="*/ 0 h 497862"/>
                <a:gd name="connsiteX1" fmla="*/ 625460 w 625460"/>
                <a:gd name="connsiteY1" fmla="*/ 0 h 497862"/>
                <a:gd name="connsiteX2" fmla="*/ 625460 w 625460"/>
                <a:gd name="connsiteY2" fmla="*/ 497862 h 497862"/>
                <a:gd name="connsiteX3" fmla="*/ 0 w 625460"/>
                <a:gd name="connsiteY3" fmla="*/ 497862 h 497862"/>
                <a:gd name="connsiteX4" fmla="*/ 0 w 625460"/>
                <a:gd name="connsiteY4" fmla="*/ 0 h 497862"/>
                <a:gd name="connsiteX0" fmla="*/ 0 w 625460"/>
                <a:gd name="connsiteY0" fmla="*/ 0 h 497862"/>
                <a:gd name="connsiteX1" fmla="*/ 625460 w 625460"/>
                <a:gd name="connsiteY1" fmla="*/ 497862 h 497862"/>
                <a:gd name="connsiteX2" fmla="*/ 0 w 625460"/>
                <a:gd name="connsiteY2" fmla="*/ 497862 h 497862"/>
                <a:gd name="connsiteX3" fmla="*/ 0 w 625460"/>
                <a:gd name="connsiteY3" fmla="*/ 0 h 497862"/>
                <a:gd name="connsiteX0" fmla="*/ 742884 w 742884"/>
                <a:gd name="connsiteY0" fmla="*/ 0 h 310804"/>
                <a:gd name="connsiteX1" fmla="*/ 625460 w 742884"/>
                <a:gd name="connsiteY1" fmla="*/ 310804 h 310804"/>
                <a:gd name="connsiteX2" fmla="*/ 0 w 742884"/>
                <a:gd name="connsiteY2" fmla="*/ 310804 h 310804"/>
                <a:gd name="connsiteX3" fmla="*/ 742884 w 742884"/>
                <a:gd name="connsiteY3" fmla="*/ 0 h 310804"/>
                <a:gd name="connsiteX0" fmla="*/ 649322 w 649322"/>
                <a:gd name="connsiteY0" fmla="*/ 0 h 210079"/>
                <a:gd name="connsiteX1" fmla="*/ 625460 w 649322"/>
                <a:gd name="connsiteY1" fmla="*/ 210079 h 210079"/>
                <a:gd name="connsiteX2" fmla="*/ 0 w 649322"/>
                <a:gd name="connsiteY2" fmla="*/ 210079 h 210079"/>
                <a:gd name="connsiteX3" fmla="*/ 649322 w 649322"/>
                <a:gd name="connsiteY3" fmla="*/ 0 h 210079"/>
                <a:gd name="connsiteX0" fmla="*/ 754112 w 754112"/>
                <a:gd name="connsiteY0" fmla="*/ 0 h 310804"/>
                <a:gd name="connsiteX1" fmla="*/ 625460 w 754112"/>
                <a:gd name="connsiteY1" fmla="*/ 310804 h 310804"/>
                <a:gd name="connsiteX2" fmla="*/ 0 w 754112"/>
                <a:gd name="connsiteY2" fmla="*/ 310804 h 310804"/>
                <a:gd name="connsiteX3" fmla="*/ 754112 w 754112"/>
                <a:gd name="connsiteY3" fmla="*/ 0 h 310804"/>
              </a:gdLst>
              <a:ahLst/>
              <a:cxnLst>
                <a:cxn ang="0">
                  <a:pos x="connsiteX0" y="connsiteY0"/>
                </a:cxn>
                <a:cxn ang="0">
                  <a:pos x="connsiteX1" y="connsiteY1"/>
                </a:cxn>
                <a:cxn ang="0">
                  <a:pos x="connsiteX2" y="connsiteY2"/>
                </a:cxn>
                <a:cxn ang="0">
                  <a:pos x="connsiteX3" y="connsiteY3"/>
                </a:cxn>
              </a:cxnLst>
              <a:rect l="l" t="t" r="r" b="b"/>
              <a:pathLst>
                <a:path w="754112" h="310804">
                  <a:moveTo>
                    <a:pt x="754112" y="0"/>
                  </a:moveTo>
                  <a:lnTo>
                    <a:pt x="625460" y="310804"/>
                  </a:lnTo>
                  <a:lnTo>
                    <a:pt x="0" y="310804"/>
                  </a:lnTo>
                  <a:lnTo>
                    <a:pt x="754112"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3"/>
            <p:cNvSpPr/>
            <p:nvPr userDrawn="1"/>
          </p:nvSpPr>
          <p:spPr>
            <a:xfrm>
              <a:off x="0" y="4660277"/>
              <a:ext cx="621506" cy="494347"/>
            </a:xfrm>
            <a:custGeom>
              <a:avLst/>
              <a:gdLst>
                <a:gd name="connsiteX0" fmla="*/ 0 w 625460"/>
                <a:gd name="connsiteY0" fmla="*/ 0 h 497862"/>
                <a:gd name="connsiteX1" fmla="*/ 625460 w 625460"/>
                <a:gd name="connsiteY1" fmla="*/ 0 h 497862"/>
                <a:gd name="connsiteX2" fmla="*/ 625460 w 625460"/>
                <a:gd name="connsiteY2" fmla="*/ 497862 h 497862"/>
                <a:gd name="connsiteX3" fmla="*/ 0 w 625460"/>
                <a:gd name="connsiteY3" fmla="*/ 497862 h 497862"/>
                <a:gd name="connsiteX4" fmla="*/ 0 w 625460"/>
                <a:gd name="connsiteY4" fmla="*/ 0 h 497862"/>
                <a:gd name="connsiteX0" fmla="*/ 0 w 625460"/>
                <a:gd name="connsiteY0" fmla="*/ 0 h 497862"/>
                <a:gd name="connsiteX1" fmla="*/ 625460 w 625460"/>
                <a:gd name="connsiteY1" fmla="*/ 497862 h 497862"/>
                <a:gd name="connsiteX2" fmla="*/ 0 w 625460"/>
                <a:gd name="connsiteY2" fmla="*/ 497862 h 497862"/>
                <a:gd name="connsiteX3" fmla="*/ 0 w 625460"/>
                <a:gd name="connsiteY3" fmla="*/ 0 h 497862"/>
              </a:gdLst>
              <a:ahLst/>
              <a:cxnLst>
                <a:cxn ang="0">
                  <a:pos x="connsiteX0" y="connsiteY0"/>
                </a:cxn>
                <a:cxn ang="0">
                  <a:pos x="connsiteX1" y="connsiteY1"/>
                </a:cxn>
                <a:cxn ang="0">
                  <a:pos x="connsiteX2" y="connsiteY2"/>
                </a:cxn>
                <a:cxn ang="0">
                  <a:pos x="connsiteX3" y="connsiteY3"/>
                </a:cxn>
              </a:cxnLst>
              <a:rect l="l" t="t" r="r" b="b"/>
              <a:pathLst>
                <a:path w="625460" h="497862">
                  <a:moveTo>
                    <a:pt x="0" y="0"/>
                  </a:moveTo>
                  <a:lnTo>
                    <a:pt x="625460" y="497862"/>
                  </a:lnTo>
                  <a:lnTo>
                    <a:pt x="0" y="4978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2" descr="C:\Users\Varun.SANJEEV\Desktop\Xoriant short 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57657" y="4751172"/>
            <a:ext cx="351445" cy="32088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userDrawn="1"/>
        </p:nvSpPr>
        <p:spPr>
          <a:xfrm>
            <a:off x="633410" y="4928056"/>
            <a:ext cx="2133600" cy="215444"/>
          </a:xfrm>
          <a:prstGeom prst="rect">
            <a:avLst/>
          </a:prstGeom>
          <a:noFill/>
        </p:spPr>
        <p:txBody>
          <a:bodyPr wrap="square" rtlCol="0" anchor="ctr">
            <a:spAutoFit/>
          </a:bodyPr>
          <a:lstStyle/>
          <a:p>
            <a:r>
              <a:rPr lang="en-US" sz="800" dirty="0">
                <a:solidFill>
                  <a:schemeClr val="tx2"/>
                </a:solidFill>
              </a:rPr>
              <a:t>© </a:t>
            </a:r>
            <a:r>
              <a:rPr lang="en-US" sz="800" dirty="0" smtClean="0">
                <a:solidFill>
                  <a:schemeClr val="tx2"/>
                </a:solidFill>
              </a:rPr>
              <a:t>2017 Xoriant Corporation</a:t>
            </a:r>
            <a:endParaRPr lang="en-US" sz="800" dirty="0">
              <a:solidFill>
                <a:schemeClr val="tx2"/>
              </a:solidFill>
            </a:endParaRPr>
          </a:p>
        </p:txBody>
      </p:sp>
      <p:sp>
        <p:nvSpPr>
          <p:cNvPr id="16" name="TextBox 15"/>
          <p:cNvSpPr txBox="1"/>
          <p:nvPr userDrawn="1"/>
        </p:nvSpPr>
        <p:spPr>
          <a:xfrm>
            <a:off x="-1" y="4901089"/>
            <a:ext cx="330995" cy="246221"/>
          </a:xfrm>
          <a:prstGeom prst="rect">
            <a:avLst/>
          </a:prstGeom>
          <a:noFill/>
        </p:spPr>
        <p:txBody>
          <a:bodyPr wrap="square" lIns="0" rIns="0" rtlCol="0">
            <a:spAutoFit/>
          </a:bodyPr>
          <a:lstStyle/>
          <a:p>
            <a:pPr algn="ctr"/>
            <a:fld id="{C212118D-E768-4C60-A5D2-EB296F8888BD}" type="slidenum">
              <a:rPr lang="en-US" sz="1000" kern="1200" smtClean="0">
                <a:solidFill>
                  <a:schemeClr val="bg1"/>
                </a:solidFill>
                <a:latin typeface="+mn-lt"/>
                <a:ea typeface="+mn-ea"/>
                <a:cs typeface="+mn-cs"/>
              </a:rPr>
              <a:pPr algn="ctr"/>
              <a:t>‹#›</a:t>
            </a:fld>
            <a:endParaRPr lang="en-US" sz="1000" kern="1200" dirty="0">
              <a:solidFill>
                <a:schemeClr val="bg1"/>
              </a:solidFill>
              <a:latin typeface="+mn-lt"/>
              <a:ea typeface="+mn-ea"/>
              <a:cs typeface="+mn-cs"/>
            </a:endParaRPr>
          </a:p>
        </p:txBody>
      </p:sp>
      <p:grpSp>
        <p:nvGrpSpPr>
          <p:cNvPr id="3" name="Group 2"/>
          <p:cNvGrpSpPr/>
          <p:nvPr userDrawn="1"/>
        </p:nvGrpSpPr>
        <p:grpSpPr>
          <a:xfrm>
            <a:off x="8763000" y="1"/>
            <a:ext cx="381000" cy="832483"/>
            <a:chOff x="8763000" y="1"/>
            <a:chExt cx="381000" cy="832483"/>
          </a:xfrm>
        </p:grpSpPr>
        <p:sp>
          <p:nvSpPr>
            <p:cNvPr id="17" name="Rectangle 3"/>
            <p:cNvSpPr/>
            <p:nvPr userDrawn="1"/>
          </p:nvSpPr>
          <p:spPr>
            <a:xfrm>
              <a:off x="8839200" y="1"/>
              <a:ext cx="304800" cy="302083"/>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Lst>
              <a:ahLst/>
              <a:cxnLst>
                <a:cxn ang="0">
                  <a:pos x="connsiteX0" y="connsiteY0"/>
                </a:cxn>
                <a:cxn ang="0">
                  <a:pos x="connsiteX1" y="connsiteY1"/>
                </a:cxn>
                <a:cxn ang="0">
                  <a:pos x="connsiteX2" y="connsiteY2"/>
                </a:cxn>
                <a:cxn ang="0">
                  <a:pos x="connsiteX3" y="connsiteY3"/>
                </a:cxn>
              </a:cxnLst>
              <a:rect l="l" t="t" r="r" b="b"/>
              <a:pathLst>
                <a:path w="1371600" h="1657350">
                  <a:moveTo>
                    <a:pt x="0" y="0"/>
                  </a:moveTo>
                  <a:lnTo>
                    <a:pt x="1371600" y="0"/>
                  </a:lnTo>
                  <a:lnTo>
                    <a:pt x="1371600" y="16573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3"/>
            <p:cNvSpPr/>
            <p:nvPr userDrawn="1"/>
          </p:nvSpPr>
          <p:spPr>
            <a:xfrm>
              <a:off x="8999127" y="1"/>
              <a:ext cx="144873" cy="302082"/>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651930"/>
                <a:gd name="connsiteY0" fmla="*/ 866596 h 1657350"/>
                <a:gd name="connsiteX1" fmla="*/ 651930 w 651930"/>
                <a:gd name="connsiteY1" fmla="*/ 0 h 1657350"/>
                <a:gd name="connsiteX2" fmla="*/ 651930 w 651930"/>
                <a:gd name="connsiteY2" fmla="*/ 1657350 h 1657350"/>
                <a:gd name="connsiteX3" fmla="*/ 0 w 651930"/>
                <a:gd name="connsiteY3" fmla="*/ 866596 h 1657350"/>
              </a:gdLst>
              <a:ahLst/>
              <a:cxnLst>
                <a:cxn ang="0">
                  <a:pos x="connsiteX0" y="connsiteY0"/>
                </a:cxn>
                <a:cxn ang="0">
                  <a:pos x="connsiteX1" y="connsiteY1"/>
                </a:cxn>
                <a:cxn ang="0">
                  <a:pos x="connsiteX2" y="connsiteY2"/>
                </a:cxn>
                <a:cxn ang="0">
                  <a:pos x="connsiteX3" y="connsiteY3"/>
                </a:cxn>
              </a:cxnLst>
              <a:rect l="l" t="t" r="r" b="b"/>
              <a:pathLst>
                <a:path w="651930" h="1657350">
                  <a:moveTo>
                    <a:pt x="0" y="866596"/>
                  </a:moveTo>
                  <a:lnTo>
                    <a:pt x="651930" y="0"/>
                  </a:lnTo>
                  <a:lnTo>
                    <a:pt x="651930" y="1657350"/>
                  </a:lnTo>
                  <a:lnTo>
                    <a:pt x="0" y="866596"/>
                  </a:lnTo>
                  <a:close/>
                </a:path>
              </a:pathLst>
            </a:custGeom>
            <a:solidFill>
              <a:srgbClr val="128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3"/>
            <p:cNvSpPr/>
            <p:nvPr userDrawn="1"/>
          </p:nvSpPr>
          <p:spPr>
            <a:xfrm>
              <a:off x="8763000" y="1"/>
              <a:ext cx="381000" cy="832483"/>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1574097"/>
                <a:gd name="connsiteY0" fmla="*/ 1376370 h 1657350"/>
                <a:gd name="connsiteX1" fmla="*/ 1574097 w 1574097"/>
                <a:gd name="connsiteY1" fmla="*/ 0 h 1657350"/>
                <a:gd name="connsiteX2" fmla="*/ 1574097 w 1574097"/>
                <a:gd name="connsiteY2" fmla="*/ 1657350 h 1657350"/>
                <a:gd name="connsiteX3" fmla="*/ 0 w 1574097"/>
                <a:gd name="connsiteY3" fmla="*/ 1376370 h 1657350"/>
                <a:gd name="connsiteX0" fmla="*/ 0 w 1593081"/>
                <a:gd name="connsiteY0" fmla="*/ 1397438 h 1657350"/>
                <a:gd name="connsiteX1" fmla="*/ 1593081 w 1593081"/>
                <a:gd name="connsiteY1" fmla="*/ 0 h 1657350"/>
                <a:gd name="connsiteX2" fmla="*/ 1593081 w 1593081"/>
                <a:gd name="connsiteY2" fmla="*/ 1657350 h 1657350"/>
                <a:gd name="connsiteX3" fmla="*/ 0 w 1593081"/>
                <a:gd name="connsiteY3" fmla="*/ 1397438 h 1657350"/>
                <a:gd name="connsiteX0" fmla="*/ 0 w 1590708"/>
                <a:gd name="connsiteY0" fmla="*/ 1457409 h 1657350"/>
                <a:gd name="connsiteX1" fmla="*/ 1590708 w 1590708"/>
                <a:gd name="connsiteY1" fmla="*/ 0 h 1657350"/>
                <a:gd name="connsiteX2" fmla="*/ 1590708 w 1590708"/>
                <a:gd name="connsiteY2" fmla="*/ 1657350 h 1657350"/>
                <a:gd name="connsiteX3" fmla="*/ 0 w 1590708"/>
                <a:gd name="connsiteY3" fmla="*/ 1457409 h 1657350"/>
                <a:gd name="connsiteX0" fmla="*/ 0 w 2554151"/>
                <a:gd name="connsiteY0" fmla="*/ 3123257 h 3123257"/>
                <a:gd name="connsiteX1" fmla="*/ 2554151 w 2554151"/>
                <a:gd name="connsiteY1" fmla="*/ 0 h 3123257"/>
                <a:gd name="connsiteX2" fmla="*/ 2554151 w 2554151"/>
                <a:gd name="connsiteY2" fmla="*/ 1657350 h 3123257"/>
                <a:gd name="connsiteX3" fmla="*/ 0 w 2554151"/>
                <a:gd name="connsiteY3" fmla="*/ 3123257 h 3123257"/>
                <a:gd name="connsiteX0" fmla="*/ 0 w 1562136"/>
                <a:gd name="connsiteY0" fmla="*/ 2235271 h 2235271"/>
                <a:gd name="connsiteX1" fmla="*/ 1562136 w 1562136"/>
                <a:gd name="connsiteY1" fmla="*/ 0 h 2235271"/>
                <a:gd name="connsiteX2" fmla="*/ 1562136 w 1562136"/>
                <a:gd name="connsiteY2" fmla="*/ 1657350 h 2235271"/>
                <a:gd name="connsiteX3" fmla="*/ 0 w 1562136"/>
                <a:gd name="connsiteY3" fmla="*/ 2235271 h 2235271"/>
                <a:gd name="connsiteX0" fmla="*/ 0 w 2280492"/>
                <a:gd name="connsiteY0" fmla="*/ 2225086 h 2225086"/>
                <a:gd name="connsiteX1" fmla="*/ 2280492 w 2280492"/>
                <a:gd name="connsiteY1" fmla="*/ 0 h 2225086"/>
                <a:gd name="connsiteX2" fmla="*/ 2280492 w 2280492"/>
                <a:gd name="connsiteY2" fmla="*/ 1657350 h 2225086"/>
                <a:gd name="connsiteX3" fmla="*/ 0 w 2280492"/>
                <a:gd name="connsiteY3" fmla="*/ 2225086 h 2225086"/>
              </a:gdLst>
              <a:ahLst/>
              <a:cxnLst>
                <a:cxn ang="0">
                  <a:pos x="connsiteX0" y="connsiteY0"/>
                </a:cxn>
                <a:cxn ang="0">
                  <a:pos x="connsiteX1" y="connsiteY1"/>
                </a:cxn>
                <a:cxn ang="0">
                  <a:pos x="connsiteX2" y="connsiteY2"/>
                </a:cxn>
                <a:cxn ang="0">
                  <a:pos x="connsiteX3" y="connsiteY3"/>
                </a:cxn>
              </a:cxnLst>
              <a:rect l="l" t="t" r="r" b="b"/>
              <a:pathLst>
                <a:path w="2280492" h="2225086">
                  <a:moveTo>
                    <a:pt x="0" y="2225086"/>
                  </a:moveTo>
                  <a:lnTo>
                    <a:pt x="2280492" y="0"/>
                  </a:lnTo>
                  <a:lnTo>
                    <a:pt x="2280492" y="1657350"/>
                  </a:lnTo>
                  <a:lnTo>
                    <a:pt x="0" y="222508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59485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1" y="4731319"/>
            <a:ext cx="661732" cy="417556"/>
            <a:chOff x="0" y="4660277"/>
            <a:chExt cx="783429" cy="494347"/>
          </a:xfrm>
        </p:grpSpPr>
        <p:sp>
          <p:nvSpPr>
            <p:cNvPr id="17" name="Rectangle 3"/>
            <p:cNvSpPr/>
            <p:nvPr userDrawn="1"/>
          </p:nvSpPr>
          <p:spPr>
            <a:xfrm>
              <a:off x="310753" y="4973475"/>
              <a:ext cx="472676" cy="174788"/>
            </a:xfrm>
            <a:custGeom>
              <a:avLst/>
              <a:gdLst>
                <a:gd name="connsiteX0" fmla="*/ 0 w 625460"/>
                <a:gd name="connsiteY0" fmla="*/ 0 h 497862"/>
                <a:gd name="connsiteX1" fmla="*/ 625460 w 625460"/>
                <a:gd name="connsiteY1" fmla="*/ 0 h 497862"/>
                <a:gd name="connsiteX2" fmla="*/ 625460 w 625460"/>
                <a:gd name="connsiteY2" fmla="*/ 497862 h 497862"/>
                <a:gd name="connsiteX3" fmla="*/ 0 w 625460"/>
                <a:gd name="connsiteY3" fmla="*/ 497862 h 497862"/>
                <a:gd name="connsiteX4" fmla="*/ 0 w 625460"/>
                <a:gd name="connsiteY4" fmla="*/ 0 h 497862"/>
                <a:gd name="connsiteX0" fmla="*/ 0 w 625460"/>
                <a:gd name="connsiteY0" fmla="*/ 0 h 497862"/>
                <a:gd name="connsiteX1" fmla="*/ 625460 w 625460"/>
                <a:gd name="connsiteY1" fmla="*/ 497862 h 497862"/>
                <a:gd name="connsiteX2" fmla="*/ 0 w 625460"/>
                <a:gd name="connsiteY2" fmla="*/ 497862 h 497862"/>
                <a:gd name="connsiteX3" fmla="*/ 0 w 625460"/>
                <a:gd name="connsiteY3" fmla="*/ 0 h 497862"/>
                <a:gd name="connsiteX0" fmla="*/ 742884 w 742884"/>
                <a:gd name="connsiteY0" fmla="*/ 0 h 310804"/>
                <a:gd name="connsiteX1" fmla="*/ 625460 w 742884"/>
                <a:gd name="connsiteY1" fmla="*/ 310804 h 310804"/>
                <a:gd name="connsiteX2" fmla="*/ 0 w 742884"/>
                <a:gd name="connsiteY2" fmla="*/ 310804 h 310804"/>
                <a:gd name="connsiteX3" fmla="*/ 742884 w 742884"/>
                <a:gd name="connsiteY3" fmla="*/ 0 h 310804"/>
                <a:gd name="connsiteX0" fmla="*/ 649322 w 649322"/>
                <a:gd name="connsiteY0" fmla="*/ 0 h 210079"/>
                <a:gd name="connsiteX1" fmla="*/ 625460 w 649322"/>
                <a:gd name="connsiteY1" fmla="*/ 210079 h 210079"/>
                <a:gd name="connsiteX2" fmla="*/ 0 w 649322"/>
                <a:gd name="connsiteY2" fmla="*/ 210079 h 210079"/>
                <a:gd name="connsiteX3" fmla="*/ 649322 w 649322"/>
                <a:gd name="connsiteY3" fmla="*/ 0 h 210079"/>
                <a:gd name="connsiteX0" fmla="*/ 754112 w 754112"/>
                <a:gd name="connsiteY0" fmla="*/ 0 h 310804"/>
                <a:gd name="connsiteX1" fmla="*/ 625460 w 754112"/>
                <a:gd name="connsiteY1" fmla="*/ 310804 h 310804"/>
                <a:gd name="connsiteX2" fmla="*/ 0 w 754112"/>
                <a:gd name="connsiteY2" fmla="*/ 310804 h 310804"/>
                <a:gd name="connsiteX3" fmla="*/ 754112 w 754112"/>
                <a:gd name="connsiteY3" fmla="*/ 0 h 310804"/>
              </a:gdLst>
              <a:ahLst/>
              <a:cxnLst>
                <a:cxn ang="0">
                  <a:pos x="connsiteX0" y="connsiteY0"/>
                </a:cxn>
                <a:cxn ang="0">
                  <a:pos x="connsiteX1" y="connsiteY1"/>
                </a:cxn>
                <a:cxn ang="0">
                  <a:pos x="connsiteX2" y="connsiteY2"/>
                </a:cxn>
                <a:cxn ang="0">
                  <a:pos x="connsiteX3" y="connsiteY3"/>
                </a:cxn>
              </a:cxnLst>
              <a:rect l="l" t="t" r="r" b="b"/>
              <a:pathLst>
                <a:path w="754112" h="310804">
                  <a:moveTo>
                    <a:pt x="754112" y="0"/>
                  </a:moveTo>
                  <a:lnTo>
                    <a:pt x="625460" y="310804"/>
                  </a:lnTo>
                  <a:lnTo>
                    <a:pt x="0" y="310804"/>
                  </a:lnTo>
                  <a:lnTo>
                    <a:pt x="754112"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3"/>
            <p:cNvSpPr/>
            <p:nvPr userDrawn="1"/>
          </p:nvSpPr>
          <p:spPr>
            <a:xfrm>
              <a:off x="0" y="4660277"/>
              <a:ext cx="621506" cy="494347"/>
            </a:xfrm>
            <a:custGeom>
              <a:avLst/>
              <a:gdLst>
                <a:gd name="connsiteX0" fmla="*/ 0 w 625460"/>
                <a:gd name="connsiteY0" fmla="*/ 0 h 497862"/>
                <a:gd name="connsiteX1" fmla="*/ 625460 w 625460"/>
                <a:gd name="connsiteY1" fmla="*/ 0 h 497862"/>
                <a:gd name="connsiteX2" fmla="*/ 625460 w 625460"/>
                <a:gd name="connsiteY2" fmla="*/ 497862 h 497862"/>
                <a:gd name="connsiteX3" fmla="*/ 0 w 625460"/>
                <a:gd name="connsiteY3" fmla="*/ 497862 h 497862"/>
                <a:gd name="connsiteX4" fmla="*/ 0 w 625460"/>
                <a:gd name="connsiteY4" fmla="*/ 0 h 497862"/>
                <a:gd name="connsiteX0" fmla="*/ 0 w 625460"/>
                <a:gd name="connsiteY0" fmla="*/ 0 h 497862"/>
                <a:gd name="connsiteX1" fmla="*/ 625460 w 625460"/>
                <a:gd name="connsiteY1" fmla="*/ 497862 h 497862"/>
                <a:gd name="connsiteX2" fmla="*/ 0 w 625460"/>
                <a:gd name="connsiteY2" fmla="*/ 497862 h 497862"/>
                <a:gd name="connsiteX3" fmla="*/ 0 w 625460"/>
                <a:gd name="connsiteY3" fmla="*/ 0 h 497862"/>
              </a:gdLst>
              <a:ahLst/>
              <a:cxnLst>
                <a:cxn ang="0">
                  <a:pos x="connsiteX0" y="connsiteY0"/>
                </a:cxn>
                <a:cxn ang="0">
                  <a:pos x="connsiteX1" y="connsiteY1"/>
                </a:cxn>
                <a:cxn ang="0">
                  <a:pos x="connsiteX2" y="connsiteY2"/>
                </a:cxn>
                <a:cxn ang="0">
                  <a:pos x="connsiteX3" y="connsiteY3"/>
                </a:cxn>
              </a:cxnLst>
              <a:rect l="l" t="t" r="r" b="b"/>
              <a:pathLst>
                <a:path w="625460" h="497862">
                  <a:moveTo>
                    <a:pt x="0" y="0"/>
                  </a:moveTo>
                  <a:lnTo>
                    <a:pt x="625460" y="497862"/>
                  </a:lnTo>
                  <a:lnTo>
                    <a:pt x="0" y="4978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hasCustomPrompt="1"/>
          </p:nvPr>
        </p:nvSpPr>
        <p:spPr>
          <a:xfrm>
            <a:off x="289013" y="57150"/>
            <a:ext cx="8229600" cy="659964"/>
          </a:xfrm>
        </p:spPr>
        <p:txBody>
          <a:bodyPr anchor="b">
            <a:normAutofit/>
          </a:bodyPr>
          <a:lstStyle>
            <a:lvl1pPr algn="l">
              <a:defRPr sz="2800" b="1"/>
            </a:lvl1pPr>
          </a:lstStyle>
          <a:p>
            <a:r>
              <a:rPr lang="en-US" dirty="0"/>
              <a:t>Click to Edit Master Title </a:t>
            </a:r>
          </a:p>
        </p:txBody>
      </p:sp>
      <p:cxnSp>
        <p:nvCxnSpPr>
          <p:cNvPr id="22" name="Straight Connector 21"/>
          <p:cNvCxnSpPr/>
          <p:nvPr userDrawn="1"/>
        </p:nvCxnSpPr>
        <p:spPr>
          <a:xfrm>
            <a:off x="0" y="814388"/>
            <a:ext cx="855106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4"/>
          </p:nvPr>
        </p:nvSpPr>
        <p:spPr>
          <a:xfrm>
            <a:off x="289012" y="952500"/>
            <a:ext cx="8385087" cy="462941"/>
          </a:xfrm>
        </p:spPr>
        <p:txBody>
          <a:bodyPr>
            <a:noAutofit/>
          </a:bodyPr>
          <a:lstStyle>
            <a:lvl1pPr marL="0" indent="0">
              <a:lnSpc>
                <a:spcPts val="2500"/>
              </a:lnSpc>
              <a:buNone/>
              <a:defRPr sz="2200">
                <a:solidFill>
                  <a:schemeClr val="accent4"/>
                </a:solidFill>
              </a:defRPr>
            </a:lvl1pPr>
          </a:lstStyle>
          <a:p>
            <a:pPr lvl="0"/>
            <a:r>
              <a:rPr lang="en-US" smtClean="0"/>
              <a:t>Click to edit Master text styles</a:t>
            </a:r>
          </a:p>
        </p:txBody>
      </p:sp>
      <p:sp>
        <p:nvSpPr>
          <p:cNvPr id="29" name="TextBox 28"/>
          <p:cNvSpPr txBox="1"/>
          <p:nvPr userDrawn="1"/>
        </p:nvSpPr>
        <p:spPr>
          <a:xfrm>
            <a:off x="633410" y="4928056"/>
            <a:ext cx="2133600" cy="215444"/>
          </a:xfrm>
          <a:prstGeom prst="rect">
            <a:avLst/>
          </a:prstGeom>
          <a:noFill/>
        </p:spPr>
        <p:txBody>
          <a:bodyPr wrap="square" rtlCol="0" anchor="ctr">
            <a:spAutoFit/>
          </a:bodyPr>
          <a:lstStyle/>
          <a:p>
            <a:r>
              <a:rPr lang="en-US" sz="800" dirty="0">
                <a:solidFill>
                  <a:schemeClr val="tx2"/>
                </a:solidFill>
              </a:rPr>
              <a:t>© </a:t>
            </a:r>
            <a:r>
              <a:rPr lang="en-US" sz="800" dirty="0" smtClean="0">
                <a:solidFill>
                  <a:schemeClr val="tx2"/>
                </a:solidFill>
              </a:rPr>
              <a:t>2017 Xoriant Corporation</a:t>
            </a:r>
            <a:endParaRPr lang="en-US" sz="800" dirty="0">
              <a:solidFill>
                <a:schemeClr val="tx2"/>
              </a:solidFill>
            </a:endParaRPr>
          </a:p>
        </p:txBody>
      </p:sp>
      <p:sp>
        <p:nvSpPr>
          <p:cNvPr id="30" name="TextBox 29"/>
          <p:cNvSpPr txBox="1"/>
          <p:nvPr userDrawn="1"/>
        </p:nvSpPr>
        <p:spPr>
          <a:xfrm>
            <a:off x="-1" y="4901089"/>
            <a:ext cx="330995" cy="246221"/>
          </a:xfrm>
          <a:prstGeom prst="rect">
            <a:avLst/>
          </a:prstGeom>
          <a:noFill/>
        </p:spPr>
        <p:txBody>
          <a:bodyPr wrap="square" lIns="0" rIns="0" rtlCol="0">
            <a:spAutoFit/>
          </a:bodyPr>
          <a:lstStyle/>
          <a:p>
            <a:pPr algn="ctr"/>
            <a:fld id="{C212118D-E768-4C60-A5D2-EB296F8888BD}" type="slidenum">
              <a:rPr lang="en-US" sz="1000" kern="1200" smtClean="0">
                <a:solidFill>
                  <a:schemeClr val="bg1"/>
                </a:solidFill>
                <a:latin typeface="+mn-lt"/>
                <a:ea typeface="+mn-ea"/>
                <a:cs typeface="+mn-cs"/>
              </a:rPr>
              <a:pPr algn="ctr"/>
              <a:t>‹#›</a:t>
            </a:fld>
            <a:endParaRPr lang="en-US" sz="1000" kern="1200" dirty="0">
              <a:solidFill>
                <a:schemeClr val="bg1"/>
              </a:solidFill>
              <a:latin typeface="+mn-lt"/>
              <a:ea typeface="+mn-ea"/>
              <a:cs typeface="+mn-cs"/>
            </a:endParaRPr>
          </a:p>
        </p:txBody>
      </p:sp>
      <p:sp>
        <p:nvSpPr>
          <p:cNvPr id="31" name="Content Placeholder 2"/>
          <p:cNvSpPr>
            <a:spLocks noGrp="1"/>
          </p:cNvSpPr>
          <p:nvPr>
            <p:ph idx="15"/>
          </p:nvPr>
        </p:nvSpPr>
        <p:spPr>
          <a:xfrm>
            <a:off x="289012" y="1397000"/>
            <a:ext cx="8385087" cy="3473450"/>
          </a:xfrm>
        </p:spPr>
        <p:txBody>
          <a:bodyPr lIns="91440">
            <a:normAutofit/>
          </a:bodyPr>
          <a:lstStyle>
            <a:lvl1pPr marL="233363" indent="-233363">
              <a:spcBef>
                <a:spcPts val="0"/>
              </a:spcBef>
              <a:spcAft>
                <a:spcPts val="300"/>
              </a:spcAft>
              <a:buClr>
                <a:schemeClr val="accent2"/>
              </a:buClr>
              <a:buSzPct val="80000"/>
              <a:buFont typeface="Wingdings 3" panose="05040102010807070707" pitchFamily="18" charset="2"/>
              <a:buChar char=""/>
              <a:defRPr sz="2000">
                <a:solidFill>
                  <a:schemeClr val="bg2"/>
                </a:solidFill>
              </a:defRPr>
            </a:lvl1pPr>
            <a:lvl2pPr marL="438150" indent="-190500">
              <a:spcBef>
                <a:spcPts val="0"/>
              </a:spcBef>
              <a:spcAft>
                <a:spcPts val="100"/>
              </a:spcAft>
              <a:buClr>
                <a:schemeClr val="accent2"/>
              </a:buClr>
              <a:buSzPct val="100000"/>
              <a:buFont typeface="Calibri" panose="020F0502020204030204" pitchFamily="34" charset="0"/>
              <a:buChar char="─"/>
              <a:defRPr sz="1800">
                <a:solidFill>
                  <a:schemeClr val="bg2"/>
                </a:solidFill>
              </a:defRPr>
            </a:lvl2pPr>
            <a:lvl3pPr marL="595313" indent="-152400">
              <a:spcBef>
                <a:spcPts val="0"/>
              </a:spcBef>
              <a:spcAft>
                <a:spcPts val="100"/>
              </a:spcAft>
              <a:buClr>
                <a:schemeClr val="accent2"/>
              </a:buClr>
              <a:buSzPct val="70000"/>
              <a:buFont typeface="Wingdings 3" panose="05040102010807070707" pitchFamily="18" charset="2"/>
              <a:buChar char=""/>
              <a:defRPr sz="1600">
                <a:solidFill>
                  <a:schemeClr val="bg2"/>
                </a:solidFill>
              </a:defRPr>
            </a:lvl3pPr>
            <a:lvl4pPr marL="742950" indent="-142875">
              <a:spcBef>
                <a:spcPts val="0"/>
              </a:spcBef>
              <a:spcAft>
                <a:spcPts val="100"/>
              </a:spcAft>
              <a:buClr>
                <a:schemeClr val="accent2"/>
              </a:buClr>
              <a:buFont typeface="Calibri" panose="020F0502020204030204" pitchFamily="34" charset="0"/>
              <a:buChar char="−"/>
              <a:defRPr sz="1400">
                <a:solidFill>
                  <a:schemeClr val="bg2"/>
                </a:solidFill>
              </a:defRPr>
            </a:lvl4pPr>
            <a:lvl5pPr marL="871538" indent="-119063">
              <a:spcBef>
                <a:spcPts val="0"/>
              </a:spcBef>
              <a:spcAft>
                <a:spcPts val="100"/>
              </a:spcAft>
              <a:buClr>
                <a:schemeClr val="accent2"/>
              </a:buClr>
              <a:buFont typeface="Calibri" panose="020F0502020204030204" pitchFamily="34" charset="0"/>
              <a:buChar char="−"/>
              <a:defRPr sz="12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0" name="Picture 2" descr="C:\Users\Varun.SANJEEV\Desktop\Xoriant short 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57657" y="4751172"/>
            <a:ext cx="351445" cy="320884"/>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userDrawn="1"/>
        </p:nvGrpSpPr>
        <p:grpSpPr>
          <a:xfrm>
            <a:off x="8763000" y="1"/>
            <a:ext cx="381000" cy="832483"/>
            <a:chOff x="8763000" y="1"/>
            <a:chExt cx="381000" cy="832483"/>
          </a:xfrm>
        </p:grpSpPr>
        <p:sp>
          <p:nvSpPr>
            <p:cNvPr id="33" name="Rectangle 3"/>
            <p:cNvSpPr/>
            <p:nvPr userDrawn="1"/>
          </p:nvSpPr>
          <p:spPr>
            <a:xfrm>
              <a:off x="8839200" y="1"/>
              <a:ext cx="304800" cy="302083"/>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Lst>
              <a:ahLst/>
              <a:cxnLst>
                <a:cxn ang="0">
                  <a:pos x="connsiteX0" y="connsiteY0"/>
                </a:cxn>
                <a:cxn ang="0">
                  <a:pos x="connsiteX1" y="connsiteY1"/>
                </a:cxn>
                <a:cxn ang="0">
                  <a:pos x="connsiteX2" y="connsiteY2"/>
                </a:cxn>
                <a:cxn ang="0">
                  <a:pos x="connsiteX3" y="connsiteY3"/>
                </a:cxn>
              </a:cxnLst>
              <a:rect l="l" t="t" r="r" b="b"/>
              <a:pathLst>
                <a:path w="1371600" h="1657350">
                  <a:moveTo>
                    <a:pt x="0" y="0"/>
                  </a:moveTo>
                  <a:lnTo>
                    <a:pt x="1371600" y="0"/>
                  </a:lnTo>
                  <a:lnTo>
                    <a:pt x="1371600" y="16573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
            <p:cNvSpPr/>
            <p:nvPr userDrawn="1"/>
          </p:nvSpPr>
          <p:spPr>
            <a:xfrm>
              <a:off x="8999127" y="1"/>
              <a:ext cx="144873" cy="302082"/>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651930"/>
                <a:gd name="connsiteY0" fmla="*/ 866596 h 1657350"/>
                <a:gd name="connsiteX1" fmla="*/ 651930 w 651930"/>
                <a:gd name="connsiteY1" fmla="*/ 0 h 1657350"/>
                <a:gd name="connsiteX2" fmla="*/ 651930 w 651930"/>
                <a:gd name="connsiteY2" fmla="*/ 1657350 h 1657350"/>
                <a:gd name="connsiteX3" fmla="*/ 0 w 651930"/>
                <a:gd name="connsiteY3" fmla="*/ 866596 h 1657350"/>
              </a:gdLst>
              <a:ahLst/>
              <a:cxnLst>
                <a:cxn ang="0">
                  <a:pos x="connsiteX0" y="connsiteY0"/>
                </a:cxn>
                <a:cxn ang="0">
                  <a:pos x="connsiteX1" y="connsiteY1"/>
                </a:cxn>
                <a:cxn ang="0">
                  <a:pos x="connsiteX2" y="connsiteY2"/>
                </a:cxn>
                <a:cxn ang="0">
                  <a:pos x="connsiteX3" y="connsiteY3"/>
                </a:cxn>
              </a:cxnLst>
              <a:rect l="l" t="t" r="r" b="b"/>
              <a:pathLst>
                <a:path w="651930" h="1657350">
                  <a:moveTo>
                    <a:pt x="0" y="866596"/>
                  </a:moveTo>
                  <a:lnTo>
                    <a:pt x="651930" y="0"/>
                  </a:lnTo>
                  <a:lnTo>
                    <a:pt x="651930" y="1657350"/>
                  </a:lnTo>
                  <a:lnTo>
                    <a:pt x="0" y="866596"/>
                  </a:lnTo>
                  <a:close/>
                </a:path>
              </a:pathLst>
            </a:custGeom>
            <a:solidFill>
              <a:srgbClr val="128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
            <p:cNvSpPr/>
            <p:nvPr userDrawn="1"/>
          </p:nvSpPr>
          <p:spPr>
            <a:xfrm>
              <a:off x="8763000" y="1"/>
              <a:ext cx="381000" cy="832483"/>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1574097"/>
                <a:gd name="connsiteY0" fmla="*/ 1376370 h 1657350"/>
                <a:gd name="connsiteX1" fmla="*/ 1574097 w 1574097"/>
                <a:gd name="connsiteY1" fmla="*/ 0 h 1657350"/>
                <a:gd name="connsiteX2" fmla="*/ 1574097 w 1574097"/>
                <a:gd name="connsiteY2" fmla="*/ 1657350 h 1657350"/>
                <a:gd name="connsiteX3" fmla="*/ 0 w 1574097"/>
                <a:gd name="connsiteY3" fmla="*/ 1376370 h 1657350"/>
                <a:gd name="connsiteX0" fmla="*/ 0 w 1593081"/>
                <a:gd name="connsiteY0" fmla="*/ 1397438 h 1657350"/>
                <a:gd name="connsiteX1" fmla="*/ 1593081 w 1593081"/>
                <a:gd name="connsiteY1" fmla="*/ 0 h 1657350"/>
                <a:gd name="connsiteX2" fmla="*/ 1593081 w 1593081"/>
                <a:gd name="connsiteY2" fmla="*/ 1657350 h 1657350"/>
                <a:gd name="connsiteX3" fmla="*/ 0 w 1593081"/>
                <a:gd name="connsiteY3" fmla="*/ 1397438 h 1657350"/>
                <a:gd name="connsiteX0" fmla="*/ 0 w 1590708"/>
                <a:gd name="connsiteY0" fmla="*/ 1457409 h 1657350"/>
                <a:gd name="connsiteX1" fmla="*/ 1590708 w 1590708"/>
                <a:gd name="connsiteY1" fmla="*/ 0 h 1657350"/>
                <a:gd name="connsiteX2" fmla="*/ 1590708 w 1590708"/>
                <a:gd name="connsiteY2" fmla="*/ 1657350 h 1657350"/>
                <a:gd name="connsiteX3" fmla="*/ 0 w 1590708"/>
                <a:gd name="connsiteY3" fmla="*/ 1457409 h 1657350"/>
                <a:gd name="connsiteX0" fmla="*/ 0 w 2554151"/>
                <a:gd name="connsiteY0" fmla="*/ 3123257 h 3123257"/>
                <a:gd name="connsiteX1" fmla="*/ 2554151 w 2554151"/>
                <a:gd name="connsiteY1" fmla="*/ 0 h 3123257"/>
                <a:gd name="connsiteX2" fmla="*/ 2554151 w 2554151"/>
                <a:gd name="connsiteY2" fmla="*/ 1657350 h 3123257"/>
                <a:gd name="connsiteX3" fmla="*/ 0 w 2554151"/>
                <a:gd name="connsiteY3" fmla="*/ 3123257 h 3123257"/>
                <a:gd name="connsiteX0" fmla="*/ 0 w 1562136"/>
                <a:gd name="connsiteY0" fmla="*/ 2235271 h 2235271"/>
                <a:gd name="connsiteX1" fmla="*/ 1562136 w 1562136"/>
                <a:gd name="connsiteY1" fmla="*/ 0 h 2235271"/>
                <a:gd name="connsiteX2" fmla="*/ 1562136 w 1562136"/>
                <a:gd name="connsiteY2" fmla="*/ 1657350 h 2235271"/>
                <a:gd name="connsiteX3" fmla="*/ 0 w 1562136"/>
                <a:gd name="connsiteY3" fmla="*/ 2235271 h 2235271"/>
                <a:gd name="connsiteX0" fmla="*/ 0 w 2280492"/>
                <a:gd name="connsiteY0" fmla="*/ 2225086 h 2225086"/>
                <a:gd name="connsiteX1" fmla="*/ 2280492 w 2280492"/>
                <a:gd name="connsiteY1" fmla="*/ 0 h 2225086"/>
                <a:gd name="connsiteX2" fmla="*/ 2280492 w 2280492"/>
                <a:gd name="connsiteY2" fmla="*/ 1657350 h 2225086"/>
                <a:gd name="connsiteX3" fmla="*/ 0 w 2280492"/>
                <a:gd name="connsiteY3" fmla="*/ 2225086 h 2225086"/>
              </a:gdLst>
              <a:ahLst/>
              <a:cxnLst>
                <a:cxn ang="0">
                  <a:pos x="connsiteX0" y="connsiteY0"/>
                </a:cxn>
                <a:cxn ang="0">
                  <a:pos x="connsiteX1" y="connsiteY1"/>
                </a:cxn>
                <a:cxn ang="0">
                  <a:pos x="connsiteX2" y="connsiteY2"/>
                </a:cxn>
                <a:cxn ang="0">
                  <a:pos x="connsiteX3" y="connsiteY3"/>
                </a:cxn>
              </a:cxnLst>
              <a:rect l="l" t="t" r="r" b="b"/>
              <a:pathLst>
                <a:path w="2280492" h="2225086">
                  <a:moveTo>
                    <a:pt x="0" y="2225086"/>
                  </a:moveTo>
                  <a:lnTo>
                    <a:pt x="2280492" y="0"/>
                  </a:lnTo>
                  <a:lnTo>
                    <a:pt x="2280492" y="1657350"/>
                  </a:lnTo>
                  <a:lnTo>
                    <a:pt x="0" y="222508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7462794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6" name="Rectangle 15"/>
          <p:cNvSpPr/>
          <p:nvPr userDrawn="1"/>
        </p:nvSpPr>
        <p:spPr>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19852" y="1490190"/>
            <a:ext cx="6747710" cy="1212469"/>
          </a:xfrm>
        </p:spPr>
        <p:txBody>
          <a:bodyPr anchor="b">
            <a:noAutofit/>
          </a:bodyPr>
          <a:lstStyle>
            <a:lvl1pPr algn="l">
              <a:lnSpc>
                <a:spcPts val="4200"/>
              </a:lnSpc>
              <a:defRPr sz="4000" b="1" cap="all">
                <a:solidFill>
                  <a:schemeClr val="bg1"/>
                </a:solidFill>
              </a:defRPr>
            </a:lvl1pPr>
          </a:lstStyle>
          <a:p>
            <a:r>
              <a:rPr lang="en-US" dirty="0"/>
              <a:t>Section Header title </a:t>
            </a:r>
            <a:r>
              <a:rPr lang="en-US" dirty="0" smtClean="0"/>
              <a:t>style</a:t>
            </a:r>
            <a:endParaRPr lang="en-US" dirty="0"/>
          </a:p>
        </p:txBody>
      </p:sp>
      <p:sp>
        <p:nvSpPr>
          <p:cNvPr id="10" name="TextBox 9">
            <a:hlinkClick r:id="rId2"/>
          </p:cNvPr>
          <p:cNvSpPr txBox="1"/>
          <p:nvPr userDrawn="1"/>
        </p:nvSpPr>
        <p:spPr>
          <a:xfrm>
            <a:off x="419852" y="4733525"/>
            <a:ext cx="1066800" cy="238527"/>
          </a:xfrm>
          <a:prstGeom prst="rect">
            <a:avLst/>
          </a:prstGeom>
          <a:noFill/>
        </p:spPr>
        <p:txBody>
          <a:bodyPr wrap="square" rtlCol="0" anchor="ctr">
            <a:spAutoFit/>
          </a:bodyPr>
          <a:lstStyle/>
          <a:p>
            <a:r>
              <a:rPr lang="en-US" sz="950" dirty="0">
                <a:solidFill>
                  <a:schemeClr val="bg1"/>
                </a:solidFill>
              </a:rPr>
              <a:t>www.xoriant.com</a:t>
            </a:r>
          </a:p>
        </p:txBody>
      </p:sp>
      <p:sp>
        <p:nvSpPr>
          <p:cNvPr id="12" name="Subtitle 2"/>
          <p:cNvSpPr>
            <a:spLocks noGrp="1"/>
          </p:cNvSpPr>
          <p:nvPr>
            <p:ph type="subTitle" idx="10" hasCustomPrompt="1"/>
          </p:nvPr>
        </p:nvSpPr>
        <p:spPr>
          <a:xfrm>
            <a:off x="424296" y="2681605"/>
            <a:ext cx="6548003" cy="533400"/>
          </a:xfrm>
        </p:spPr>
        <p:txBody>
          <a:bodyPr>
            <a:normAutofit/>
          </a:bodyPr>
          <a:lstStyle>
            <a:lvl1pPr marL="0" indent="0" algn="l">
              <a:lnSpc>
                <a:spcPts val="2000"/>
              </a:lnSpc>
              <a:buNone/>
              <a:defRPr sz="1800">
                <a:solidFill>
                  <a:schemeClr val="accent5">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r>
              <a:rPr lang="en-US" dirty="0" smtClean="0"/>
              <a:t>Section </a:t>
            </a:r>
            <a:r>
              <a:rPr lang="en-US" dirty="0"/>
              <a:t>subtitle style</a:t>
            </a:r>
          </a:p>
        </p:txBody>
      </p:sp>
      <p:sp>
        <p:nvSpPr>
          <p:cNvPr id="3" name="Rectangle 2"/>
          <p:cNvSpPr/>
          <p:nvPr userDrawn="1"/>
        </p:nvSpPr>
        <p:spPr>
          <a:xfrm>
            <a:off x="5943600" y="0"/>
            <a:ext cx="3200401" cy="3028950"/>
          </a:xfrm>
          <a:custGeom>
            <a:avLst/>
            <a:gdLst>
              <a:gd name="connsiteX0" fmla="*/ 0 w 2553821"/>
              <a:gd name="connsiteY0" fmla="*/ 0 h 2553821"/>
              <a:gd name="connsiteX1" fmla="*/ 2553821 w 2553821"/>
              <a:gd name="connsiteY1" fmla="*/ 0 h 2553821"/>
              <a:gd name="connsiteX2" fmla="*/ 2553821 w 2553821"/>
              <a:gd name="connsiteY2" fmla="*/ 2553821 h 2553821"/>
              <a:gd name="connsiteX3" fmla="*/ 0 w 2553821"/>
              <a:gd name="connsiteY3" fmla="*/ 2553821 h 2553821"/>
              <a:gd name="connsiteX4" fmla="*/ 0 w 2553821"/>
              <a:gd name="connsiteY4" fmla="*/ 0 h 2553821"/>
              <a:gd name="connsiteX0" fmla="*/ 0 w 2553821"/>
              <a:gd name="connsiteY0" fmla="*/ 0 h 2553821"/>
              <a:gd name="connsiteX1" fmla="*/ 2553821 w 2553821"/>
              <a:gd name="connsiteY1" fmla="*/ 0 h 2553821"/>
              <a:gd name="connsiteX2" fmla="*/ 2553821 w 2553821"/>
              <a:gd name="connsiteY2" fmla="*/ 2553821 h 2553821"/>
              <a:gd name="connsiteX3" fmla="*/ 0 w 2553821"/>
              <a:gd name="connsiteY3" fmla="*/ 0 h 2553821"/>
            </a:gdLst>
            <a:ahLst/>
            <a:cxnLst>
              <a:cxn ang="0">
                <a:pos x="connsiteX0" y="connsiteY0"/>
              </a:cxn>
              <a:cxn ang="0">
                <a:pos x="connsiteX1" y="connsiteY1"/>
              </a:cxn>
              <a:cxn ang="0">
                <a:pos x="connsiteX2" y="connsiteY2"/>
              </a:cxn>
              <a:cxn ang="0">
                <a:pos x="connsiteX3" y="connsiteY3"/>
              </a:cxn>
            </a:cxnLst>
            <a:rect l="l" t="t" r="r" b="b"/>
            <a:pathLst>
              <a:path w="2553821" h="2553821">
                <a:moveTo>
                  <a:pt x="0" y="0"/>
                </a:moveTo>
                <a:lnTo>
                  <a:pt x="2553821" y="0"/>
                </a:lnTo>
                <a:lnTo>
                  <a:pt x="2553821" y="255382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
          <p:cNvSpPr/>
          <p:nvPr userDrawn="1"/>
        </p:nvSpPr>
        <p:spPr>
          <a:xfrm>
            <a:off x="8224044" y="1371600"/>
            <a:ext cx="919957" cy="1657351"/>
          </a:xfrm>
          <a:custGeom>
            <a:avLst/>
            <a:gdLst>
              <a:gd name="connsiteX0" fmla="*/ 0 w 2553821"/>
              <a:gd name="connsiteY0" fmla="*/ 0 h 2553821"/>
              <a:gd name="connsiteX1" fmla="*/ 2553821 w 2553821"/>
              <a:gd name="connsiteY1" fmla="*/ 0 h 2553821"/>
              <a:gd name="connsiteX2" fmla="*/ 2553821 w 2553821"/>
              <a:gd name="connsiteY2" fmla="*/ 2553821 h 2553821"/>
              <a:gd name="connsiteX3" fmla="*/ 0 w 2553821"/>
              <a:gd name="connsiteY3" fmla="*/ 2553821 h 2553821"/>
              <a:gd name="connsiteX4" fmla="*/ 0 w 2553821"/>
              <a:gd name="connsiteY4" fmla="*/ 0 h 2553821"/>
              <a:gd name="connsiteX0" fmla="*/ 0 w 2553821"/>
              <a:gd name="connsiteY0" fmla="*/ 0 h 2553821"/>
              <a:gd name="connsiteX1" fmla="*/ 2553821 w 2553821"/>
              <a:gd name="connsiteY1" fmla="*/ 0 h 2553821"/>
              <a:gd name="connsiteX2" fmla="*/ 2553821 w 2553821"/>
              <a:gd name="connsiteY2" fmla="*/ 2553821 h 2553821"/>
              <a:gd name="connsiteX3" fmla="*/ 0 w 2553821"/>
              <a:gd name="connsiteY3" fmla="*/ 0 h 2553821"/>
              <a:gd name="connsiteX0" fmla="*/ 0 w 855530"/>
              <a:gd name="connsiteY0" fmla="*/ 862750 h 2553821"/>
              <a:gd name="connsiteX1" fmla="*/ 855530 w 855530"/>
              <a:gd name="connsiteY1" fmla="*/ 0 h 2553821"/>
              <a:gd name="connsiteX2" fmla="*/ 855530 w 855530"/>
              <a:gd name="connsiteY2" fmla="*/ 2553821 h 2553821"/>
              <a:gd name="connsiteX3" fmla="*/ 0 w 855530"/>
              <a:gd name="connsiteY3" fmla="*/ 862750 h 2553821"/>
              <a:gd name="connsiteX0" fmla="*/ 0 w 746993"/>
              <a:gd name="connsiteY0" fmla="*/ 1287686 h 2553821"/>
              <a:gd name="connsiteX1" fmla="*/ 746993 w 746993"/>
              <a:gd name="connsiteY1" fmla="*/ 0 h 2553821"/>
              <a:gd name="connsiteX2" fmla="*/ 746993 w 746993"/>
              <a:gd name="connsiteY2" fmla="*/ 2553821 h 2553821"/>
              <a:gd name="connsiteX3" fmla="*/ 0 w 746993"/>
              <a:gd name="connsiteY3" fmla="*/ 1287686 h 2553821"/>
              <a:gd name="connsiteX0" fmla="*/ 0 w 659205"/>
              <a:gd name="connsiteY0" fmla="*/ 1472169 h 2553821"/>
              <a:gd name="connsiteX1" fmla="*/ 659205 w 659205"/>
              <a:gd name="connsiteY1" fmla="*/ 0 h 2553821"/>
              <a:gd name="connsiteX2" fmla="*/ 659205 w 659205"/>
              <a:gd name="connsiteY2" fmla="*/ 2553821 h 2553821"/>
              <a:gd name="connsiteX3" fmla="*/ 0 w 659205"/>
              <a:gd name="connsiteY3" fmla="*/ 1472169 h 2553821"/>
              <a:gd name="connsiteX0" fmla="*/ 0 w 673171"/>
              <a:gd name="connsiteY0" fmla="*/ 1464482 h 2553821"/>
              <a:gd name="connsiteX1" fmla="*/ 673171 w 673171"/>
              <a:gd name="connsiteY1" fmla="*/ 0 h 2553821"/>
              <a:gd name="connsiteX2" fmla="*/ 673171 w 673171"/>
              <a:gd name="connsiteY2" fmla="*/ 2553821 h 2553821"/>
              <a:gd name="connsiteX3" fmla="*/ 0 w 673171"/>
              <a:gd name="connsiteY3" fmla="*/ 1464482 h 2553821"/>
              <a:gd name="connsiteX0" fmla="*/ 0 w 595497"/>
              <a:gd name="connsiteY0" fmla="*/ 1179305 h 2553821"/>
              <a:gd name="connsiteX1" fmla="*/ 595497 w 595497"/>
              <a:gd name="connsiteY1" fmla="*/ 0 h 2553821"/>
              <a:gd name="connsiteX2" fmla="*/ 595497 w 595497"/>
              <a:gd name="connsiteY2" fmla="*/ 2553821 h 2553821"/>
              <a:gd name="connsiteX3" fmla="*/ 0 w 595497"/>
              <a:gd name="connsiteY3" fmla="*/ 1179305 h 2553821"/>
              <a:gd name="connsiteX0" fmla="*/ 0 w 601097"/>
              <a:gd name="connsiteY0" fmla="*/ 1165695 h 2553821"/>
              <a:gd name="connsiteX1" fmla="*/ 601097 w 601097"/>
              <a:gd name="connsiteY1" fmla="*/ 0 h 2553821"/>
              <a:gd name="connsiteX2" fmla="*/ 601097 w 601097"/>
              <a:gd name="connsiteY2" fmla="*/ 2553821 h 2553821"/>
              <a:gd name="connsiteX3" fmla="*/ 0 w 601097"/>
              <a:gd name="connsiteY3" fmla="*/ 1165695 h 2553821"/>
              <a:gd name="connsiteX0" fmla="*/ 0 w 578696"/>
              <a:gd name="connsiteY0" fmla="*/ 1062781 h 2553821"/>
              <a:gd name="connsiteX1" fmla="*/ 578696 w 578696"/>
              <a:gd name="connsiteY1" fmla="*/ 0 h 2553821"/>
              <a:gd name="connsiteX2" fmla="*/ 578696 w 578696"/>
              <a:gd name="connsiteY2" fmla="*/ 2553821 h 2553821"/>
              <a:gd name="connsiteX3" fmla="*/ 0 w 578696"/>
              <a:gd name="connsiteY3" fmla="*/ 1062781 h 2553821"/>
              <a:gd name="connsiteX0" fmla="*/ 0 w 554895"/>
              <a:gd name="connsiteY0" fmla="*/ 1241062 h 2553821"/>
              <a:gd name="connsiteX1" fmla="*/ 554895 w 554895"/>
              <a:gd name="connsiteY1" fmla="*/ 0 h 2553821"/>
              <a:gd name="connsiteX2" fmla="*/ 554895 w 554895"/>
              <a:gd name="connsiteY2" fmla="*/ 2553821 h 2553821"/>
              <a:gd name="connsiteX3" fmla="*/ 0 w 554895"/>
              <a:gd name="connsiteY3" fmla="*/ 1241062 h 2553821"/>
              <a:gd name="connsiteX0" fmla="*/ 0 w 554895"/>
              <a:gd name="connsiteY0" fmla="*/ 1241062 h 2553821"/>
              <a:gd name="connsiteX1" fmla="*/ 554895 w 554895"/>
              <a:gd name="connsiteY1" fmla="*/ 0 h 2553821"/>
              <a:gd name="connsiteX2" fmla="*/ 554895 w 554895"/>
              <a:gd name="connsiteY2" fmla="*/ 2553821 h 2553821"/>
              <a:gd name="connsiteX3" fmla="*/ 0 w 554895"/>
              <a:gd name="connsiteY3" fmla="*/ 1241062 h 2553821"/>
              <a:gd name="connsiteX0" fmla="*/ 0 w 535294"/>
              <a:gd name="connsiteY0" fmla="*/ 1200700 h 2553821"/>
              <a:gd name="connsiteX1" fmla="*/ 535294 w 535294"/>
              <a:gd name="connsiteY1" fmla="*/ 0 h 2553821"/>
              <a:gd name="connsiteX2" fmla="*/ 535294 w 535294"/>
              <a:gd name="connsiteY2" fmla="*/ 2553821 h 2553821"/>
              <a:gd name="connsiteX3" fmla="*/ 0 w 535294"/>
              <a:gd name="connsiteY3" fmla="*/ 1200700 h 2553821"/>
              <a:gd name="connsiteX0" fmla="*/ 0 w 540894"/>
              <a:gd name="connsiteY0" fmla="*/ 1211706 h 2553821"/>
              <a:gd name="connsiteX1" fmla="*/ 540894 w 540894"/>
              <a:gd name="connsiteY1" fmla="*/ 0 h 2553821"/>
              <a:gd name="connsiteX2" fmla="*/ 540894 w 540894"/>
              <a:gd name="connsiteY2" fmla="*/ 2553821 h 2553821"/>
              <a:gd name="connsiteX3" fmla="*/ 0 w 540894"/>
              <a:gd name="connsiteY3" fmla="*/ 1211706 h 2553821"/>
            </a:gdLst>
            <a:ahLst/>
            <a:cxnLst>
              <a:cxn ang="0">
                <a:pos x="connsiteX0" y="connsiteY0"/>
              </a:cxn>
              <a:cxn ang="0">
                <a:pos x="connsiteX1" y="connsiteY1"/>
              </a:cxn>
              <a:cxn ang="0">
                <a:pos x="connsiteX2" y="connsiteY2"/>
              </a:cxn>
              <a:cxn ang="0">
                <a:pos x="connsiteX3" y="connsiteY3"/>
              </a:cxn>
            </a:cxnLst>
            <a:rect l="l" t="t" r="r" b="b"/>
            <a:pathLst>
              <a:path w="540894" h="2553821">
                <a:moveTo>
                  <a:pt x="0" y="1211706"/>
                </a:moveTo>
                <a:lnTo>
                  <a:pt x="540894" y="0"/>
                </a:lnTo>
                <a:lnTo>
                  <a:pt x="540894" y="2553821"/>
                </a:lnTo>
                <a:lnTo>
                  <a:pt x="0" y="121170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2"/>
          <p:cNvSpPr/>
          <p:nvPr userDrawn="1"/>
        </p:nvSpPr>
        <p:spPr>
          <a:xfrm>
            <a:off x="7162800" y="1467587"/>
            <a:ext cx="1981200" cy="2872739"/>
          </a:xfrm>
          <a:custGeom>
            <a:avLst/>
            <a:gdLst>
              <a:gd name="connsiteX0" fmla="*/ 0 w 2553821"/>
              <a:gd name="connsiteY0" fmla="*/ 0 h 2553821"/>
              <a:gd name="connsiteX1" fmla="*/ 2553821 w 2553821"/>
              <a:gd name="connsiteY1" fmla="*/ 0 h 2553821"/>
              <a:gd name="connsiteX2" fmla="*/ 2553821 w 2553821"/>
              <a:gd name="connsiteY2" fmla="*/ 2553821 h 2553821"/>
              <a:gd name="connsiteX3" fmla="*/ 0 w 2553821"/>
              <a:gd name="connsiteY3" fmla="*/ 2553821 h 2553821"/>
              <a:gd name="connsiteX4" fmla="*/ 0 w 2553821"/>
              <a:gd name="connsiteY4" fmla="*/ 0 h 2553821"/>
              <a:gd name="connsiteX0" fmla="*/ 0 w 2553821"/>
              <a:gd name="connsiteY0" fmla="*/ 0 h 2553821"/>
              <a:gd name="connsiteX1" fmla="*/ 2553821 w 2553821"/>
              <a:gd name="connsiteY1" fmla="*/ 0 h 2553821"/>
              <a:gd name="connsiteX2" fmla="*/ 2553821 w 2553821"/>
              <a:gd name="connsiteY2" fmla="*/ 2553821 h 2553821"/>
              <a:gd name="connsiteX3" fmla="*/ 0 w 2553821"/>
              <a:gd name="connsiteY3" fmla="*/ 0 h 2553821"/>
              <a:gd name="connsiteX0" fmla="*/ 0 w 2164363"/>
              <a:gd name="connsiteY0" fmla="*/ 2872740 h 2872740"/>
              <a:gd name="connsiteX1" fmla="*/ 2164363 w 2164363"/>
              <a:gd name="connsiteY1" fmla="*/ 0 h 2872740"/>
              <a:gd name="connsiteX2" fmla="*/ 2164363 w 2164363"/>
              <a:gd name="connsiteY2" fmla="*/ 2553821 h 2872740"/>
              <a:gd name="connsiteX3" fmla="*/ 0 w 2164363"/>
              <a:gd name="connsiteY3" fmla="*/ 2872740 h 2872740"/>
              <a:gd name="connsiteX0" fmla="*/ 0 w 2126056"/>
              <a:gd name="connsiteY0" fmla="*/ 4683816 h 4683816"/>
              <a:gd name="connsiteX1" fmla="*/ 2126056 w 2126056"/>
              <a:gd name="connsiteY1" fmla="*/ 0 h 4683816"/>
              <a:gd name="connsiteX2" fmla="*/ 2126056 w 2126056"/>
              <a:gd name="connsiteY2" fmla="*/ 2553821 h 4683816"/>
              <a:gd name="connsiteX3" fmla="*/ 0 w 2126056"/>
              <a:gd name="connsiteY3" fmla="*/ 4683816 h 4683816"/>
              <a:gd name="connsiteX0" fmla="*/ 0 w 2132441"/>
              <a:gd name="connsiteY0" fmla="*/ 4527689 h 4527689"/>
              <a:gd name="connsiteX1" fmla="*/ 2132441 w 2132441"/>
              <a:gd name="connsiteY1" fmla="*/ 0 h 4527689"/>
              <a:gd name="connsiteX2" fmla="*/ 2132441 w 2132441"/>
              <a:gd name="connsiteY2" fmla="*/ 2553821 h 4527689"/>
              <a:gd name="connsiteX3" fmla="*/ 0 w 2132441"/>
              <a:gd name="connsiteY3" fmla="*/ 4527689 h 4527689"/>
            </a:gdLst>
            <a:ahLst/>
            <a:cxnLst>
              <a:cxn ang="0">
                <a:pos x="connsiteX0" y="connsiteY0"/>
              </a:cxn>
              <a:cxn ang="0">
                <a:pos x="connsiteX1" y="connsiteY1"/>
              </a:cxn>
              <a:cxn ang="0">
                <a:pos x="connsiteX2" y="connsiteY2"/>
              </a:cxn>
              <a:cxn ang="0">
                <a:pos x="connsiteX3" y="connsiteY3"/>
              </a:cxn>
            </a:cxnLst>
            <a:rect l="l" t="t" r="r" b="b"/>
            <a:pathLst>
              <a:path w="2132441" h="4527689">
                <a:moveTo>
                  <a:pt x="0" y="4527689"/>
                </a:moveTo>
                <a:lnTo>
                  <a:pt x="2132441" y="0"/>
                </a:lnTo>
                <a:lnTo>
                  <a:pt x="2132441" y="2553821"/>
                </a:lnTo>
                <a:lnTo>
                  <a:pt x="0" y="452768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Varun.SANJEEV\Desktop\Xoriant 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77554" y="441960"/>
            <a:ext cx="1151692"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9315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2">
    <p:bg>
      <p:bgPr>
        <a:solidFill>
          <a:schemeClr val="bg1"/>
        </a:solidFill>
        <a:effectLst/>
      </p:bgPr>
    </p:bg>
    <p:spTree>
      <p:nvGrpSpPr>
        <p:cNvPr id="1" name=""/>
        <p:cNvGrpSpPr/>
        <p:nvPr/>
      </p:nvGrpSpPr>
      <p:grpSpPr>
        <a:xfrm>
          <a:off x="0" y="0"/>
          <a:ext cx="0" cy="0"/>
          <a:chOff x="0" y="0"/>
          <a:chExt cx="0" cy="0"/>
        </a:xfrm>
      </p:grpSpPr>
      <p:grpSp>
        <p:nvGrpSpPr>
          <p:cNvPr id="32" name="Group 31"/>
          <p:cNvGrpSpPr/>
          <p:nvPr userDrawn="1"/>
        </p:nvGrpSpPr>
        <p:grpSpPr>
          <a:xfrm>
            <a:off x="1" y="4731319"/>
            <a:ext cx="661732" cy="417556"/>
            <a:chOff x="0" y="4660277"/>
            <a:chExt cx="783429" cy="494347"/>
          </a:xfrm>
        </p:grpSpPr>
        <p:sp>
          <p:nvSpPr>
            <p:cNvPr id="33" name="Rectangle 3"/>
            <p:cNvSpPr/>
            <p:nvPr userDrawn="1"/>
          </p:nvSpPr>
          <p:spPr>
            <a:xfrm>
              <a:off x="310753" y="4973475"/>
              <a:ext cx="472676" cy="174788"/>
            </a:xfrm>
            <a:custGeom>
              <a:avLst/>
              <a:gdLst>
                <a:gd name="connsiteX0" fmla="*/ 0 w 625460"/>
                <a:gd name="connsiteY0" fmla="*/ 0 h 497862"/>
                <a:gd name="connsiteX1" fmla="*/ 625460 w 625460"/>
                <a:gd name="connsiteY1" fmla="*/ 0 h 497862"/>
                <a:gd name="connsiteX2" fmla="*/ 625460 w 625460"/>
                <a:gd name="connsiteY2" fmla="*/ 497862 h 497862"/>
                <a:gd name="connsiteX3" fmla="*/ 0 w 625460"/>
                <a:gd name="connsiteY3" fmla="*/ 497862 h 497862"/>
                <a:gd name="connsiteX4" fmla="*/ 0 w 625460"/>
                <a:gd name="connsiteY4" fmla="*/ 0 h 497862"/>
                <a:gd name="connsiteX0" fmla="*/ 0 w 625460"/>
                <a:gd name="connsiteY0" fmla="*/ 0 h 497862"/>
                <a:gd name="connsiteX1" fmla="*/ 625460 w 625460"/>
                <a:gd name="connsiteY1" fmla="*/ 497862 h 497862"/>
                <a:gd name="connsiteX2" fmla="*/ 0 w 625460"/>
                <a:gd name="connsiteY2" fmla="*/ 497862 h 497862"/>
                <a:gd name="connsiteX3" fmla="*/ 0 w 625460"/>
                <a:gd name="connsiteY3" fmla="*/ 0 h 497862"/>
                <a:gd name="connsiteX0" fmla="*/ 742884 w 742884"/>
                <a:gd name="connsiteY0" fmla="*/ 0 h 310804"/>
                <a:gd name="connsiteX1" fmla="*/ 625460 w 742884"/>
                <a:gd name="connsiteY1" fmla="*/ 310804 h 310804"/>
                <a:gd name="connsiteX2" fmla="*/ 0 w 742884"/>
                <a:gd name="connsiteY2" fmla="*/ 310804 h 310804"/>
                <a:gd name="connsiteX3" fmla="*/ 742884 w 742884"/>
                <a:gd name="connsiteY3" fmla="*/ 0 h 310804"/>
                <a:gd name="connsiteX0" fmla="*/ 649322 w 649322"/>
                <a:gd name="connsiteY0" fmla="*/ 0 h 210079"/>
                <a:gd name="connsiteX1" fmla="*/ 625460 w 649322"/>
                <a:gd name="connsiteY1" fmla="*/ 210079 h 210079"/>
                <a:gd name="connsiteX2" fmla="*/ 0 w 649322"/>
                <a:gd name="connsiteY2" fmla="*/ 210079 h 210079"/>
                <a:gd name="connsiteX3" fmla="*/ 649322 w 649322"/>
                <a:gd name="connsiteY3" fmla="*/ 0 h 210079"/>
                <a:gd name="connsiteX0" fmla="*/ 754112 w 754112"/>
                <a:gd name="connsiteY0" fmla="*/ 0 h 310804"/>
                <a:gd name="connsiteX1" fmla="*/ 625460 w 754112"/>
                <a:gd name="connsiteY1" fmla="*/ 310804 h 310804"/>
                <a:gd name="connsiteX2" fmla="*/ 0 w 754112"/>
                <a:gd name="connsiteY2" fmla="*/ 310804 h 310804"/>
                <a:gd name="connsiteX3" fmla="*/ 754112 w 754112"/>
                <a:gd name="connsiteY3" fmla="*/ 0 h 310804"/>
              </a:gdLst>
              <a:ahLst/>
              <a:cxnLst>
                <a:cxn ang="0">
                  <a:pos x="connsiteX0" y="connsiteY0"/>
                </a:cxn>
                <a:cxn ang="0">
                  <a:pos x="connsiteX1" y="connsiteY1"/>
                </a:cxn>
                <a:cxn ang="0">
                  <a:pos x="connsiteX2" y="connsiteY2"/>
                </a:cxn>
                <a:cxn ang="0">
                  <a:pos x="connsiteX3" y="connsiteY3"/>
                </a:cxn>
              </a:cxnLst>
              <a:rect l="l" t="t" r="r" b="b"/>
              <a:pathLst>
                <a:path w="754112" h="310804">
                  <a:moveTo>
                    <a:pt x="754112" y="0"/>
                  </a:moveTo>
                  <a:lnTo>
                    <a:pt x="625460" y="310804"/>
                  </a:lnTo>
                  <a:lnTo>
                    <a:pt x="0" y="310804"/>
                  </a:lnTo>
                  <a:lnTo>
                    <a:pt x="754112"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
            <p:cNvSpPr/>
            <p:nvPr userDrawn="1"/>
          </p:nvSpPr>
          <p:spPr>
            <a:xfrm>
              <a:off x="0" y="4660277"/>
              <a:ext cx="621506" cy="494347"/>
            </a:xfrm>
            <a:custGeom>
              <a:avLst/>
              <a:gdLst>
                <a:gd name="connsiteX0" fmla="*/ 0 w 625460"/>
                <a:gd name="connsiteY0" fmla="*/ 0 h 497862"/>
                <a:gd name="connsiteX1" fmla="*/ 625460 w 625460"/>
                <a:gd name="connsiteY1" fmla="*/ 0 h 497862"/>
                <a:gd name="connsiteX2" fmla="*/ 625460 w 625460"/>
                <a:gd name="connsiteY2" fmla="*/ 497862 h 497862"/>
                <a:gd name="connsiteX3" fmla="*/ 0 w 625460"/>
                <a:gd name="connsiteY3" fmla="*/ 497862 h 497862"/>
                <a:gd name="connsiteX4" fmla="*/ 0 w 625460"/>
                <a:gd name="connsiteY4" fmla="*/ 0 h 497862"/>
                <a:gd name="connsiteX0" fmla="*/ 0 w 625460"/>
                <a:gd name="connsiteY0" fmla="*/ 0 h 497862"/>
                <a:gd name="connsiteX1" fmla="*/ 625460 w 625460"/>
                <a:gd name="connsiteY1" fmla="*/ 497862 h 497862"/>
                <a:gd name="connsiteX2" fmla="*/ 0 w 625460"/>
                <a:gd name="connsiteY2" fmla="*/ 497862 h 497862"/>
                <a:gd name="connsiteX3" fmla="*/ 0 w 625460"/>
                <a:gd name="connsiteY3" fmla="*/ 0 h 497862"/>
              </a:gdLst>
              <a:ahLst/>
              <a:cxnLst>
                <a:cxn ang="0">
                  <a:pos x="connsiteX0" y="connsiteY0"/>
                </a:cxn>
                <a:cxn ang="0">
                  <a:pos x="connsiteX1" y="connsiteY1"/>
                </a:cxn>
                <a:cxn ang="0">
                  <a:pos x="connsiteX2" y="connsiteY2"/>
                </a:cxn>
                <a:cxn ang="0">
                  <a:pos x="connsiteX3" y="connsiteY3"/>
                </a:cxn>
              </a:cxnLst>
              <a:rect l="l" t="t" r="r" b="b"/>
              <a:pathLst>
                <a:path w="625460" h="497862">
                  <a:moveTo>
                    <a:pt x="0" y="0"/>
                  </a:moveTo>
                  <a:lnTo>
                    <a:pt x="625460" y="497862"/>
                  </a:lnTo>
                  <a:lnTo>
                    <a:pt x="0" y="4978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hasCustomPrompt="1"/>
          </p:nvPr>
        </p:nvSpPr>
        <p:spPr>
          <a:xfrm>
            <a:off x="289013" y="590550"/>
            <a:ext cx="8229600" cy="659964"/>
          </a:xfrm>
        </p:spPr>
        <p:txBody>
          <a:bodyPr anchor="b">
            <a:normAutofit/>
          </a:bodyPr>
          <a:lstStyle>
            <a:lvl1pPr algn="l">
              <a:defRPr sz="2800" b="1"/>
            </a:lvl1pPr>
          </a:lstStyle>
          <a:p>
            <a:r>
              <a:rPr lang="en-US" dirty="0"/>
              <a:t>Click to Edit Master Title </a:t>
            </a:r>
          </a:p>
        </p:txBody>
      </p:sp>
      <p:cxnSp>
        <p:nvCxnSpPr>
          <p:cNvPr id="22" name="Straight Connector 21"/>
          <p:cNvCxnSpPr/>
          <p:nvPr userDrawn="1"/>
        </p:nvCxnSpPr>
        <p:spPr>
          <a:xfrm>
            <a:off x="0" y="1347788"/>
            <a:ext cx="8329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userDrawn="1"/>
        </p:nvGrpSpPr>
        <p:grpSpPr>
          <a:xfrm>
            <a:off x="8427278" y="0"/>
            <a:ext cx="716724" cy="1566037"/>
            <a:chOff x="8667750" y="0"/>
            <a:chExt cx="476251" cy="1040605"/>
          </a:xfrm>
        </p:grpSpPr>
        <p:sp>
          <p:nvSpPr>
            <p:cNvPr id="19" name="Rectangle 3"/>
            <p:cNvSpPr/>
            <p:nvPr userDrawn="1"/>
          </p:nvSpPr>
          <p:spPr>
            <a:xfrm>
              <a:off x="8776393" y="1"/>
              <a:ext cx="367607" cy="364330"/>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Lst>
              <a:ahLst/>
              <a:cxnLst>
                <a:cxn ang="0">
                  <a:pos x="connsiteX0" y="connsiteY0"/>
                </a:cxn>
                <a:cxn ang="0">
                  <a:pos x="connsiteX1" y="connsiteY1"/>
                </a:cxn>
                <a:cxn ang="0">
                  <a:pos x="connsiteX2" y="connsiteY2"/>
                </a:cxn>
                <a:cxn ang="0">
                  <a:pos x="connsiteX3" y="connsiteY3"/>
                </a:cxn>
              </a:cxnLst>
              <a:rect l="l" t="t" r="r" b="b"/>
              <a:pathLst>
                <a:path w="1371600" h="1657350">
                  <a:moveTo>
                    <a:pt x="0" y="0"/>
                  </a:moveTo>
                  <a:lnTo>
                    <a:pt x="1371600" y="0"/>
                  </a:lnTo>
                  <a:lnTo>
                    <a:pt x="1371600" y="16573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3"/>
            <p:cNvSpPr/>
            <p:nvPr userDrawn="1"/>
          </p:nvSpPr>
          <p:spPr>
            <a:xfrm>
              <a:off x="8969275" y="1"/>
              <a:ext cx="174726" cy="364330"/>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651930"/>
                <a:gd name="connsiteY0" fmla="*/ 866596 h 1657350"/>
                <a:gd name="connsiteX1" fmla="*/ 651930 w 651930"/>
                <a:gd name="connsiteY1" fmla="*/ 0 h 1657350"/>
                <a:gd name="connsiteX2" fmla="*/ 651930 w 651930"/>
                <a:gd name="connsiteY2" fmla="*/ 1657350 h 1657350"/>
                <a:gd name="connsiteX3" fmla="*/ 0 w 651930"/>
                <a:gd name="connsiteY3" fmla="*/ 866596 h 1657350"/>
              </a:gdLst>
              <a:ahLst/>
              <a:cxnLst>
                <a:cxn ang="0">
                  <a:pos x="connsiteX0" y="connsiteY0"/>
                </a:cxn>
                <a:cxn ang="0">
                  <a:pos x="connsiteX1" y="connsiteY1"/>
                </a:cxn>
                <a:cxn ang="0">
                  <a:pos x="connsiteX2" y="connsiteY2"/>
                </a:cxn>
                <a:cxn ang="0">
                  <a:pos x="connsiteX3" y="connsiteY3"/>
                </a:cxn>
              </a:cxnLst>
              <a:rect l="l" t="t" r="r" b="b"/>
              <a:pathLst>
                <a:path w="651930" h="1657350">
                  <a:moveTo>
                    <a:pt x="0" y="866596"/>
                  </a:moveTo>
                  <a:lnTo>
                    <a:pt x="651930" y="0"/>
                  </a:lnTo>
                  <a:lnTo>
                    <a:pt x="651930" y="1657350"/>
                  </a:lnTo>
                  <a:lnTo>
                    <a:pt x="0" y="866596"/>
                  </a:lnTo>
                  <a:close/>
                </a:path>
              </a:pathLst>
            </a:custGeom>
            <a:solidFill>
              <a:srgbClr val="128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3"/>
            <p:cNvSpPr/>
            <p:nvPr userDrawn="1"/>
          </p:nvSpPr>
          <p:spPr>
            <a:xfrm>
              <a:off x="8667750" y="0"/>
              <a:ext cx="476250" cy="1040605"/>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1574097"/>
                <a:gd name="connsiteY0" fmla="*/ 1376370 h 1657350"/>
                <a:gd name="connsiteX1" fmla="*/ 1574097 w 1574097"/>
                <a:gd name="connsiteY1" fmla="*/ 0 h 1657350"/>
                <a:gd name="connsiteX2" fmla="*/ 1574097 w 1574097"/>
                <a:gd name="connsiteY2" fmla="*/ 1657350 h 1657350"/>
                <a:gd name="connsiteX3" fmla="*/ 0 w 1574097"/>
                <a:gd name="connsiteY3" fmla="*/ 1376370 h 1657350"/>
                <a:gd name="connsiteX0" fmla="*/ 0 w 1593081"/>
                <a:gd name="connsiteY0" fmla="*/ 1397438 h 1657350"/>
                <a:gd name="connsiteX1" fmla="*/ 1593081 w 1593081"/>
                <a:gd name="connsiteY1" fmla="*/ 0 h 1657350"/>
                <a:gd name="connsiteX2" fmla="*/ 1593081 w 1593081"/>
                <a:gd name="connsiteY2" fmla="*/ 1657350 h 1657350"/>
                <a:gd name="connsiteX3" fmla="*/ 0 w 1593081"/>
                <a:gd name="connsiteY3" fmla="*/ 1397438 h 1657350"/>
                <a:gd name="connsiteX0" fmla="*/ 0 w 1590708"/>
                <a:gd name="connsiteY0" fmla="*/ 1457409 h 1657350"/>
                <a:gd name="connsiteX1" fmla="*/ 1590708 w 1590708"/>
                <a:gd name="connsiteY1" fmla="*/ 0 h 1657350"/>
                <a:gd name="connsiteX2" fmla="*/ 1590708 w 1590708"/>
                <a:gd name="connsiteY2" fmla="*/ 1657350 h 1657350"/>
                <a:gd name="connsiteX3" fmla="*/ 0 w 1590708"/>
                <a:gd name="connsiteY3" fmla="*/ 1457409 h 1657350"/>
                <a:gd name="connsiteX0" fmla="*/ 0 w 2554151"/>
                <a:gd name="connsiteY0" fmla="*/ 3123257 h 3123257"/>
                <a:gd name="connsiteX1" fmla="*/ 2554151 w 2554151"/>
                <a:gd name="connsiteY1" fmla="*/ 0 h 3123257"/>
                <a:gd name="connsiteX2" fmla="*/ 2554151 w 2554151"/>
                <a:gd name="connsiteY2" fmla="*/ 1657350 h 3123257"/>
                <a:gd name="connsiteX3" fmla="*/ 0 w 2554151"/>
                <a:gd name="connsiteY3" fmla="*/ 3123257 h 3123257"/>
                <a:gd name="connsiteX0" fmla="*/ 0 w 1562136"/>
                <a:gd name="connsiteY0" fmla="*/ 2235271 h 2235271"/>
                <a:gd name="connsiteX1" fmla="*/ 1562136 w 1562136"/>
                <a:gd name="connsiteY1" fmla="*/ 0 h 2235271"/>
                <a:gd name="connsiteX2" fmla="*/ 1562136 w 1562136"/>
                <a:gd name="connsiteY2" fmla="*/ 1657350 h 2235271"/>
                <a:gd name="connsiteX3" fmla="*/ 0 w 1562136"/>
                <a:gd name="connsiteY3" fmla="*/ 2235271 h 2235271"/>
                <a:gd name="connsiteX0" fmla="*/ 0 w 2280492"/>
                <a:gd name="connsiteY0" fmla="*/ 2225086 h 2225086"/>
                <a:gd name="connsiteX1" fmla="*/ 2280492 w 2280492"/>
                <a:gd name="connsiteY1" fmla="*/ 0 h 2225086"/>
                <a:gd name="connsiteX2" fmla="*/ 2280492 w 2280492"/>
                <a:gd name="connsiteY2" fmla="*/ 1657350 h 2225086"/>
                <a:gd name="connsiteX3" fmla="*/ 0 w 2280492"/>
                <a:gd name="connsiteY3" fmla="*/ 2225086 h 2225086"/>
              </a:gdLst>
              <a:ahLst/>
              <a:cxnLst>
                <a:cxn ang="0">
                  <a:pos x="connsiteX0" y="connsiteY0"/>
                </a:cxn>
                <a:cxn ang="0">
                  <a:pos x="connsiteX1" y="connsiteY1"/>
                </a:cxn>
                <a:cxn ang="0">
                  <a:pos x="connsiteX2" y="connsiteY2"/>
                </a:cxn>
                <a:cxn ang="0">
                  <a:pos x="connsiteX3" y="connsiteY3"/>
                </a:cxn>
              </a:cxnLst>
              <a:rect l="l" t="t" r="r" b="b"/>
              <a:pathLst>
                <a:path w="2280492" h="2225086">
                  <a:moveTo>
                    <a:pt x="0" y="2225086"/>
                  </a:moveTo>
                  <a:lnTo>
                    <a:pt x="2280492" y="0"/>
                  </a:lnTo>
                  <a:lnTo>
                    <a:pt x="2280492" y="1657350"/>
                  </a:lnTo>
                  <a:lnTo>
                    <a:pt x="0" y="222508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userDrawn="1"/>
        </p:nvSpPr>
        <p:spPr>
          <a:xfrm>
            <a:off x="633410" y="4928056"/>
            <a:ext cx="2133600" cy="215444"/>
          </a:xfrm>
          <a:prstGeom prst="rect">
            <a:avLst/>
          </a:prstGeom>
          <a:noFill/>
        </p:spPr>
        <p:txBody>
          <a:bodyPr wrap="square" rtlCol="0" anchor="ctr">
            <a:spAutoFit/>
          </a:bodyPr>
          <a:lstStyle/>
          <a:p>
            <a:r>
              <a:rPr lang="en-US" sz="800" dirty="0">
                <a:solidFill>
                  <a:schemeClr val="tx2"/>
                </a:solidFill>
              </a:rPr>
              <a:t>© </a:t>
            </a:r>
            <a:r>
              <a:rPr lang="en-US" sz="800" dirty="0" smtClean="0">
                <a:solidFill>
                  <a:schemeClr val="tx2"/>
                </a:solidFill>
              </a:rPr>
              <a:t>2017 </a:t>
            </a:r>
            <a:r>
              <a:rPr lang="en-US" sz="800" dirty="0">
                <a:solidFill>
                  <a:schemeClr val="tx2"/>
                </a:solidFill>
              </a:rPr>
              <a:t>X</a:t>
            </a:r>
            <a:r>
              <a:rPr lang="en-US" sz="800" dirty="0" smtClean="0">
                <a:solidFill>
                  <a:schemeClr val="tx2"/>
                </a:solidFill>
              </a:rPr>
              <a:t>oriant Corporation</a:t>
            </a:r>
            <a:endParaRPr lang="en-US" sz="800" dirty="0">
              <a:solidFill>
                <a:schemeClr val="tx2"/>
              </a:solidFill>
            </a:endParaRPr>
          </a:p>
        </p:txBody>
      </p:sp>
      <p:sp>
        <p:nvSpPr>
          <p:cNvPr id="27" name="TextBox 26"/>
          <p:cNvSpPr txBox="1"/>
          <p:nvPr userDrawn="1"/>
        </p:nvSpPr>
        <p:spPr>
          <a:xfrm>
            <a:off x="-1" y="4901089"/>
            <a:ext cx="330995" cy="246221"/>
          </a:xfrm>
          <a:prstGeom prst="rect">
            <a:avLst/>
          </a:prstGeom>
          <a:noFill/>
        </p:spPr>
        <p:txBody>
          <a:bodyPr wrap="square" lIns="0" rIns="0" rtlCol="0">
            <a:spAutoFit/>
          </a:bodyPr>
          <a:lstStyle/>
          <a:p>
            <a:pPr algn="ctr"/>
            <a:fld id="{C212118D-E768-4C60-A5D2-EB296F8888BD}" type="slidenum">
              <a:rPr lang="en-US" sz="1000" kern="1200" smtClean="0">
                <a:solidFill>
                  <a:schemeClr val="bg1"/>
                </a:solidFill>
                <a:latin typeface="+mn-lt"/>
                <a:ea typeface="+mn-ea"/>
                <a:cs typeface="+mn-cs"/>
              </a:rPr>
              <a:pPr algn="ctr"/>
              <a:t>‹#›</a:t>
            </a:fld>
            <a:endParaRPr lang="en-US" sz="1000" kern="1200" dirty="0">
              <a:solidFill>
                <a:schemeClr val="bg1"/>
              </a:solidFill>
              <a:latin typeface="+mn-lt"/>
              <a:ea typeface="+mn-ea"/>
              <a:cs typeface="+mn-cs"/>
            </a:endParaRPr>
          </a:p>
        </p:txBody>
      </p:sp>
      <p:sp>
        <p:nvSpPr>
          <p:cNvPr id="28" name="Content Placeholder 2"/>
          <p:cNvSpPr>
            <a:spLocks noGrp="1"/>
          </p:cNvSpPr>
          <p:nvPr>
            <p:ph idx="14"/>
          </p:nvPr>
        </p:nvSpPr>
        <p:spPr>
          <a:xfrm>
            <a:off x="289013" y="1485900"/>
            <a:ext cx="8245388" cy="3390900"/>
          </a:xfrm>
        </p:spPr>
        <p:txBody>
          <a:bodyPr lIns="91440">
            <a:normAutofit/>
          </a:bodyPr>
          <a:lstStyle>
            <a:lvl1pPr marL="233363" indent="-233363">
              <a:spcBef>
                <a:spcPts val="0"/>
              </a:spcBef>
              <a:spcAft>
                <a:spcPts val="300"/>
              </a:spcAft>
              <a:buClr>
                <a:schemeClr val="accent2"/>
              </a:buClr>
              <a:buSzPct val="80000"/>
              <a:buFont typeface="Wingdings 3" panose="05040102010807070707" pitchFamily="18" charset="2"/>
              <a:buChar char=""/>
              <a:defRPr sz="2000">
                <a:solidFill>
                  <a:schemeClr val="bg2"/>
                </a:solidFill>
              </a:defRPr>
            </a:lvl1pPr>
            <a:lvl2pPr marL="438150" indent="-190500">
              <a:spcBef>
                <a:spcPts val="0"/>
              </a:spcBef>
              <a:spcAft>
                <a:spcPts val="100"/>
              </a:spcAft>
              <a:buClr>
                <a:schemeClr val="accent2"/>
              </a:buClr>
              <a:buSzPct val="100000"/>
              <a:buFont typeface="Calibri" panose="020F0502020204030204" pitchFamily="34" charset="0"/>
              <a:buChar char="─"/>
              <a:defRPr sz="1800">
                <a:solidFill>
                  <a:schemeClr val="bg2"/>
                </a:solidFill>
              </a:defRPr>
            </a:lvl2pPr>
            <a:lvl3pPr marL="595313" indent="-152400">
              <a:spcBef>
                <a:spcPts val="0"/>
              </a:spcBef>
              <a:spcAft>
                <a:spcPts val="100"/>
              </a:spcAft>
              <a:buClr>
                <a:schemeClr val="accent2"/>
              </a:buClr>
              <a:buSzPct val="70000"/>
              <a:buFont typeface="Wingdings 3" panose="05040102010807070707" pitchFamily="18" charset="2"/>
              <a:buChar char=""/>
              <a:defRPr sz="1600">
                <a:solidFill>
                  <a:schemeClr val="bg2"/>
                </a:solidFill>
              </a:defRPr>
            </a:lvl3pPr>
            <a:lvl4pPr marL="742950" indent="-142875">
              <a:spcBef>
                <a:spcPts val="0"/>
              </a:spcBef>
              <a:spcAft>
                <a:spcPts val="100"/>
              </a:spcAft>
              <a:buClr>
                <a:schemeClr val="accent2"/>
              </a:buClr>
              <a:buFont typeface="Calibri" panose="020F0502020204030204" pitchFamily="34" charset="0"/>
              <a:buChar char="−"/>
              <a:defRPr sz="1400">
                <a:solidFill>
                  <a:schemeClr val="bg2"/>
                </a:solidFill>
              </a:defRPr>
            </a:lvl4pPr>
            <a:lvl5pPr marL="871538" indent="-119063">
              <a:spcBef>
                <a:spcPts val="0"/>
              </a:spcBef>
              <a:spcAft>
                <a:spcPts val="100"/>
              </a:spcAft>
              <a:buClr>
                <a:schemeClr val="accent2"/>
              </a:buClr>
              <a:buFont typeface="Calibri" panose="020F0502020204030204" pitchFamily="34" charset="0"/>
              <a:buChar char="−"/>
              <a:defRPr sz="12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6" name="Picture 2" descr="C:\Users\Varun.SANJEEV\Desktop\Xoriant short 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57657" y="4751172"/>
            <a:ext cx="351445" cy="32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92531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1" name="Group 30"/>
          <p:cNvGrpSpPr/>
          <p:nvPr userDrawn="1"/>
        </p:nvGrpSpPr>
        <p:grpSpPr>
          <a:xfrm>
            <a:off x="1" y="4731319"/>
            <a:ext cx="661732" cy="417556"/>
            <a:chOff x="0" y="4660277"/>
            <a:chExt cx="783429" cy="494347"/>
          </a:xfrm>
        </p:grpSpPr>
        <p:sp>
          <p:nvSpPr>
            <p:cNvPr id="32" name="Rectangle 3"/>
            <p:cNvSpPr/>
            <p:nvPr userDrawn="1"/>
          </p:nvSpPr>
          <p:spPr>
            <a:xfrm>
              <a:off x="310753" y="4973475"/>
              <a:ext cx="472676" cy="174788"/>
            </a:xfrm>
            <a:custGeom>
              <a:avLst/>
              <a:gdLst>
                <a:gd name="connsiteX0" fmla="*/ 0 w 625460"/>
                <a:gd name="connsiteY0" fmla="*/ 0 h 497862"/>
                <a:gd name="connsiteX1" fmla="*/ 625460 w 625460"/>
                <a:gd name="connsiteY1" fmla="*/ 0 h 497862"/>
                <a:gd name="connsiteX2" fmla="*/ 625460 w 625460"/>
                <a:gd name="connsiteY2" fmla="*/ 497862 h 497862"/>
                <a:gd name="connsiteX3" fmla="*/ 0 w 625460"/>
                <a:gd name="connsiteY3" fmla="*/ 497862 h 497862"/>
                <a:gd name="connsiteX4" fmla="*/ 0 w 625460"/>
                <a:gd name="connsiteY4" fmla="*/ 0 h 497862"/>
                <a:gd name="connsiteX0" fmla="*/ 0 w 625460"/>
                <a:gd name="connsiteY0" fmla="*/ 0 h 497862"/>
                <a:gd name="connsiteX1" fmla="*/ 625460 w 625460"/>
                <a:gd name="connsiteY1" fmla="*/ 497862 h 497862"/>
                <a:gd name="connsiteX2" fmla="*/ 0 w 625460"/>
                <a:gd name="connsiteY2" fmla="*/ 497862 h 497862"/>
                <a:gd name="connsiteX3" fmla="*/ 0 w 625460"/>
                <a:gd name="connsiteY3" fmla="*/ 0 h 497862"/>
                <a:gd name="connsiteX0" fmla="*/ 742884 w 742884"/>
                <a:gd name="connsiteY0" fmla="*/ 0 h 310804"/>
                <a:gd name="connsiteX1" fmla="*/ 625460 w 742884"/>
                <a:gd name="connsiteY1" fmla="*/ 310804 h 310804"/>
                <a:gd name="connsiteX2" fmla="*/ 0 w 742884"/>
                <a:gd name="connsiteY2" fmla="*/ 310804 h 310804"/>
                <a:gd name="connsiteX3" fmla="*/ 742884 w 742884"/>
                <a:gd name="connsiteY3" fmla="*/ 0 h 310804"/>
                <a:gd name="connsiteX0" fmla="*/ 649322 w 649322"/>
                <a:gd name="connsiteY0" fmla="*/ 0 h 210079"/>
                <a:gd name="connsiteX1" fmla="*/ 625460 w 649322"/>
                <a:gd name="connsiteY1" fmla="*/ 210079 h 210079"/>
                <a:gd name="connsiteX2" fmla="*/ 0 w 649322"/>
                <a:gd name="connsiteY2" fmla="*/ 210079 h 210079"/>
                <a:gd name="connsiteX3" fmla="*/ 649322 w 649322"/>
                <a:gd name="connsiteY3" fmla="*/ 0 h 210079"/>
                <a:gd name="connsiteX0" fmla="*/ 754112 w 754112"/>
                <a:gd name="connsiteY0" fmla="*/ 0 h 310804"/>
                <a:gd name="connsiteX1" fmla="*/ 625460 w 754112"/>
                <a:gd name="connsiteY1" fmla="*/ 310804 h 310804"/>
                <a:gd name="connsiteX2" fmla="*/ 0 w 754112"/>
                <a:gd name="connsiteY2" fmla="*/ 310804 h 310804"/>
                <a:gd name="connsiteX3" fmla="*/ 754112 w 754112"/>
                <a:gd name="connsiteY3" fmla="*/ 0 h 310804"/>
              </a:gdLst>
              <a:ahLst/>
              <a:cxnLst>
                <a:cxn ang="0">
                  <a:pos x="connsiteX0" y="connsiteY0"/>
                </a:cxn>
                <a:cxn ang="0">
                  <a:pos x="connsiteX1" y="connsiteY1"/>
                </a:cxn>
                <a:cxn ang="0">
                  <a:pos x="connsiteX2" y="connsiteY2"/>
                </a:cxn>
                <a:cxn ang="0">
                  <a:pos x="connsiteX3" y="connsiteY3"/>
                </a:cxn>
              </a:cxnLst>
              <a:rect l="l" t="t" r="r" b="b"/>
              <a:pathLst>
                <a:path w="754112" h="310804">
                  <a:moveTo>
                    <a:pt x="754112" y="0"/>
                  </a:moveTo>
                  <a:lnTo>
                    <a:pt x="625460" y="310804"/>
                  </a:lnTo>
                  <a:lnTo>
                    <a:pt x="0" y="310804"/>
                  </a:lnTo>
                  <a:lnTo>
                    <a:pt x="754112"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
            <p:cNvSpPr/>
            <p:nvPr userDrawn="1"/>
          </p:nvSpPr>
          <p:spPr>
            <a:xfrm>
              <a:off x="0" y="4660277"/>
              <a:ext cx="621506" cy="494347"/>
            </a:xfrm>
            <a:custGeom>
              <a:avLst/>
              <a:gdLst>
                <a:gd name="connsiteX0" fmla="*/ 0 w 625460"/>
                <a:gd name="connsiteY0" fmla="*/ 0 h 497862"/>
                <a:gd name="connsiteX1" fmla="*/ 625460 w 625460"/>
                <a:gd name="connsiteY1" fmla="*/ 0 h 497862"/>
                <a:gd name="connsiteX2" fmla="*/ 625460 w 625460"/>
                <a:gd name="connsiteY2" fmla="*/ 497862 h 497862"/>
                <a:gd name="connsiteX3" fmla="*/ 0 w 625460"/>
                <a:gd name="connsiteY3" fmla="*/ 497862 h 497862"/>
                <a:gd name="connsiteX4" fmla="*/ 0 w 625460"/>
                <a:gd name="connsiteY4" fmla="*/ 0 h 497862"/>
                <a:gd name="connsiteX0" fmla="*/ 0 w 625460"/>
                <a:gd name="connsiteY0" fmla="*/ 0 h 497862"/>
                <a:gd name="connsiteX1" fmla="*/ 625460 w 625460"/>
                <a:gd name="connsiteY1" fmla="*/ 497862 h 497862"/>
                <a:gd name="connsiteX2" fmla="*/ 0 w 625460"/>
                <a:gd name="connsiteY2" fmla="*/ 497862 h 497862"/>
                <a:gd name="connsiteX3" fmla="*/ 0 w 625460"/>
                <a:gd name="connsiteY3" fmla="*/ 0 h 497862"/>
              </a:gdLst>
              <a:ahLst/>
              <a:cxnLst>
                <a:cxn ang="0">
                  <a:pos x="connsiteX0" y="connsiteY0"/>
                </a:cxn>
                <a:cxn ang="0">
                  <a:pos x="connsiteX1" y="connsiteY1"/>
                </a:cxn>
                <a:cxn ang="0">
                  <a:pos x="connsiteX2" y="connsiteY2"/>
                </a:cxn>
                <a:cxn ang="0">
                  <a:pos x="connsiteX3" y="connsiteY3"/>
                </a:cxn>
              </a:cxnLst>
              <a:rect l="l" t="t" r="r" b="b"/>
              <a:pathLst>
                <a:path w="625460" h="497862">
                  <a:moveTo>
                    <a:pt x="0" y="0"/>
                  </a:moveTo>
                  <a:lnTo>
                    <a:pt x="625460" y="497862"/>
                  </a:lnTo>
                  <a:lnTo>
                    <a:pt x="0" y="4978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Content Placeholder 2"/>
          <p:cNvSpPr>
            <a:spLocks noGrp="1"/>
          </p:cNvSpPr>
          <p:nvPr>
            <p:ph idx="14"/>
          </p:nvPr>
        </p:nvSpPr>
        <p:spPr>
          <a:xfrm>
            <a:off x="289013" y="1485900"/>
            <a:ext cx="6854737" cy="3390900"/>
          </a:xfrm>
        </p:spPr>
        <p:txBody>
          <a:bodyPr lIns="91440">
            <a:normAutofit/>
          </a:bodyPr>
          <a:lstStyle>
            <a:lvl1pPr marL="233363" indent="-233363">
              <a:spcBef>
                <a:spcPts val="0"/>
              </a:spcBef>
              <a:spcAft>
                <a:spcPts val="300"/>
              </a:spcAft>
              <a:buClr>
                <a:schemeClr val="accent2"/>
              </a:buClr>
              <a:buSzPct val="80000"/>
              <a:buFont typeface="Wingdings 3" panose="05040102010807070707" pitchFamily="18" charset="2"/>
              <a:buChar char=""/>
              <a:defRPr sz="2000">
                <a:solidFill>
                  <a:schemeClr val="bg2"/>
                </a:solidFill>
              </a:defRPr>
            </a:lvl1pPr>
            <a:lvl2pPr marL="438150" indent="-190500">
              <a:spcBef>
                <a:spcPts val="0"/>
              </a:spcBef>
              <a:spcAft>
                <a:spcPts val="100"/>
              </a:spcAft>
              <a:buClr>
                <a:schemeClr val="accent2"/>
              </a:buClr>
              <a:buSzPct val="100000"/>
              <a:buFont typeface="Calibri" panose="020F0502020204030204" pitchFamily="34" charset="0"/>
              <a:buChar char="─"/>
              <a:defRPr sz="1800">
                <a:solidFill>
                  <a:schemeClr val="bg2"/>
                </a:solidFill>
              </a:defRPr>
            </a:lvl2pPr>
            <a:lvl3pPr marL="595313" indent="-152400">
              <a:spcBef>
                <a:spcPts val="0"/>
              </a:spcBef>
              <a:spcAft>
                <a:spcPts val="100"/>
              </a:spcAft>
              <a:buClr>
                <a:schemeClr val="accent2"/>
              </a:buClr>
              <a:buSzPct val="70000"/>
              <a:buFont typeface="Wingdings 3" panose="05040102010807070707" pitchFamily="18" charset="2"/>
              <a:buChar char=""/>
              <a:defRPr sz="1600">
                <a:solidFill>
                  <a:schemeClr val="bg2"/>
                </a:solidFill>
              </a:defRPr>
            </a:lvl3pPr>
            <a:lvl4pPr marL="742950" indent="-142875">
              <a:spcBef>
                <a:spcPts val="0"/>
              </a:spcBef>
              <a:spcAft>
                <a:spcPts val="100"/>
              </a:spcAft>
              <a:buClr>
                <a:schemeClr val="accent2"/>
              </a:buClr>
              <a:buFont typeface="Calibri" panose="020F0502020204030204" pitchFamily="34" charset="0"/>
              <a:buChar char="−"/>
              <a:defRPr sz="1400">
                <a:solidFill>
                  <a:schemeClr val="bg2"/>
                </a:solidFill>
              </a:defRPr>
            </a:lvl4pPr>
            <a:lvl5pPr marL="871538" indent="-119063">
              <a:spcBef>
                <a:spcPts val="0"/>
              </a:spcBef>
              <a:spcAft>
                <a:spcPts val="100"/>
              </a:spcAft>
              <a:buClr>
                <a:schemeClr val="accent2"/>
              </a:buClr>
              <a:buFont typeface="Calibri" panose="020F0502020204030204" pitchFamily="34" charset="0"/>
              <a:buChar char="−"/>
              <a:defRPr sz="12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9" name="Group 18"/>
          <p:cNvGrpSpPr/>
          <p:nvPr userDrawn="1"/>
        </p:nvGrpSpPr>
        <p:grpSpPr>
          <a:xfrm>
            <a:off x="8427278" y="0"/>
            <a:ext cx="716724" cy="1566037"/>
            <a:chOff x="8667750" y="0"/>
            <a:chExt cx="476251" cy="1040605"/>
          </a:xfrm>
        </p:grpSpPr>
        <p:sp>
          <p:nvSpPr>
            <p:cNvPr id="20" name="Rectangle 3"/>
            <p:cNvSpPr/>
            <p:nvPr userDrawn="1"/>
          </p:nvSpPr>
          <p:spPr>
            <a:xfrm>
              <a:off x="8776393" y="1"/>
              <a:ext cx="367607" cy="364330"/>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Lst>
              <a:ahLst/>
              <a:cxnLst>
                <a:cxn ang="0">
                  <a:pos x="connsiteX0" y="connsiteY0"/>
                </a:cxn>
                <a:cxn ang="0">
                  <a:pos x="connsiteX1" y="connsiteY1"/>
                </a:cxn>
                <a:cxn ang="0">
                  <a:pos x="connsiteX2" y="connsiteY2"/>
                </a:cxn>
                <a:cxn ang="0">
                  <a:pos x="connsiteX3" y="connsiteY3"/>
                </a:cxn>
              </a:cxnLst>
              <a:rect l="l" t="t" r="r" b="b"/>
              <a:pathLst>
                <a:path w="1371600" h="1657350">
                  <a:moveTo>
                    <a:pt x="0" y="0"/>
                  </a:moveTo>
                  <a:lnTo>
                    <a:pt x="1371600" y="0"/>
                  </a:lnTo>
                  <a:lnTo>
                    <a:pt x="1371600" y="16573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3"/>
            <p:cNvSpPr/>
            <p:nvPr userDrawn="1"/>
          </p:nvSpPr>
          <p:spPr>
            <a:xfrm>
              <a:off x="8969275" y="1"/>
              <a:ext cx="174726" cy="364330"/>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651930"/>
                <a:gd name="connsiteY0" fmla="*/ 866596 h 1657350"/>
                <a:gd name="connsiteX1" fmla="*/ 651930 w 651930"/>
                <a:gd name="connsiteY1" fmla="*/ 0 h 1657350"/>
                <a:gd name="connsiteX2" fmla="*/ 651930 w 651930"/>
                <a:gd name="connsiteY2" fmla="*/ 1657350 h 1657350"/>
                <a:gd name="connsiteX3" fmla="*/ 0 w 651930"/>
                <a:gd name="connsiteY3" fmla="*/ 866596 h 1657350"/>
              </a:gdLst>
              <a:ahLst/>
              <a:cxnLst>
                <a:cxn ang="0">
                  <a:pos x="connsiteX0" y="connsiteY0"/>
                </a:cxn>
                <a:cxn ang="0">
                  <a:pos x="connsiteX1" y="connsiteY1"/>
                </a:cxn>
                <a:cxn ang="0">
                  <a:pos x="connsiteX2" y="connsiteY2"/>
                </a:cxn>
                <a:cxn ang="0">
                  <a:pos x="connsiteX3" y="connsiteY3"/>
                </a:cxn>
              </a:cxnLst>
              <a:rect l="l" t="t" r="r" b="b"/>
              <a:pathLst>
                <a:path w="651930" h="1657350">
                  <a:moveTo>
                    <a:pt x="0" y="866596"/>
                  </a:moveTo>
                  <a:lnTo>
                    <a:pt x="651930" y="0"/>
                  </a:lnTo>
                  <a:lnTo>
                    <a:pt x="651930" y="1657350"/>
                  </a:lnTo>
                  <a:lnTo>
                    <a:pt x="0" y="866596"/>
                  </a:lnTo>
                  <a:close/>
                </a:path>
              </a:pathLst>
            </a:custGeom>
            <a:solidFill>
              <a:srgbClr val="128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3"/>
            <p:cNvSpPr/>
            <p:nvPr userDrawn="1"/>
          </p:nvSpPr>
          <p:spPr>
            <a:xfrm>
              <a:off x="8667750" y="0"/>
              <a:ext cx="476250" cy="1040605"/>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1574097"/>
                <a:gd name="connsiteY0" fmla="*/ 1376370 h 1657350"/>
                <a:gd name="connsiteX1" fmla="*/ 1574097 w 1574097"/>
                <a:gd name="connsiteY1" fmla="*/ 0 h 1657350"/>
                <a:gd name="connsiteX2" fmla="*/ 1574097 w 1574097"/>
                <a:gd name="connsiteY2" fmla="*/ 1657350 h 1657350"/>
                <a:gd name="connsiteX3" fmla="*/ 0 w 1574097"/>
                <a:gd name="connsiteY3" fmla="*/ 1376370 h 1657350"/>
                <a:gd name="connsiteX0" fmla="*/ 0 w 1593081"/>
                <a:gd name="connsiteY0" fmla="*/ 1397438 h 1657350"/>
                <a:gd name="connsiteX1" fmla="*/ 1593081 w 1593081"/>
                <a:gd name="connsiteY1" fmla="*/ 0 h 1657350"/>
                <a:gd name="connsiteX2" fmla="*/ 1593081 w 1593081"/>
                <a:gd name="connsiteY2" fmla="*/ 1657350 h 1657350"/>
                <a:gd name="connsiteX3" fmla="*/ 0 w 1593081"/>
                <a:gd name="connsiteY3" fmla="*/ 1397438 h 1657350"/>
                <a:gd name="connsiteX0" fmla="*/ 0 w 1590708"/>
                <a:gd name="connsiteY0" fmla="*/ 1457409 h 1657350"/>
                <a:gd name="connsiteX1" fmla="*/ 1590708 w 1590708"/>
                <a:gd name="connsiteY1" fmla="*/ 0 h 1657350"/>
                <a:gd name="connsiteX2" fmla="*/ 1590708 w 1590708"/>
                <a:gd name="connsiteY2" fmla="*/ 1657350 h 1657350"/>
                <a:gd name="connsiteX3" fmla="*/ 0 w 1590708"/>
                <a:gd name="connsiteY3" fmla="*/ 1457409 h 1657350"/>
                <a:gd name="connsiteX0" fmla="*/ 0 w 2554151"/>
                <a:gd name="connsiteY0" fmla="*/ 3123257 h 3123257"/>
                <a:gd name="connsiteX1" fmla="*/ 2554151 w 2554151"/>
                <a:gd name="connsiteY1" fmla="*/ 0 h 3123257"/>
                <a:gd name="connsiteX2" fmla="*/ 2554151 w 2554151"/>
                <a:gd name="connsiteY2" fmla="*/ 1657350 h 3123257"/>
                <a:gd name="connsiteX3" fmla="*/ 0 w 2554151"/>
                <a:gd name="connsiteY3" fmla="*/ 3123257 h 3123257"/>
                <a:gd name="connsiteX0" fmla="*/ 0 w 1562136"/>
                <a:gd name="connsiteY0" fmla="*/ 2235271 h 2235271"/>
                <a:gd name="connsiteX1" fmla="*/ 1562136 w 1562136"/>
                <a:gd name="connsiteY1" fmla="*/ 0 h 2235271"/>
                <a:gd name="connsiteX2" fmla="*/ 1562136 w 1562136"/>
                <a:gd name="connsiteY2" fmla="*/ 1657350 h 2235271"/>
                <a:gd name="connsiteX3" fmla="*/ 0 w 1562136"/>
                <a:gd name="connsiteY3" fmla="*/ 2235271 h 2235271"/>
                <a:gd name="connsiteX0" fmla="*/ 0 w 2280492"/>
                <a:gd name="connsiteY0" fmla="*/ 2225086 h 2225086"/>
                <a:gd name="connsiteX1" fmla="*/ 2280492 w 2280492"/>
                <a:gd name="connsiteY1" fmla="*/ 0 h 2225086"/>
                <a:gd name="connsiteX2" fmla="*/ 2280492 w 2280492"/>
                <a:gd name="connsiteY2" fmla="*/ 1657350 h 2225086"/>
                <a:gd name="connsiteX3" fmla="*/ 0 w 2280492"/>
                <a:gd name="connsiteY3" fmla="*/ 2225086 h 2225086"/>
              </a:gdLst>
              <a:ahLst/>
              <a:cxnLst>
                <a:cxn ang="0">
                  <a:pos x="connsiteX0" y="connsiteY0"/>
                </a:cxn>
                <a:cxn ang="0">
                  <a:pos x="connsiteX1" y="connsiteY1"/>
                </a:cxn>
                <a:cxn ang="0">
                  <a:pos x="connsiteX2" y="connsiteY2"/>
                </a:cxn>
                <a:cxn ang="0">
                  <a:pos x="connsiteX3" y="connsiteY3"/>
                </a:cxn>
              </a:cxnLst>
              <a:rect l="l" t="t" r="r" b="b"/>
              <a:pathLst>
                <a:path w="2280492" h="2225086">
                  <a:moveTo>
                    <a:pt x="0" y="2225086"/>
                  </a:moveTo>
                  <a:lnTo>
                    <a:pt x="2280492" y="0"/>
                  </a:lnTo>
                  <a:lnTo>
                    <a:pt x="2280492" y="1657350"/>
                  </a:lnTo>
                  <a:lnTo>
                    <a:pt x="0" y="222508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hasCustomPrompt="1"/>
          </p:nvPr>
        </p:nvSpPr>
        <p:spPr>
          <a:xfrm>
            <a:off x="289013" y="590550"/>
            <a:ext cx="8229600" cy="659964"/>
          </a:xfrm>
        </p:spPr>
        <p:txBody>
          <a:bodyPr anchor="b">
            <a:normAutofit/>
          </a:bodyPr>
          <a:lstStyle>
            <a:lvl1pPr algn="l">
              <a:defRPr sz="2800" b="1"/>
            </a:lvl1pPr>
          </a:lstStyle>
          <a:p>
            <a:r>
              <a:rPr lang="en-US" dirty="0"/>
              <a:t>Click to Edit Master Title </a:t>
            </a:r>
          </a:p>
        </p:txBody>
      </p:sp>
      <p:cxnSp>
        <p:nvCxnSpPr>
          <p:cNvPr id="22" name="Straight Connector 21"/>
          <p:cNvCxnSpPr/>
          <p:nvPr userDrawn="1"/>
        </p:nvCxnSpPr>
        <p:spPr>
          <a:xfrm>
            <a:off x="0" y="1347788"/>
            <a:ext cx="6934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userDrawn="1"/>
        </p:nvSpPr>
        <p:spPr>
          <a:xfrm>
            <a:off x="633410" y="4928056"/>
            <a:ext cx="2133600" cy="215444"/>
          </a:xfrm>
          <a:prstGeom prst="rect">
            <a:avLst/>
          </a:prstGeom>
          <a:noFill/>
        </p:spPr>
        <p:txBody>
          <a:bodyPr wrap="square" rtlCol="0" anchor="ctr">
            <a:spAutoFit/>
          </a:bodyPr>
          <a:lstStyle/>
          <a:p>
            <a:r>
              <a:rPr lang="en-US" sz="800" dirty="0">
                <a:solidFill>
                  <a:schemeClr val="tx2"/>
                </a:solidFill>
              </a:rPr>
              <a:t>© </a:t>
            </a:r>
            <a:r>
              <a:rPr lang="en-US" sz="800" dirty="0" smtClean="0">
                <a:solidFill>
                  <a:schemeClr val="tx2"/>
                </a:solidFill>
              </a:rPr>
              <a:t>2017 Xoriant Corporation</a:t>
            </a:r>
            <a:endParaRPr lang="en-US" sz="800" dirty="0">
              <a:solidFill>
                <a:schemeClr val="tx2"/>
              </a:solidFill>
            </a:endParaRPr>
          </a:p>
        </p:txBody>
      </p:sp>
      <p:sp>
        <p:nvSpPr>
          <p:cNvPr id="28" name="TextBox 27"/>
          <p:cNvSpPr txBox="1"/>
          <p:nvPr userDrawn="1"/>
        </p:nvSpPr>
        <p:spPr>
          <a:xfrm>
            <a:off x="-1" y="4901089"/>
            <a:ext cx="330995" cy="246221"/>
          </a:xfrm>
          <a:prstGeom prst="rect">
            <a:avLst/>
          </a:prstGeom>
          <a:noFill/>
        </p:spPr>
        <p:txBody>
          <a:bodyPr wrap="square" lIns="0" rIns="0" rtlCol="0">
            <a:spAutoFit/>
          </a:bodyPr>
          <a:lstStyle/>
          <a:p>
            <a:pPr algn="ctr"/>
            <a:fld id="{C212118D-E768-4C60-A5D2-EB296F8888BD}" type="slidenum">
              <a:rPr lang="en-US" sz="1000" kern="1200" smtClean="0">
                <a:solidFill>
                  <a:schemeClr val="bg1"/>
                </a:solidFill>
                <a:latin typeface="+mn-lt"/>
                <a:ea typeface="+mn-ea"/>
                <a:cs typeface="+mn-cs"/>
              </a:rPr>
              <a:pPr algn="ctr"/>
              <a:t>‹#›</a:t>
            </a:fld>
            <a:endParaRPr lang="en-US" sz="1000" kern="1200" dirty="0">
              <a:solidFill>
                <a:schemeClr val="bg1"/>
              </a:solidFill>
              <a:latin typeface="+mn-lt"/>
              <a:ea typeface="+mn-ea"/>
              <a:cs typeface="+mn-cs"/>
            </a:endParaRPr>
          </a:p>
        </p:txBody>
      </p:sp>
      <p:pic>
        <p:nvPicPr>
          <p:cNvPr id="15" name="Picture 2" descr="C:\Users\Varun.SANJEEV\Desktop\Xoriant short 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657657" y="4751172"/>
            <a:ext cx="351445" cy="32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12159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29" name="Group 28"/>
          <p:cNvGrpSpPr/>
          <p:nvPr userDrawn="1"/>
        </p:nvGrpSpPr>
        <p:grpSpPr>
          <a:xfrm>
            <a:off x="1" y="4731319"/>
            <a:ext cx="661732" cy="417556"/>
            <a:chOff x="0" y="4660277"/>
            <a:chExt cx="783429" cy="494347"/>
          </a:xfrm>
        </p:grpSpPr>
        <p:sp>
          <p:nvSpPr>
            <p:cNvPr id="34" name="Rectangle 3"/>
            <p:cNvSpPr/>
            <p:nvPr userDrawn="1"/>
          </p:nvSpPr>
          <p:spPr>
            <a:xfrm>
              <a:off x="310753" y="4973475"/>
              <a:ext cx="472676" cy="174788"/>
            </a:xfrm>
            <a:custGeom>
              <a:avLst/>
              <a:gdLst>
                <a:gd name="connsiteX0" fmla="*/ 0 w 625460"/>
                <a:gd name="connsiteY0" fmla="*/ 0 h 497862"/>
                <a:gd name="connsiteX1" fmla="*/ 625460 w 625460"/>
                <a:gd name="connsiteY1" fmla="*/ 0 h 497862"/>
                <a:gd name="connsiteX2" fmla="*/ 625460 w 625460"/>
                <a:gd name="connsiteY2" fmla="*/ 497862 h 497862"/>
                <a:gd name="connsiteX3" fmla="*/ 0 w 625460"/>
                <a:gd name="connsiteY3" fmla="*/ 497862 h 497862"/>
                <a:gd name="connsiteX4" fmla="*/ 0 w 625460"/>
                <a:gd name="connsiteY4" fmla="*/ 0 h 497862"/>
                <a:gd name="connsiteX0" fmla="*/ 0 w 625460"/>
                <a:gd name="connsiteY0" fmla="*/ 0 h 497862"/>
                <a:gd name="connsiteX1" fmla="*/ 625460 w 625460"/>
                <a:gd name="connsiteY1" fmla="*/ 497862 h 497862"/>
                <a:gd name="connsiteX2" fmla="*/ 0 w 625460"/>
                <a:gd name="connsiteY2" fmla="*/ 497862 h 497862"/>
                <a:gd name="connsiteX3" fmla="*/ 0 w 625460"/>
                <a:gd name="connsiteY3" fmla="*/ 0 h 497862"/>
                <a:gd name="connsiteX0" fmla="*/ 742884 w 742884"/>
                <a:gd name="connsiteY0" fmla="*/ 0 h 310804"/>
                <a:gd name="connsiteX1" fmla="*/ 625460 w 742884"/>
                <a:gd name="connsiteY1" fmla="*/ 310804 h 310804"/>
                <a:gd name="connsiteX2" fmla="*/ 0 w 742884"/>
                <a:gd name="connsiteY2" fmla="*/ 310804 h 310804"/>
                <a:gd name="connsiteX3" fmla="*/ 742884 w 742884"/>
                <a:gd name="connsiteY3" fmla="*/ 0 h 310804"/>
                <a:gd name="connsiteX0" fmla="*/ 649322 w 649322"/>
                <a:gd name="connsiteY0" fmla="*/ 0 h 210079"/>
                <a:gd name="connsiteX1" fmla="*/ 625460 w 649322"/>
                <a:gd name="connsiteY1" fmla="*/ 210079 h 210079"/>
                <a:gd name="connsiteX2" fmla="*/ 0 w 649322"/>
                <a:gd name="connsiteY2" fmla="*/ 210079 h 210079"/>
                <a:gd name="connsiteX3" fmla="*/ 649322 w 649322"/>
                <a:gd name="connsiteY3" fmla="*/ 0 h 210079"/>
                <a:gd name="connsiteX0" fmla="*/ 754112 w 754112"/>
                <a:gd name="connsiteY0" fmla="*/ 0 h 310804"/>
                <a:gd name="connsiteX1" fmla="*/ 625460 w 754112"/>
                <a:gd name="connsiteY1" fmla="*/ 310804 h 310804"/>
                <a:gd name="connsiteX2" fmla="*/ 0 w 754112"/>
                <a:gd name="connsiteY2" fmla="*/ 310804 h 310804"/>
                <a:gd name="connsiteX3" fmla="*/ 754112 w 754112"/>
                <a:gd name="connsiteY3" fmla="*/ 0 h 310804"/>
              </a:gdLst>
              <a:ahLst/>
              <a:cxnLst>
                <a:cxn ang="0">
                  <a:pos x="connsiteX0" y="connsiteY0"/>
                </a:cxn>
                <a:cxn ang="0">
                  <a:pos x="connsiteX1" y="connsiteY1"/>
                </a:cxn>
                <a:cxn ang="0">
                  <a:pos x="connsiteX2" y="connsiteY2"/>
                </a:cxn>
                <a:cxn ang="0">
                  <a:pos x="connsiteX3" y="connsiteY3"/>
                </a:cxn>
              </a:cxnLst>
              <a:rect l="l" t="t" r="r" b="b"/>
              <a:pathLst>
                <a:path w="754112" h="310804">
                  <a:moveTo>
                    <a:pt x="754112" y="0"/>
                  </a:moveTo>
                  <a:lnTo>
                    <a:pt x="625460" y="310804"/>
                  </a:lnTo>
                  <a:lnTo>
                    <a:pt x="0" y="310804"/>
                  </a:lnTo>
                  <a:lnTo>
                    <a:pt x="754112"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
            <p:cNvSpPr/>
            <p:nvPr userDrawn="1"/>
          </p:nvSpPr>
          <p:spPr>
            <a:xfrm>
              <a:off x="0" y="4660277"/>
              <a:ext cx="621506" cy="494347"/>
            </a:xfrm>
            <a:custGeom>
              <a:avLst/>
              <a:gdLst>
                <a:gd name="connsiteX0" fmla="*/ 0 w 625460"/>
                <a:gd name="connsiteY0" fmla="*/ 0 h 497862"/>
                <a:gd name="connsiteX1" fmla="*/ 625460 w 625460"/>
                <a:gd name="connsiteY1" fmla="*/ 0 h 497862"/>
                <a:gd name="connsiteX2" fmla="*/ 625460 w 625460"/>
                <a:gd name="connsiteY2" fmla="*/ 497862 h 497862"/>
                <a:gd name="connsiteX3" fmla="*/ 0 w 625460"/>
                <a:gd name="connsiteY3" fmla="*/ 497862 h 497862"/>
                <a:gd name="connsiteX4" fmla="*/ 0 w 625460"/>
                <a:gd name="connsiteY4" fmla="*/ 0 h 497862"/>
                <a:gd name="connsiteX0" fmla="*/ 0 w 625460"/>
                <a:gd name="connsiteY0" fmla="*/ 0 h 497862"/>
                <a:gd name="connsiteX1" fmla="*/ 625460 w 625460"/>
                <a:gd name="connsiteY1" fmla="*/ 497862 h 497862"/>
                <a:gd name="connsiteX2" fmla="*/ 0 w 625460"/>
                <a:gd name="connsiteY2" fmla="*/ 497862 h 497862"/>
                <a:gd name="connsiteX3" fmla="*/ 0 w 625460"/>
                <a:gd name="connsiteY3" fmla="*/ 0 h 497862"/>
              </a:gdLst>
              <a:ahLst/>
              <a:cxnLst>
                <a:cxn ang="0">
                  <a:pos x="connsiteX0" y="connsiteY0"/>
                </a:cxn>
                <a:cxn ang="0">
                  <a:pos x="connsiteX1" y="connsiteY1"/>
                </a:cxn>
                <a:cxn ang="0">
                  <a:pos x="connsiteX2" y="connsiteY2"/>
                </a:cxn>
                <a:cxn ang="0">
                  <a:pos x="connsiteX3" y="connsiteY3"/>
                </a:cxn>
              </a:cxnLst>
              <a:rect l="l" t="t" r="r" b="b"/>
              <a:pathLst>
                <a:path w="625460" h="497862">
                  <a:moveTo>
                    <a:pt x="0" y="0"/>
                  </a:moveTo>
                  <a:lnTo>
                    <a:pt x="625460" y="497862"/>
                  </a:lnTo>
                  <a:lnTo>
                    <a:pt x="0" y="4978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Content Placeholder 2"/>
          <p:cNvSpPr>
            <a:spLocks noGrp="1"/>
          </p:cNvSpPr>
          <p:nvPr>
            <p:ph idx="17"/>
          </p:nvPr>
        </p:nvSpPr>
        <p:spPr>
          <a:xfrm>
            <a:off x="4648200" y="952500"/>
            <a:ext cx="4206788" cy="3905250"/>
          </a:xfrm>
        </p:spPr>
        <p:txBody>
          <a:bodyPr lIns="91440">
            <a:normAutofit/>
          </a:bodyPr>
          <a:lstStyle>
            <a:lvl1pPr marL="233363" indent="-233363">
              <a:spcBef>
                <a:spcPts val="0"/>
              </a:spcBef>
              <a:spcAft>
                <a:spcPts val="300"/>
              </a:spcAft>
              <a:buClr>
                <a:schemeClr val="accent2"/>
              </a:buClr>
              <a:buSzPct val="80000"/>
              <a:buFont typeface="Wingdings 3" panose="05040102010807070707" pitchFamily="18" charset="2"/>
              <a:buChar char=""/>
              <a:defRPr sz="2000">
                <a:solidFill>
                  <a:schemeClr val="bg2"/>
                </a:solidFill>
              </a:defRPr>
            </a:lvl1pPr>
            <a:lvl2pPr marL="438150" indent="-190500">
              <a:spcBef>
                <a:spcPts val="0"/>
              </a:spcBef>
              <a:spcAft>
                <a:spcPts val="100"/>
              </a:spcAft>
              <a:buClr>
                <a:schemeClr val="accent2"/>
              </a:buClr>
              <a:buSzPct val="100000"/>
              <a:buFont typeface="Calibri" panose="020F0502020204030204" pitchFamily="34" charset="0"/>
              <a:buChar char="─"/>
              <a:defRPr sz="1800">
                <a:solidFill>
                  <a:schemeClr val="bg2"/>
                </a:solidFill>
              </a:defRPr>
            </a:lvl2pPr>
            <a:lvl3pPr marL="595313" indent="-152400">
              <a:spcBef>
                <a:spcPts val="0"/>
              </a:spcBef>
              <a:spcAft>
                <a:spcPts val="100"/>
              </a:spcAft>
              <a:buClr>
                <a:schemeClr val="accent2"/>
              </a:buClr>
              <a:buSzPct val="70000"/>
              <a:buFont typeface="Wingdings 3" panose="05040102010807070707" pitchFamily="18" charset="2"/>
              <a:buChar char=""/>
              <a:defRPr sz="1600">
                <a:solidFill>
                  <a:schemeClr val="bg2"/>
                </a:solidFill>
              </a:defRPr>
            </a:lvl3pPr>
            <a:lvl4pPr marL="742950" indent="-142875">
              <a:spcBef>
                <a:spcPts val="0"/>
              </a:spcBef>
              <a:spcAft>
                <a:spcPts val="100"/>
              </a:spcAft>
              <a:buClr>
                <a:schemeClr val="accent2"/>
              </a:buClr>
              <a:buFont typeface="Calibri" panose="020F0502020204030204" pitchFamily="34" charset="0"/>
              <a:buChar char="−"/>
              <a:defRPr sz="1400">
                <a:solidFill>
                  <a:schemeClr val="bg2"/>
                </a:solidFill>
              </a:defRPr>
            </a:lvl4pPr>
            <a:lvl5pPr marL="871538" indent="-119063">
              <a:spcBef>
                <a:spcPts val="0"/>
              </a:spcBef>
              <a:spcAft>
                <a:spcPts val="100"/>
              </a:spcAft>
              <a:buClr>
                <a:schemeClr val="accent2"/>
              </a:buClr>
              <a:buFont typeface="Calibri" panose="020F0502020204030204" pitchFamily="34" charset="0"/>
              <a:buChar char="−"/>
              <a:defRPr sz="12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2" name="Content Placeholder 2"/>
          <p:cNvSpPr>
            <a:spLocks noGrp="1"/>
          </p:cNvSpPr>
          <p:nvPr>
            <p:ph idx="13"/>
          </p:nvPr>
        </p:nvSpPr>
        <p:spPr>
          <a:xfrm>
            <a:off x="289013" y="952500"/>
            <a:ext cx="4206788" cy="3905250"/>
          </a:xfrm>
        </p:spPr>
        <p:txBody>
          <a:bodyPr lIns="91440">
            <a:normAutofit/>
          </a:bodyPr>
          <a:lstStyle>
            <a:lvl1pPr marL="233363" indent="-233363">
              <a:spcBef>
                <a:spcPts val="0"/>
              </a:spcBef>
              <a:spcAft>
                <a:spcPts val="300"/>
              </a:spcAft>
              <a:buClr>
                <a:schemeClr val="accent2"/>
              </a:buClr>
              <a:buSzPct val="80000"/>
              <a:buFont typeface="Wingdings 3" panose="05040102010807070707" pitchFamily="18" charset="2"/>
              <a:buChar char=""/>
              <a:defRPr sz="2000">
                <a:solidFill>
                  <a:schemeClr val="bg2"/>
                </a:solidFill>
              </a:defRPr>
            </a:lvl1pPr>
            <a:lvl2pPr marL="438150" indent="-190500">
              <a:spcBef>
                <a:spcPts val="0"/>
              </a:spcBef>
              <a:spcAft>
                <a:spcPts val="100"/>
              </a:spcAft>
              <a:buClr>
                <a:schemeClr val="accent2"/>
              </a:buClr>
              <a:buSzPct val="100000"/>
              <a:buFont typeface="Calibri" panose="020F0502020204030204" pitchFamily="34" charset="0"/>
              <a:buChar char="─"/>
              <a:defRPr sz="1800">
                <a:solidFill>
                  <a:schemeClr val="bg2"/>
                </a:solidFill>
              </a:defRPr>
            </a:lvl2pPr>
            <a:lvl3pPr marL="595313" indent="-152400">
              <a:spcBef>
                <a:spcPts val="0"/>
              </a:spcBef>
              <a:spcAft>
                <a:spcPts val="100"/>
              </a:spcAft>
              <a:buClr>
                <a:schemeClr val="accent2"/>
              </a:buClr>
              <a:buSzPct val="70000"/>
              <a:buFont typeface="Wingdings 3" panose="05040102010807070707" pitchFamily="18" charset="2"/>
              <a:buChar char=""/>
              <a:defRPr sz="1600">
                <a:solidFill>
                  <a:schemeClr val="bg2"/>
                </a:solidFill>
              </a:defRPr>
            </a:lvl3pPr>
            <a:lvl4pPr marL="742950" indent="-142875">
              <a:spcBef>
                <a:spcPts val="0"/>
              </a:spcBef>
              <a:spcAft>
                <a:spcPts val="100"/>
              </a:spcAft>
              <a:buClr>
                <a:schemeClr val="accent2"/>
              </a:buClr>
              <a:buFont typeface="Calibri" panose="020F0502020204030204" pitchFamily="34" charset="0"/>
              <a:buChar char="−"/>
              <a:defRPr sz="1400">
                <a:solidFill>
                  <a:schemeClr val="bg2"/>
                </a:solidFill>
              </a:defRPr>
            </a:lvl4pPr>
            <a:lvl5pPr marL="871538" indent="-119063">
              <a:spcBef>
                <a:spcPts val="0"/>
              </a:spcBef>
              <a:spcAft>
                <a:spcPts val="100"/>
              </a:spcAft>
              <a:buClr>
                <a:schemeClr val="accent2"/>
              </a:buClr>
              <a:buFont typeface="Calibri" panose="020F0502020204030204" pitchFamily="34" charset="0"/>
              <a:buChar char="−"/>
              <a:defRPr sz="12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hasCustomPrompt="1"/>
          </p:nvPr>
        </p:nvSpPr>
        <p:spPr>
          <a:xfrm>
            <a:off x="290514" y="57149"/>
            <a:ext cx="8229600" cy="659609"/>
          </a:xfrm>
        </p:spPr>
        <p:txBody>
          <a:bodyPr anchor="b">
            <a:normAutofit/>
          </a:bodyPr>
          <a:lstStyle>
            <a:lvl1pPr algn="l">
              <a:defRPr sz="2800" b="1">
                <a:solidFill>
                  <a:schemeClr val="tx1"/>
                </a:solidFill>
              </a:defRPr>
            </a:lvl1pPr>
          </a:lstStyle>
          <a:p>
            <a:r>
              <a:rPr lang="en-US" dirty="0"/>
              <a:t>Click to Edit Master Title</a:t>
            </a:r>
          </a:p>
        </p:txBody>
      </p:sp>
      <p:cxnSp>
        <p:nvCxnSpPr>
          <p:cNvPr id="17" name="Straight Connector 16"/>
          <p:cNvCxnSpPr/>
          <p:nvPr userDrawn="1"/>
        </p:nvCxnSpPr>
        <p:spPr>
          <a:xfrm>
            <a:off x="0" y="814388"/>
            <a:ext cx="855106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userDrawn="1"/>
        </p:nvSpPr>
        <p:spPr>
          <a:xfrm>
            <a:off x="633410" y="4928056"/>
            <a:ext cx="2133600" cy="215444"/>
          </a:xfrm>
          <a:prstGeom prst="rect">
            <a:avLst/>
          </a:prstGeom>
          <a:noFill/>
        </p:spPr>
        <p:txBody>
          <a:bodyPr wrap="square" rtlCol="0" anchor="ctr">
            <a:spAutoFit/>
          </a:bodyPr>
          <a:lstStyle/>
          <a:p>
            <a:r>
              <a:rPr lang="en-US" sz="800" dirty="0">
                <a:solidFill>
                  <a:schemeClr val="tx2"/>
                </a:solidFill>
              </a:rPr>
              <a:t>© </a:t>
            </a:r>
            <a:r>
              <a:rPr lang="en-US" sz="800" dirty="0" smtClean="0">
                <a:solidFill>
                  <a:schemeClr val="tx2"/>
                </a:solidFill>
              </a:rPr>
              <a:t>2017 Xoriant Corporation</a:t>
            </a:r>
            <a:endParaRPr lang="en-US" sz="800" dirty="0">
              <a:solidFill>
                <a:schemeClr val="tx2"/>
              </a:solidFill>
            </a:endParaRPr>
          </a:p>
        </p:txBody>
      </p:sp>
      <p:sp>
        <p:nvSpPr>
          <p:cNvPr id="31" name="TextBox 30"/>
          <p:cNvSpPr txBox="1"/>
          <p:nvPr userDrawn="1"/>
        </p:nvSpPr>
        <p:spPr>
          <a:xfrm>
            <a:off x="-1" y="4901089"/>
            <a:ext cx="330995" cy="246221"/>
          </a:xfrm>
          <a:prstGeom prst="rect">
            <a:avLst/>
          </a:prstGeom>
          <a:noFill/>
        </p:spPr>
        <p:txBody>
          <a:bodyPr wrap="square" lIns="0" rIns="0" rtlCol="0">
            <a:spAutoFit/>
          </a:bodyPr>
          <a:lstStyle/>
          <a:p>
            <a:pPr algn="ctr"/>
            <a:fld id="{C212118D-E768-4C60-A5D2-EB296F8888BD}" type="slidenum">
              <a:rPr lang="en-US" sz="1000" kern="1200" smtClean="0">
                <a:solidFill>
                  <a:schemeClr val="bg1"/>
                </a:solidFill>
                <a:latin typeface="+mn-lt"/>
                <a:ea typeface="+mn-ea"/>
                <a:cs typeface="+mn-cs"/>
              </a:rPr>
              <a:pPr algn="ctr"/>
              <a:t>‹#›</a:t>
            </a:fld>
            <a:endParaRPr lang="en-US" sz="1000" kern="1200" dirty="0">
              <a:solidFill>
                <a:schemeClr val="bg1"/>
              </a:solidFill>
              <a:latin typeface="+mn-lt"/>
              <a:ea typeface="+mn-ea"/>
              <a:cs typeface="+mn-cs"/>
            </a:endParaRPr>
          </a:p>
        </p:txBody>
      </p:sp>
      <p:pic>
        <p:nvPicPr>
          <p:cNvPr id="16" name="Picture 2" descr="C:\Users\Varun.SANJEEV\Desktop\Xoriant short 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57657" y="4751172"/>
            <a:ext cx="351445" cy="32088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userDrawn="1"/>
        </p:nvGrpSpPr>
        <p:grpSpPr>
          <a:xfrm>
            <a:off x="8763000" y="1"/>
            <a:ext cx="381000" cy="832483"/>
            <a:chOff x="8763000" y="1"/>
            <a:chExt cx="381000" cy="832483"/>
          </a:xfrm>
        </p:grpSpPr>
        <p:sp>
          <p:nvSpPr>
            <p:cNvPr id="20" name="Rectangle 3"/>
            <p:cNvSpPr/>
            <p:nvPr userDrawn="1"/>
          </p:nvSpPr>
          <p:spPr>
            <a:xfrm>
              <a:off x="8839200" y="1"/>
              <a:ext cx="304800" cy="302083"/>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Lst>
              <a:ahLst/>
              <a:cxnLst>
                <a:cxn ang="0">
                  <a:pos x="connsiteX0" y="connsiteY0"/>
                </a:cxn>
                <a:cxn ang="0">
                  <a:pos x="connsiteX1" y="connsiteY1"/>
                </a:cxn>
                <a:cxn ang="0">
                  <a:pos x="connsiteX2" y="connsiteY2"/>
                </a:cxn>
                <a:cxn ang="0">
                  <a:pos x="connsiteX3" y="connsiteY3"/>
                </a:cxn>
              </a:cxnLst>
              <a:rect l="l" t="t" r="r" b="b"/>
              <a:pathLst>
                <a:path w="1371600" h="1657350">
                  <a:moveTo>
                    <a:pt x="0" y="0"/>
                  </a:moveTo>
                  <a:lnTo>
                    <a:pt x="1371600" y="0"/>
                  </a:lnTo>
                  <a:lnTo>
                    <a:pt x="1371600" y="16573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3"/>
            <p:cNvSpPr/>
            <p:nvPr userDrawn="1"/>
          </p:nvSpPr>
          <p:spPr>
            <a:xfrm>
              <a:off x="8999127" y="1"/>
              <a:ext cx="144873" cy="302082"/>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651930"/>
                <a:gd name="connsiteY0" fmla="*/ 866596 h 1657350"/>
                <a:gd name="connsiteX1" fmla="*/ 651930 w 651930"/>
                <a:gd name="connsiteY1" fmla="*/ 0 h 1657350"/>
                <a:gd name="connsiteX2" fmla="*/ 651930 w 651930"/>
                <a:gd name="connsiteY2" fmla="*/ 1657350 h 1657350"/>
                <a:gd name="connsiteX3" fmla="*/ 0 w 651930"/>
                <a:gd name="connsiteY3" fmla="*/ 866596 h 1657350"/>
              </a:gdLst>
              <a:ahLst/>
              <a:cxnLst>
                <a:cxn ang="0">
                  <a:pos x="connsiteX0" y="connsiteY0"/>
                </a:cxn>
                <a:cxn ang="0">
                  <a:pos x="connsiteX1" y="connsiteY1"/>
                </a:cxn>
                <a:cxn ang="0">
                  <a:pos x="connsiteX2" y="connsiteY2"/>
                </a:cxn>
                <a:cxn ang="0">
                  <a:pos x="connsiteX3" y="connsiteY3"/>
                </a:cxn>
              </a:cxnLst>
              <a:rect l="l" t="t" r="r" b="b"/>
              <a:pathLst>
                <a:path w="651930" h="1657350">
                  <a:moveTo>
                    <a:pt x="0" y="866596"/>
                  </a:moveTo>
                  <a:lnTo>
                    <a:pt x="651930" y="0"/>
                  </a:lnTo>
                  <a:lnTo>
                    <a:pt x="651930" y="1657350"/>
                  </a:lnTo>
                  <a:lnTo>
                    <a:pt x="0" y="866596"/>
                  </a:lnTo>
                  <a:close/>
                </a:path>
              </a:pathLst>
            </a:custGeom>
            <a:solidFill>
              <a:srgbClr val="128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
            <p:cNvSpPr/>
            <p:nvPr userDrawn="1"/>
          </p:nvSpPr>
          <p:spPr>
            <a:xfrm>
              <a:off x="8763000" y="1"/>
              <a:ext cx="381000" cy="832483"/>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1574097"/>
                <a:gd name="connsiteY0" fmla="*/ 1376370 h 1657350"/>
                <a:gd name="connsiteX1" fmla="*/ 1574097 w 1574097"/>
                <a:gd name="connsiteY1" fmla="*/ 0 h 1657350"/>
                <a:gd name="connsiteX2" fmla="*/ 1574097 w 1574097"/>
                <a:gd name="connsiteY2" fmla="*/ 1657350 h 1657350"/>
                <a:gd name="connsiteX3" fmla="*/ 0 w 1574097"/>
                <a:gd name="connsiteY3" fmla="*/ 1376370 h 1657350"/>
                <a:gd name="connsiteX0" fmla="*/ 0 w 1593081"/>
                <a:gd name="connsiteY0" fmla="*/ 1397438 h 1657350"/>
                <a:gd name="connsiteX1" fmla="*/ 1593081 w 1593081"/>
                <a:gd name="connsiteY1" fmla="*/ 0 h 1657350"/>
                <a:gd name="connsiteX2" fmla="*/ 1593081 w 1593081"/>
                <a:gd name="connsiteY2" fmla="*/ 1657350 h 1657350"/>
                <a:gd name="connsiteX3" fmla="*/ 0 w 1593081"/>
                <a:gd name="connsiteY3" fmla="*/ 1397438 h 1657350"/>
                <a:gd name="connsiteX0" fmla="*/ 0 w 1590708"/>
                <a:gd name="connsiteY0" fmla="*/ 1457409 h 1657350"/>
                <a:gd name="connsiteX1" fmla="*/ 1590708 w 1590708"/>
                <a:gd name="connsiteY1" fmla="*/ 0 h 1657350"/>
                <a:gd name="connsiteX2" fmla="*/ 1590708 w 1590708"/>
                <a:gd name="connsiteY2" fmla="*/ 1657350 h 1657350"/>
                <a:gd name="connsiteX3" fmla="*/ 0 w 1590708"/>
                <a:gd name="connsiteY3" fmla="*/ 1457409 h 1657350"/>
                <a:gd name="connsiteX0" fmla="*/ 0 w 2554151"/>
                <a:gd name="connsiteY0" fmla="*/ 3123257 h 3123257"/>
                <a:gd name="connsiteX1" fmla="*/ 2554151 w 2554151"/>
                <a:gd name="connsiteY1" fmla="*/ 0 h 3123257"/>
                <a:gd name="connsiteX2" fmla="*/ 2554151 w 2554151"/>
                <a:gd name="connsiteY2" fmla="*/ 1657350 h 3123257"/>
                <a:gd name="connsiteX3" fmla="*/ 0 w 2554151"/>
                <a:gd name="connsiteY3" fmla="*/ 3123257 h 3123257"/>
                <a:gd name="connsiteX0" fmla="*/ 0 w 1562136"/>
                <a:gd name="connsiteY0" fmla="*/ 2235271 h 2235271"/>
                <a:gd name="connsiteX1" fmla="*/ 1562136 w 1562136"/>
                <a:gd name="connsiteY1" fmla="*/ 0 h 2235271"/>
                <a:gd name="connsiteX2" fmla="*/ 1562136 w 1562136"/>
                <a:gd name="connsiteY2" fmla="*/ 1657350 h 2235271"/>
                <a:gd name="connsiteX3" fmla="*/ 0 w 1562136"/>
                <a:gd name="connsiteY3" fmla="*/ 2235271 h 2235271"/>
                <a:gd name="connsiteX0" fmla="*/ 0 w 2280492"/>
                <a:gd name="connsiteY0" fmla="*/ 2225086 h 2225086"/>
                <a:gd name="connsiteX1" fmla="*/ 2280492 w 2280492"/>
                <a:gd name="connsiteY1" fmla="*/ 0 h 2225086"/>
                <a:gd name="connsiteX2" fmla="*/ 2280492 w 2280492"/>
                <a:gd name="connsiteY2" fmla="*/ 1657350 h 2225086"/>
                <a:gd name="connsiteX3" fmla="*/ 0 w 2280492"/>
                <a:gd name="connsiteY3" fmla="*/ 2225086 h 2225086"/>
              </a:gdLst>
              <a:ahLst/>
              <a:cxnLst>
                <a:cxn ang="0">
                  <a:pos x="connsiteX0" y="connsiteY0"/>
                </a:cxn>
                <a:cxn ang="0">
                  <a:pos x="connsiteX1" y="connsiteY1"/>
                </a:cxn>
                <a:cxn ang="0">
                  <a:pos x="connsiteX2" y="connsiteY2"/>
                </a:cxn>
                <a:cxn ang="0">
                  <a:pos x="connsiteX3" y="connsiteY3"/>
                </a:cxn>
              </a:cxnLst>
              <a:rect l="l" t="t" r="r" b="b"/>
              <a:pathLst>
                <a:path w="2280492" h="2225086">
                  <a:moveTo>
                    <a:pt x="0" y="2225086"/>
                  </a:moveTo>
                  <a:lnTo>
                    <a:pt x="2280492" y="0"/>
                  </a:lnTo>
                  <a:lnTo>
                    <a:pt x="2280492" y="1657350"/>
                  </a:lnTo>
                  <a:lnTo>
                    <a:pt x="0" y="222508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3014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3" name="Group 22"/>
          <p:cNvGrpSpPr/>
          <p:nvPr userDrawn="1"/>
        </p:nvGrpSpPr>
        <p:grpSpPr>
          <a:xfrm>
            <a:off x="1" y="4731319"/>
            <a:ext cx="661732" cy="417556"/>
            <a:chOff x="0" y="4660277"/>
            <a:chExt cx="783429" cy="494347"/>
          </a:xfrm>
        </p:grpSpPr>
        <p:sp>
          <p:nvSpPr>
            <p:cNvPr id="24" name="Rectangle 3"/>
            <p:cNvSpPr/>
            <p:nvPr userDrawn="1"/>
          </p:nvSpPr>
          <p:spPr>
            <a:xfrm>
              <a:off x="310753" y="4973475"/>
              <a:ext cx="472676" cy="174788"/>
            </a:xfrm>
            <a:custGeom>
              <a:avLst/>
              <a:gdLst>
                <a:gd name="connsiteX0" fmla="*/ 0 w 625460"/>
                <a:gd name="connsiteY0" fmla="*/ 0 h 497862"/>
                <a:gd name="connsiteX1" fmla="*/ 625460 w 625460"/>
                <a:gd name="connsiteY1" fmla="*/ 0 h 497862"/>
                <a:gd name="connsiteX2" fmla="*/ 625460 w 625460"/>
                <a:gd name="connsiteY2" fmla="*/ 497862 h 497862"/>
                <a:gd name="connsiteX3" fmla="*/ 0 w 625460"/>
                <a:gd name="connsiteY3" fmla="*/ 497862 h 497862"/>
                <a:gd name="connsiteX4" fmla="*/ 0 w 625460"/>
                <a:gd name="connsiteY4" fmla="*/ 0 h 497862"/>
                <a:gd name="connsiteX0" fmla="*/ 0 w 625460"/>
                <a:gd name="connsiteY0" fmla="*/ 0 h 497862"/>
                <a:gd name="connsiteX1" fmla="*/ 625460 w 625460"/>
                <a:gd name="connsiteY1" fmla="*/ 497862 h 497862"/>
                <a:gd name="connsiteX2" fmla="*/ 0 w 625460"/>
                <a:gd name="connsiteY2" fmla="*/ 497862 h 497862"/>
                <a:gd name="connsiteX3" fmla="*/ 0 w 625460"/>
                <a:gd name="connsiteY3" fmla="*/ 0 h 497862"/>
                <a:gd name="connsiteX0" fmla="*/ 742884 w 742884"/>
                <a:gd name="connsiteY0" fmla="*/ 0 h 310804"/>
                <a:gd name="connsiteX1" fmla="*/ 625460 w 742884"/>
                <a:gd name="connsiteY1" fmla="*/ 310804 h 310804"/>
                <a:gd name="connsiteX2" fmla="*/ 0 w 742884"/>
                <a:gd name="connsiteY2" fmla="*/ 310804 h 310804"/>
                <a:gd name="connsiteX3" fmla="*/ 742884 w 742884"/>
                <a:gd name="connsiteY3" fmla="*/ 0 h 310804"/>
                <a:gd name="connsiteX0" fmla="*/ 649322 w 649322"/>
                <a:gd name="connsiteY0" fmla="*/ 0 h 210079"/>
                <a:gd name="connsiteX1" fmla="*/ 625460 w 649322"/>
                <a:gd name="connsiteY1" fmla="*/ 210079 h 210079"/>
                <a:gd name="connsiteX2" fmla="*/ 0 w 649322"/>
                <a:gd name="connsiteY2" fmla="*/ 210079 h 210079"/>
                <a:gd name="connsiteX3" fmla="*/ 649322 w 649322"/>
                <a:gd name="connsiteY3" fmla="*/ 0 h 210079"/>
                <a:gd name="connsiteX0" fmla="*/ 754112 w 754112"/>
                <a:gd name="connsiteY0" fmla="*/ 0 h 310804"/>
                <a:gd name="connsiteX1" fmla="*/ 625460 w 754112"/>
                <a:gd name="connsiteY1" fmla="*/ 310804 h 310804"/>
                <a:gd name="connsiteX2" fmla="*/ 0 w 754112"/>
                <a:gd name="connsiteY2" fmla="*/ 310804 h 310804"/>
                <a:gd name="connsiteX3" fmla="*/ 754112 w 754112"/>
                <a:gd name="connsiteY3" fmla="*/ 0 h 310804"/>
              </a:gdLst>
              <a:ahLst/>
              <a:cxnLst>
                <a:cxn ang="0">
                  <a:pos x="connsiteX0" y="connsiteY0"/>
                </a:cxn>
                <a:cxn ang="0">
                  <a:pos x="connsiteX1" y="connsiteY1"/>
                </a:cxn>
                <a:cxn ang="0">
                  <a:pos x="connsiteX2" y="connsiteY2"/>
                </a:cxn>
                <a:cxn ang="0">
                  <a:pos x="connsiteX3" y="connsiteY3"/>
                </a:cxn>
              </a:cxnLst>
              <a:rect l="l" t="t" r="r" b="b"/>
              <a:pathLst>
                <a:path w="754112" h="310804">
                  <a:moveTo>
                    <a:pt x="754112" y="0"/>
                  </a:moveTo>
                  <a:lnTo>
                    <a:pt x="625460" y="310804"/>
                  </a:lnTo>
                  <a:lnTo>
                    <a:pt x="0" y="310804"/>
                  </a:lnTo>
                  <a:lnTo>
                    <a:pt x="754112"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
            <p:cNvSpPr/>
            <p:nvPr userDrawn="1"/>
          </p:nvSpPr>
          <p:spPr>
            <a:xfrm>
              <a:off x="0" y="4660277"/>
              <a:ext cx="621506" cy="494347"/>
            </a:xfrm>
            <a:custGeom>
              <a:avLst/>
              <a:gdLst>
                <a:gd name="connsiteX0" fmla="*/ 0 w 625460"/>
                <a:gd name="connsiteY0" fmla="*/ 0 h 497862"/>
                <a:gd name="connsiteX1" fmla="*/ 625460 w 625460"/>
                <a:gd name="connsiteY1" fmla="*/ 0 h 497862"/>
                <a:gd name="connsiteX2" fmla="*/ 625460 w 625460"/>
                <a:gd name="connsiteY2" fmla="*/ 497862 h 497862"/>
                <a:gd name="connsiteX3" fmla="*/ 0 w 625460"/>
                <a:gd name="connsiteY3" fmla="*/ 497862 h 497862"/>
                <a:gd name="connsiteX4" fmla="*/ 0 w 625460"/>
                <a:gd name="connsiteY4" fmla="*/ 0 h 497862"/>
                <a:gd name="connsiteX0" fmla="*/ 0 w 625460"/>
                <a:gd name="connsiteY0" fmla="*/ 0 h 497862"/>
                <a:gd name="connsiteX1" fmla="*/ 625460 w 625460"/>
                <a:gd name="connsiteY1" fmla="*/ 497862 h 497862"/>
                <a:gd name="connsiteX2" fmla="*/ 0 w 625460"/>
                <a:gd name="connsiteY2" fmla="*/ 497862 h 497862"/>
                <a:gd name="connsiteX3" fmla="*/ 0 w 625460"/>
                <a:gd name="connsiteY3" fmla="*/ 0 h 497862"/>
              </a:gdLst>
              <a:ahLst/>
              <a:cxnLst>
                <a:cxn ang="0">
                  <a:pos x="connsiteX0" y="connsiteY0"/>
                </a:cxn>
                <a:cxn ang="0">
                  <a:pos x="connsiteX1" y="connsiteY1"/>
                </a:cxn>
                <a:cxn ang="0">
                  <a:pos x="connsiteX2" y="connsiteY2"/>
                </a:cxn>
                <a:cxn ang="0">
                  <a:pos x="connsiteX3" y="connsiteY3"/>
                </a:cxn>
              </a:cxnLst>
              <a:rect l="l" t="t" r="r" b="b"/>
              <a:pathLst>
                <a:path w="625460" h="497862">
                  <a:moveTo>
                    <a:pt x="0" y="0"/>
                  </a:moveTo>
                  <a:lnTo>
                    <a:pt x="625460" y="497862"/>
                  </a:lnTo>
                  <a:lnTo>
                    <a:pt x="0" y="4978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hasCustomPrompt="1"/>
          </p:nvPr>
        </p:nvSpPr>
        <p:spPr>
          <a:xfrm>
            <a:off x="290514" y="57149"/>
            <a:ext cx="8229600" cy="661037"/>
          </a:xfrm>
        </p:spPr>
        <p:txBody>
          <a:bodyPr anchor="b">
            <a:normAutofit/>
          </a:bodyPr>
          <a:lstStyle>
            <a:lvl1pPr algn="l">
              <a:defRPr sz="2800" b="1"/>
            </a:lvl1pPr>
          </a:lstStyle>
          <a:p>
            <a:r>
              <a:rPr lang="en-US" dirty="0"/>
              <a:t>Click to Edit Master Title</a:t>
            </a:r>
          </a:p>
        </p:txBody>
      </p:sp>
      <p:cxnSp>
        <p:nvCxnSpPr>
          <p:cNvPr id="15" name="Straight Connector 14"/>
          <p:cNvCxnSpPr/>
          <p:nvPr userDrawn="1"/>
        </p:nvCxnSpPr>
        <p:spPr>
          <a:xfrm>
            <a:off x="0" y="814388"/>
            <a:ext cx="855106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0"/>
          <p:cNvSpPr>
            <a:spLocks noGrp="1"/>
          </p:cNvSpPr>
          <p:nvPr>
            <p:ph type="body" sz="quarter" idx="19"/>
          </p:nvPr>
        </p:nvSpPr>
        <p:spPr>
          <a:xfrm>
            <a:off x="289013" y="952500"/>
            <a:ext cx="8235950" cy="462941"/>
          </a:xfrm>
        </p:spPr>
        <p:txBody>
          <a:bodyPr>
            <a:normAutofit/>
          </a:bodyPr>
          <a:lstStyle>
            <a:lvl1pPr marL="0" indent="0">
              <a:lnSpc>
                <a:spcPts val="2500"/>
              </a:lnSpc>
              <a:buNone/>
              <a:defRPr sz="2200">
                <a:solidFill>
                  <a:schemeClr val="accent4"/>
                </a:solidFill>
              </a:defRPr>
            </a:lvl1pPr>
          </a:lstStyle>
          <a:p>
            <a:pPr lvl="0"/>
            <a:r>
              <a:rPr lang="en-US" smtClean="0"/>
              <a:t>Click to edit Master text styles</a:t>
            </a:r>
          </a:p>
        </p:txBody>
      </p:sp>
      <p:sp>
        <p:nvSpPr>
          <p:cNvPr id="32" name="TextBox 31"/>
          <p:cNvSpPr txBox="1"/>
          <p:nvPr userDrawn="1"/>
        </p:nvSpPr>
        <p:spPr>
          <a:xfrm>
            <a:off x="633410" y="4928056"/>
            <a:ext cx="2133600" cy="215444"/>
          </a:xfrm>
          <a:prstGeom prst="rect">
            <a:avLst/>
          </a:prstGeom>
          <a:noFill/>
        </p:spPr>
        <p:txBody>
          <a:bodyPr wrap="square" rtlCol="0" anchor="ctr">
            <a:spAutoFit/>
          </a:bodyPr>
          <a:lstStyle/>
          <a:p>
            <a:r>
              <a:rPr lang="en-US" sz="800" dirty="0">
                <a:solidFill>
                  <a:schemeClr val="tx2"/>
                </a:solidFill>
              </a:rPr>
              <a:t>© </a:t>
            </a:r>
            <a:r>
              <a:rPr lang="en-US" sz="800" dirty="0" smtClean="0">
                <a:solidFill>
                  <a:schemeClr val="tx2"/>
                </a:solidFill>
              </a:rPr>
              <a:t>2017 Xoriant Corporation</a:t>
            </a:r>
            <a:endParaRPr lang="en-US" sz="800" dirty="0">
              <a:solidFill>
                <a:schemeClr val="tx2"/>
              </a:solidFill>
            </a:endParaRPr>
          </a:p>
        </p:txBody>
      </p:sp>
      <p:sp>
        <p:nvSpPr>
          <p:cNvPr id="33" name="TextBox 32"/>
          <p:cNvSpPr txBox="1"/>
          <p:nvPr userDrawn="1"/>
        </p:nvSpPr>
        <p:spPr>
          <a:xfrm>
            <a:off x="-1" y="4901089"/>
            <a:ext cx="330995" cy="246221"/>
          </a:xfrm>
          <a:prstGeom prst="rect">
            <a:avLst/>
          </a:prstGeom>
          <a:noFill/>
        </p:spPr>
        <p:txBody>
          <a:bodyPr wrap="square" lIns="0" rIns="0" rtlCol="0">
            <a:spAutoFit/>
          </a:bodyPr>
          <a:lstStyle/>
          <a:p>
            <a:pPr algn="ctr"/>
            <a:fld id="{C212118D-E768-4C60-A5D2-EB296F8888BD}" type="slidenum">
              <a:rPr lang="en-US" sz="1000" kern="1200" smtClean="0">
                <a:solidFill>
                  <a:schemeClr val="bg1"/>
                </a:solidFill>
                <a:latin typeface="+mn-lt"/>
                <a:ea typeface="+mn-ea"/>
                <a:cs typeface="+mn-cs"/>
              </a:rPr>
              <a:pPr algn="ctr"/>
              <a:t>‹#›</a:t>
            </a:fld>
            <a:endParaRPr lang="en-US" sz="1000" kern="1200" dirty="0">
              <a:solidFill>
                <a:schemeClr val="bg1"/>
              </a:solidFill>
              <a:latin typeface="+mn-lt"/>
              <a:ea typeface="+mn-ea"/>
              <a:cs typeface="+mn-cs"/>
            </a:endParaRPr>
          </a:p>
        </p:txBody>
      </p:sp>
      <p:sp>
        <p:nvSpPr>
          <p:cNvPr id="34" name="Content Placeholder 2"/>
          <p:cNvSpPr>
            <a:spLocks noGrp="1"/>
          </p:cNvSpPr>
          <p:nvPr>
            <p:ph idx="17"/>
          </p:nvPr>
        </p:nvSpPr>
        <p:spPr>
          <a:xfrm>
            <a:off x="4648200" y="1428750"/>
            <a:ext cx="4206788" cy="3429000"/>
          </a:xfrm>
        </p:spPr>
        <p:txBody>
          <a:bodyPr lIns="91440">
            <a:normAutofit/>
          </a:bodyPr>
          <a:lstStyle>
            <a:lvl1pPr marL="233363" indent="-233363">
              <a:spcBef>
                <a:spcPts val="0"/>
              </a:spcBef>
              <a:spcAft>
                <a:spcPts val="300"/>
              </a:spcAft>
              <a:buClr>
                <a:schemeClr val="accent2"/>
              </a:buClr>
              <a:buSzPct val="80000"/>
              <a:buFont typeface="Wingdings 3" panose="05040102010807070707" pitchFamily="18" charset="2"/>
              <a:buChar char=""/>
              <a:defRPr sz="2000">
                <a:solidFill>
                  <a:schemeClr val="bg2"/>
                </a:solidFill>
              </a:defRPr>
            </a:lvl1pPr>
            <a:lvl2pPr marL="438150" indent="-190500">
              <a:spcBef>
                <a:spcPts val="0"/>
              </a:spcBef>
              <a:spcAft>
                <a:spcPts val="100"/>
              </a:spcAft>
              <a:buClr>
                <a:schemeClr val="accent2"/>
              </a:buClr>
              <a:buSzPct val="100000"/>
              <a:buFont typeface="Calibri" panose="020F0502020204030204" pitchFamily="34" charset="0"/>
              <a:buChar char="─"/>
              <a:defRPr sz="1800">
                <a:solidFill>
                  <a:schemeClr val="bg2"/>
                </a:solidFill>
              </a:defRPr>
            </a:lvl2pPr>
            <a:lvl3pPr marL="595313" indent="-152400">
              <a:spcBef>
                <a:spcPts val="0"/>
              </a:spcBef>
              <a:spcAft>
                <a:spcPts val="100"/>
              </a:spcAft>
              <a:buClr>
                <a:schemeClr val="accent2"/>
              </a:buClr>
              <a:buSzPct val="70000"/>
              <a:buFont typeface="Wingdings 3" panose="05040102010807070707" pitchFamily="18" charset="2"/>
              <a:buChar char=""/>
              <a:defRPr sz="1600">
                <a:solidFill>
                  <a:schemeClr val="bg2"/>
                </a:solidFill>
              </a:defRPr>
            </a:lvl3pPr>
            <a:lvl4pPr marL="742950" indent="-142875">
              <a:spcBef>
                <a:spcPts val="0"/>
              </a:spcBef>
              <a:spcAft>
                <a:spcPts val="100"/>
              </a:spcAft>
              <a:buClr>
                <a:schemeClr val="accent2"/>
              </a:buClr>
              <a:buFont typeface="Calibri" panose="020F0502020204030204" pitchFamily="34" charset="0"/>
              <a:buChar char="−"/>
              <a:defRPr sz="1400">
                <a:solidFill>
                  <a:schemeClr val="bg2"/>
                </a:solidFill>
              </a:defRPr>
            </a:lvl4pPr>
            <a:lvl5pPr marL="871538" indent="-119063">
              <a:spcBef>
                <a:spcPts val="0"/>
              </a:spcBef>
              <a:spcAft>
                <a:spcPts val="100"/>
              </a:spcAft>
              <a:buClr>
                <a:schemeClr val="accent2"/>
              </a:buClr>
              <a:buFont typeface="Calibri" panose="020F0502020204030204" pitchFamily="34" charset="0"/>
              <a:buChar char="−"/>
              <a:defRPr sz="12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5" name="Content Placeholder 2"/>
          <p:cNvSpPr>
            <a:spLocks noGrp="1"/>
          </p:cNvSpPr>
          <p:nvPr>
            <p:ph idx="13"/>
          </p:nvPr>
        </p:nvSpPr>
        <p:spPr>
          <a:xfrm>
            <a:off x="289013" y="1428750"/>
            <a:ext cx="4206788" cy="3429000"/>
          </a:xfrm>
        </p:spPr>
        <p:txBody>
          <a:bodyPr lIns="91440">
            <a:normAutofit/>
          </a:bodyPr>
          <a:lstStyle>
            <a:lvl1pPr marL="233363" indent="-233363">
              <a:spcBef>
                <a:spcPts val="0"/>
              </a:spcBef>
              <a:spcAft>
                <a:spcPts val="300"/>
              </a:spcAft>
              <a:buClr>
                <a:schemeClr val="accent2"/>
              </a:buClr>
              <a:buSzPct val="80000"/>
              <a:buFont typeface="Wingdings 3" panose="05040102010807070707" pitchFamily="18" charset="2"/>
              <a:buChar char=""/>
              <a:defRPr sz="2000">
                <a:solidFill>
                  <a:schemeClr val="bg2"/>
                </a:solidFill>
              </a:defRPr>
            </a:lvl1pPr>
            <a:lvl2pPr marL="438150" indent="-190500">
              <a:spcBef>
                <a:spcPts val="0"/>
              </a:spcBef>
              <a:spcAft>
                <a:spcPts val="100"/>
              </a:spcAft>
              <a:buClr>
                <a:schemeClr val="accent2"/>
              </a:buClr>
              <a:buSzPct val="100000"/>
              <a:buFont typeface="Calibri" panose="020F0502020204030204" pitchFamily="34" charset="0"/>
              <a:buChar char="─"/>
              <a:defRPr sz="1800">
                <a:solidFill>
                  <a:schemeClr val="bg2"/>
                </a:solidFill>
              </a:defRPr>
            </a:lvl2pPr>
            <a:lvl3pPr marL="595313" indent="-152400">
              <a:spcBef>
                <a:spcPts val="0"/>
              </a:spcBef>
              <a:spcAft>
                <a:spcPts val="100"/>
              </a:spcAft>
              <a:buClr>
                <a:schemeClr val="accent2"/>
              </a:buClr>
              <a:buSzPct val="70000"/>
              <a:buFont typeface="Wingdings 3" panose="05040102010807070707" pitchFamily="18" charset="2"/>
              <a:buChar char=""/>
              <a:defRPr sz="1600">
                <a:solidFill>
                  <a:schemeClr val="bg2"/>
                </a:solidFill>
              </a:defRPr>
            </a:lvl3pPr>
            <a:lvl4pPr marL="742950" indent="-142875">
              <a:spcBef>
                <a:spcPts val="0"/>
              </a:spcBef>
              <a:spcAft>
                <a:spcPts val="100"/>
              </a:spcAft>
              <a:buClr>
                <a:schemeClr val="accent2"/>
              </a:buClr>
              <a:buFont typeface="Calibri" panose="020F0502020204030204" pitchFamily="34" charset="0"/>
              <a:buChar char="−"/>
              <a:defRPr sz="1400">
                <a:solidFill>
                  <a:schemeClr val="bg2"/>
                </a:solidFill>
              </a:defRPr>
            </a:lvl4pPr>
            <a:lvl5pPr marL="871538" indent="-119063">
              <a:spcBef>
                <a:spcPts val="0"/>
              </a:spcBef>
              <a:spcAft>
                <a:spcPts val="100"/>
              </a:spcAft>
              <a:buClr>
                <a:schemeClr val="accent2"/>
              </a:buClr>
              <a:buFont typeface="Calibri" panose="020F0502020204030204" pitchFamily="34" charset="0"/>
              <a:buChar char="−"/>
              <a:defRPr sz="12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7" name="Picture 2" descr="C:\Users\Varun.SANJEEV\Desktop\Xoriant short 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57657" y="4751172"/>
            <a:ext cx="351445" cy="320884"/>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userDrawn="1"/>
        </p:nvGrpSpPr>
        <p:grpSpPr>
          <a:xfrm>
            <a:off x="8763000" y="1"/>
            <a:ext cx="381000" cy="832483"/>
            <a:chOff x="8763000" y="1"/>
            <a:chExt cx="381000" cy="832483"/>
          </a:xfrm>
        </p:grpSpPr>
        <p:sp>
          <p:nvSpPr>
            <p:cNvPr id="20" name="Rectangle 3"/>
            <p:cNvSpPr/>
            <p:nvPr userDrawn="1"/>
          </p:nvSpPr>
          <p:spPr>
            <a:xfrm>
              <a:off x="8839200" y="1"/>
              <a:ext cx="304800" cy="302083"/>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Lst>
              <a:ahLst/>
              <a:cxnLst>
                <a:cxn ang="0">
                  <a:pos x="connsiteX0" y="connsiteY0"/>
                </a:cxn>
                <a:cxn ang="0">
                  <a:pos x="connsiteX1" y="connsiteY1"/>
                </a:cxn>
                <a:cxn ang="0">
                  <a:pos x="connsiteX2" y="connsiteY2"/>
                </a:cxn>
                <a:cxn ang="0">
                  <a:pos x="connsiteX3" y="connsiteY3"/>
                </a:cxn>
              </a:cxnLst>
              <a:rect l="l" t="t" r="r" b="b"/>
              <a:pathLst>
                <a:path w="1371600" h="1657350">
                  <a:moveTo>
                    <a:pt x="0" y="0"/>
                  </a:moveTo>
                  <a:lnTo>
                    <a:pt x="1371600" y="0"/>
                  </a:lnTo>
                  <a:lnTo>
                    <a:pt x="1371600" y="16573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3"/>
            <p:cNvSpPr/>
            <p:nvPr userDrawn="1"/>
          </p:nvSpPr>
          <p:spPr>
            <a:xfrm>
              <a:off x="8999127" y="1"/>
              <a:ext cx="144873" cy="302082"/>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651930"/>
                <a:gd name="connsiteY0" fmla="*/ 866596 h 1657350"/>
                <a:gd name="connsiteX1" fmla="*/ 651930 w 651930"/>
                <a:gd name="connsiteY1" fmla="*/ 0 h 1657350"/>
                <a:gd name="connsiteX2" fmla="*/ 651930 w 651930"/>
                <a:gd name="connsiteY2" fmla="*/ 1657350 h 1657350"/>
                <a:gd name="connsiteX3" fmla="*/ 0 w 651930"/>
                <a:gd name="connsiteY3" fmla="*/ 866596 h 1657350"/>
              </a:gdLst>
              <a:ahLst/>
              <a:cxnLst>
                <a:cxn ang="0">
                  <a:pos x="connsiteX0" y="connsiteY0"/>
                </a:cxn>
                <a:cxn ang="0">
                  <a:pos x="connsiteX1" y="connsiteY1"/>
                </a:cxn>
                <a:cxn ang="0">
                  <a:pos x="connsiteX2" y="connsiteY2"/>
                </a:cxn>
                <a:cxn ang="0">
                  <a:pos x="connsiteX3" y="connsiteY3"/>
                </a:cxn>
              </a:cxnLst>
              <a:rect l="l" t="t" r="r" b="b"/>
              <a:pathLst>
                <a:path w="651930" h="1657350">
                  <a:moveTo>
                    <a:pt x="0" y="866596"/>
                  </a:moveTo>
                  <a:lnTo>
                    <a:pt x="651930" y="0"/>
                  </a:lnTo>
                  <a:lnTo>
                    <a:pt x="651930" y="1657350"/>
                  </a:lnTo>
                  <a:lnTo>
                    <a:pt x="0" y="866596"/>
                  </a:lnTo>
                  <a:close/>
                </a:path>
              </a:pathLst>
            </a:custGeom>
            <a:solidFill>
              <a:srgbClr val="128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3"/>
            <p:cNvSpPr/>
            <p:nvPr userDrawn="1"/>
          </p:nvSpPr>
          <p:spPr>
            <a:xfrm>
              <a:off x="8763000" y="1"/>
              <a:ext cx="381000" cy="832483"/>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1574097"/>
                <a:gd name="connsiteY0" fmla="*/ 1376370 h 1657350"/>
                <a:gd name="connsiteX1" fmla="*/ 1574097 w 1574097"/>
                <a:gd name="connsiteY1" fmla="*/ 0 h 1657350"/>
                <a:gd name="connsiteX2" fmla="*/ 1574097 w 1574097"/>
                <a:gd name="connsiteY2" fmla="*/ 1657350 h 1657350"/>
                <a:gd name="connsiteX3" fmla="*/ 0 w 1574097"/>
                <a:gd name="connsiteY3" fmla="*/ 1376370 h 1657350"/>
                <a:gd name="connsiteX0" fmla="*/ 0 w 1593081"/>
                <a:gd name="connsiteY0" fmla="*/ 1397438 h 1657350"/>
                <a:gd name="connsiteX1" fmla="*/ 1593081 w 1593081"/>
                <a:gd name="connsiteY1" fmla="*/ 0 h 1657350"/>
                <a:gd name="connsiteX2" fmla="*/ 1593081 w 1593081"/>
                <a:gd name="connsiteY2" fmla="*/ 1657350 h 1657350"/>
                <a:gd name="connsiteX3" fmla="*/ 0 w 1593081"/>
                <a:gd name="connsiteY3" fmla="*/ 1397438 h 1657350"/>
                <a:gd name="connsiteX0" fmla="*/ 0 w 1590708"/>
                <a:gd name="connsiteY0" fmla="*/ 1457409 h 1657350"/>
                <a:gd name="connsiteX1" fmla="*/ 1590708 w 1590708"/>
                <a:gd name="connsiteY1" fmla="*/ 0 h 1657350"/>
                <a:gd name="connsiteX2" fmla="*/ 1590708 w 1590708"/>
                <a:gd name="connsiteY2" fmla="*/ 1657350 h 1657350"/>
                <a:gd name="connsiteX3" fmla="*/ 0 w 1590708"/>
                <a:gd name="connsiteY3" fmla="*/ 1457409 h 1657350"/>
                <a:gd name="connsiteX0" fmla="*/ 0 w 2554151"/>
                <a:gd name="connsiteY0" fmla="*/ 3123257 h 3123257"/>
                <a:gd name="connsiteX1" fmla="*/ 2554151 w 2554151"/>
                <a:gd name="connsiteY1" fmla="*/ 0 h 3123257"/>
                <a:gd name="connsiteX2" fmla="*/ 2554151 w 2554151"/>
                <a:gd name="connsiteY2" fmla="*/ 1657350 h 3123257"/>
                <a:gd name="connsiteX3" fmla="*/ 0 w 2554151"/>
                <a:gd name="connsiteY3" fmla="*/ 3123257 h 3123257"/>
                <a:gd name="connsiteX0" fmla="*/ 0 w 1562136"/>
                <a:gd name="connsiteY0" fmla="*/ 2235271 h 2235271"/>
                <a:gd name="connsiteX1" fmla="*/ 1562136 w 1562136"/>
                <a:gd name="connsiteY1" fmla="*/ 0 h 2235271"/>
                <a:gd name="connsiteX2" fmla="*/ 1562136 w 1562136"/>
                <a:gd name="connsiteY2" fmla="*/ 1657350 h 2235271"/>
                <a:gd name="connsiteX3" fmla="*/ 0 w 1562136"/>
                <a:gd name="connsiteY3" fmla="*/ 2235271 h 2235271"/>
                <a:gd name="connsiteX0" fmla="*/ 0 w 2280492"/>
                <a:gd name="connsiteY0" fmla="*/ 2225086 h 2225086"/>
                <a:gd name="connsiteX1" fmla="*/ 2280492 w 2280492"/>
                <a:gd name="connsiteY1" fmla="*/ 0 h 2225086"/>
                <a:gd name="connsiteX2" fmla="*/ 2280492 w 2280492"/>
                <a:gd name="connsiteY2" fmla="*/ 1657350 h 2225086"/>
                <a:gd name="connsiteX3" fmla="*/ 0 w 2280492"/>
                <a:gd name="connsiteY3" fmla="*/ 2225086 h 2225086"/>
              </a:gdLst>
              <a:ahLst/>
              <a:cxnLst>
                <a:cxn ang="0">
                  <a:pos x="connsiteX0" y="connsiteY0"/>
                </a:cxn>
                <a:cxn ang="0">
                  <a:pos x="connsiteX1" y="connsiteY1"/>
                </a:cxn>
                <a:cxn ang="0">
                  <a:pos x="connsiteX2" y="connsiteY2"/>
                </a:cxn>
                <a:cxn ang="0">
                  <a:pos x="connsiteX3" y="connsiteY3"/>
                </a:cxn>
              </a:cxnLst>
              <a:rect l="l" t="t" r="r" b="b"/>
              <a:pathLst>
                <a:path w="2280492" h="2225086">
                  <a:moveTo>
                    <a:pt x="0" y="2225086"/>
                  </a:moveTo>
                  <a:lnTo>
                    <a:pt x="2280492" y="0"/>
                  </a:lnTo>
                  <a:lnTo>
                    <a:pt x="2280492" y="1657350"/>
                  </a:lnTo>
                  <a:lnTo>
                    <a:pt x="0" y="222508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5277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Half Image &amp; Title">
    <p:bg>
      <p:bgPr>
        <a:solidFill>
          <a:schemeClr val="bg1"/>
        </a:solidFill>
        <a:effectLst/>
      </p:bgPr>
    </p:bg>
    <p:spTree>
      <p:nvGrpSpPr>
        <p:cNvPr id="1" name=""/>
        <p:cNvGrpSpPr/>
        <p:nvPr/>
      </p:nvGrpSpPr>
      <p:grpSpPr>
        <a:xfrm>
          <a:off x="0" y="0"/>
          <a:ext cx="0" cy="0"/>
          <a:chOff x="0" y="0"/>
          <a:chExt cx="0" cy="0"/>
        </a:xfrm>
      </p:grpSpPr>
      <p:grpSp>
        <p:nvGrpSpPr>
          <p:cNvPr id="31" name="Group 30"/>
          <p:cNvGrpSpPr/>
          <p:nvPr userDrawn="1"/>
        </p:nvGrpSpPr>
        <p:grpSpPr>
          <a:xfrm>
            <a:off x="1" y="4731319"/>
            <a:ext cx="661732" cy="417556"/>
            <a:chOff x="0" y="4660277"/>
            <a:chExt cx="783429" cy="494347"/>
          </a:xfrm>
        </p:grpSpPr>
        <p:sp>
          <p:nvSpPr>
            <p:cNvPr id="32" name="Rectangle 3"/>
            <p:cNvSpPr/>
            <p:nvPr userDrawn="1"/>
          </p:nvSpPr>
          <p:spPr>
            <a:xfrm>
              <a:off x="310753" y="4973475"/>
              <a:ext cx="472676" cy="174788"/>
            </a:xfrm>
            <a:custGeom>
              <a:avLst/>
              <a:gdLst>
                <a:gd name="connsiteX0" fmla="*/ 0 w 625460"/>
                <a:gd name="connsiteY0" fmla="*/ 0 h 497862"/>
                <a:gd name="connsiteX1" fmla="*/ 625460 w 625460"/>
                <a:gd name="connsiteY1" fmla="*/ 0 h 497862"/>
                <a:gd name="connsiteX2" fmla="*/ 625460 w 625460"/>
                <a:gd name="connsiteY2" fmla="*/ 497862 h 497862"/>
                <a:gd name="connsiteX3" fmla="*/ 0 w 625460"/>
                <a:gd name="connsiteY3" fmla="*/ 497862 h 497862"/>
                <a:gd name="connsiteX4" fmla="*/ 0 w 625460"/>
                <a:gd name="connsiteY4" fmla="*/ 0 h 497862"/>
                <a:gd name="connsiteX0" fmla="*/ 0 w 625460"/>
                <a:gd name="connsiteY0" fmla="*/ 0 h 497862"/>
                <a:gd name="connsiteX1" fmla="*/ 625460 w 625460"/>
                <a:gd name="connsiteY1" fmla="*/ 497862 h 497862"/>
                <a:gd name="connsiteX2" fmla="*/ 0 w 625460"/>
                <a:gd name="connsiteY2" fmla="*/ 497862 h 497862"/>
                <a:gd name="connsiteX3" fmla="*/ 0 w 625460"/>
                <a:gd name="connsiteY3" fmla="*/ 0 h 497862"/>
                <a:gd name="connsiteX0" fmla="*/ 742884 w 742884"/>
                <a:gd name="connsiteY0" fmla="*/ 0 h 310804"/>
                <a:gd name="connsiteX1" fmla="*/ 625460 w 742884"/>
                <a:gd name="connsiteY1" fmla="*/ 310804 h 310804"/>
                <a:gd name="connsiteX2" fmla="*/ 0 w 742884"/>
                <a:gd name="connsiteY2" fmla="*/ 310804 h 310804"/>
                <a:gd name="connsiteX3" fmla="*/ 742884 w 742884"/>
                <a:gd name="connsiteY3" fmla="*/ 0 h 310804"/>
                <a:gd name="connsiteX0" fmla="*/ 649322 w 649322"/>
                <a:gd name="connsiteY0" fmla="*/ 0 h 210079"/>
                <a:gd name="connsiteX1" fmla="*/ 625460 w 649322"/>
                <a:gd name="connsiteY1" fmla="*/ 210079 h 210079"/>
                <a:gd name="connsiteX2" fmla="*/ 0 w 649322"/>
                <a:gd name="connsiteY2" fmla="*/ 210079 h 210079"/>
                <a:gd name="connsiteX3" fmla="*/ 649322 w 649322"/>
                <a:gd name="connsiteY3" fmla="*/ 0 h 210079"/>
                <a:gd name="connsiteX0" fmla="*/ 754112 w 754112"/>
                <a:gd name="connsiteY0" fmla="*/ 0 h 310804"/>
                <a:gd name="connsiteX1" fmla="*/ 625460 w 754112"/>
                <a:gd name="connsiteY1" fmla="*/ 310804 h 310804"/>
                <a:gd name="connsiteX2" fmla="*/ 0 w 754112"/>
                <a:gd name="connsiteY2" fmla="*/ 310804 h 310804"/>
                <a:gd name="connsiteX3" fmla="*/ 754112 w 754112"/>
                <a:gd name="connsiteY3" fmla="*/ 0 h 310804"/>
              </a:gdLst>
              <a:ahLst/>
              <a:cxnLst>
                <a:cxn ang="0">
                  <a:pos x="connsiteX0" y="connsiteY0"/>
                </a:cxn>
                <a:cxn ang="0">
                  <a:pos x="connsiteX1" y="connsiteY1"/>
                </a:cxn>
                <a:cxn ang="0">
                  <a:pos x="connsiteX2" y="connsiteY2"/>
                </a:cxn>
                <a:cxn ang="0">
                  <a:pos x="connsiteX3" y="connsiteY3"/>
                </a:cxn>
              </a:cxnLst>
              <a:rect l="l" t="t" r="r" b="b"/>
              <a:pathLst>
                <a:path w="754112" h="310804">
                  <a:moveTo>
                    <a:pt x="754112" y="0"/>
                  </a:moveTo>
                  <a:lnTo>
                    <a:pt x="625460" y="310804"/>
                  </a:lnTo>
                  <a:lnTo>
                    <a:pt x="0" y="310804"/>
                  </a:lnTo>
                  <a:lnTo>
                    <a:pt x="754112"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
            <p:cNvSpPr/>
            <p:nvPr userDrawn="1"/>
          </p:nvSpPr>
          <p:spPr>
            <a:xfrm>
              <a:off x="0" y="4660277"/>
              <a:ext cx="621506" cy="494347"/>
            </a:xfrm>
            <a:custGeom>
              <a:avLst/>
              <a:gdLst>
                <a:gd name="connsiteX0" fmla="*/ 0 w 625460"/>
                <a:gd name="connsiteY0" fmla="*/ 0 h 497862"/>
                <a:gd name="connsiteX1" fmla="*/ 625460 w 625460"/>
                <a:gd name="connsiteY1" fmla="*/ 0 h 497862"/>
                <a:gd name="connsiteX2" fmla="*/ 625460 w 625460"/>
                <a:gd name="connsiteY2" fmla="*/ 497862 h 497862"/>
                <a:gd name="connsiteX3" fmla="*/ 0 w 625460"/>
                <a:gd name="connsiteY3" fmla="*/ 497862 h 497862"/>
                <a:gd name="connsiteX4" fmla="*/ 0 w 625460"/>
                <a:gd name="connsiteY4" fmla="*/ 0 h 497862"/>
                <a:gd name="connsiteX0" fmla="*/ 0 w 625460"/>
                <a:gd name="connsiteY0" fmla="*/ 0 h 497862"/>
                <a:gd name="connsiteX1" fmla="*/ 625460 w 625460"/>
                <a:gd name="connsiteY1" fmla="*/ 497862 h 497862"/>
                <a:gd name="connsiteX2" fmla="*/ 0 w 625460"/>
                <a:gd name="connsiteY2" fmla="*/ 497862 h 497862"/>
                <a:gd name="connsiteX3" fmla="*/ 0 w 625460"/>
                <a:gd name="connsiteY3" fmla="*/ 0 h 497862"/>
              </a:gdLst>
              <a:ahLst/>
              <a:cxnLst>
                <a:cxn ang="0">
                  <a:pos x="connsiteX0" y="connsiteY0"/>
                </a:cxn>
                <a:cxn ang="0">
                  <a:pos x="connsiteX1" y="connsiteY1"/>
                </a:cxn>
                <a:cxn ang="0">
                  <a:pos x="connsiteX2" y="connsiteY2"/>
                </a:cxn>
                <a:cxn ang="0">
                  <a:pos x="connsiteX3" y="connsiteY3"/>
                </a:cxn>
              </a:cxnLst>
              <a:rect l="l" t="t" r="r" b="b"/>
              <a:pathLst>
                <a:path w="625460" h="497862">
                  <a:moveTo>
                    <a:pt x="0" y="0"/>
                  </a:moveTo>
                  <a:lnTo>
                    <a:pt x="625460" y="497862"/>
                  </a:lnTo>
                  <a:lnTo>
                    <a:pt x="0" y="4978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Content Placeholder 2"/>
          <p:cNvSpPr>
            <a:spLocks noGrp="1"/>
          </p:cNvSpPr>
          <p:nvPr>
            <p:ph idx="17"/>
          </p:nvPr>
        </p:nvSpPr>
        <p:spPr>
          <a:xfrm>
            <a:off x="4419599" y="928688"/>
            <a:ext cx="4114801" cy="3819525"/>
          </a:xfrm>
        </p:spPr>
        <p:txBody>
          <a:bodyPr lIns="91440">
            <a:normAutofit/>
          </a:bodyPr>
          <a:lstStyle>
            <a:lvl1pPr marL="233363" indent="-233363">
              <a:spcBef>
                <a:spcPts val="0"/>
              </a:spcBef>
              <a:spcAft>
                <a:spcPts val="300"/>
              </a:spcAft>
              <a:buClr>
                <a:schemeClr val="accent2"/>
              </a:buClr>
              <a:buSzPct val="80000"/>
              <a:buFont typeface="Wingdings 3" panose="05040102010807070707" pitchFamily="18" charset="2"/>
              <a:buChar char=""/>
              <a:defRPr sz="2000">
                <a:solidFill>
                  <a:schemeClr val="bg2"/>
                </a:solidFill>
              </a:defRPr>
            </a:lvl1pPr>
            <a:lvl2pPr marL="438150" indent="-190500">
              <a:spcBef>
                <a:spcPts val="0"/>
              </a:spcBef>
              <a:spcAft>
                <a:spcPts val="100"/>
              </a:spcAft>
              <a:buClr>
                <a:schemeClr val="accent2"/>
              </a:buClr>
              <a:buSzPct val="100000"/>
              <a:buFont typeface="Calibri" panose="020F0502020204030204" pitchFamily="34" charset="0"/>
              <a:buChar char="─"/>
              <a:defRPr sz="1800">
                <a:solidFill>
                  <a:schemeClr val="bg2"/>
                </a:solidFill>
              </a:defRPr>
            </a:lvl2pPr>
            <a:lvl3pPr marL="595313" indent="-152400">
              <a:spcBef>
                <a:spcPts val="0"/>
              </a:spcBef>
              <a:spcAft>
                <a:spcPts val="100"/>
              </a:spcAft>
              <a:buClr>
                <a:schemeClr val="accent2"/>
              </a:buClr>
              <a:buSzPct val="70000"/>
              <a:buFont typeface="Wingdings 3" panose="05040102010807070707" pitchFamily="18" charset="2"/>
              <a:buChar char=""/>
              <a:defRPr sz="1600">
                <a:solidFill>
                  <a:schemeClr val="bg2"/>
                </a:solidFill>
              </a:defRPr>
            </a:lvl3pPr>
            <a:lvl4pPr marL="742950" indent="-142875">
              <a:spcBef>
                <a:spcPts val="0"/>
              </a:spcBef>
              <a:spcAft>
                <a:spcPts val="100"/>
              </a:spcAft>
              <a:buClr>
                <a:schemeClr val="accent2"/>
              </a:buClr>
              <a:buFont typeface="Calibri" panose="020F0502020204030204" pitchFamily="34" charset="0"/>
              <a:buChar char="−"/>
              <a:defRPr sz="1400">
                <a:solidFill>
                  <a:schemeClr val="bg2"/>
                </a:solidFill>
              </a:defRPr>
            </a:lvl4pPr>
            <a:lvl5pPr marL="871538" indent="-119063">
              <a:spcBef>
                <a:spcPts val="0"/>
              </a:spcBef>
              <a:spcAft>
                <a:spcPts val="100"/>
              </a:spcAft>
              <a:buClr>
                <a:schemeClr val="accent2"/>
              </a:buClr>
              <a:buFont typeface="Calibri" panose="020F0502020204030204" pitchFamily="34" charset="0"/>
              <a:buChar char="−"/>
              <a:defRPr sz="12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4"/>
          </p:nvPr>
        </p:nvSpPr>
        <p:spPr>
          <a:xfrm>
            <a:off x="397668" y="397669"/>
            <a:ext cx="3846671" cy="4345781"/>
          </a:xfrm>
          <a:solidFill>
            <a:schemeClr val="bg1">
              <a:lumMod val="95000"/>
            </a:schemeClr>
          </a:solidFill>
        </p:spPr>
        <p:txBody>
          <a:bodyPr vert="horz" lIns="91440" tIns="45720" rIns="91440" bIns="45720" rtlCol="0" anchor="ctr">
            <a:normAutofit/>
          </a:bodyPr>
          <a:lstStyle>
            <a:lvl1pPr marL="342900" indent="-342900" algn="ctr">
              <a:buNone/>
              <a:defRPr lang="en-US" sz="1800" b="0" dirty="0">
                <a:solidFill>
                  <a:schemeClr val="tx2"/>
                </a:solidFill>
                <a:latin typeface="+mj-lt"/>
              </a:defRPr>
            </a:lvl1pPr>
          </a:lstStyle>
          <a:p>
            <a:pPr marL="0" lvl="0" indent="0" algn="ctr">
              <a:lnSpc>
                <a:spcPct val="200000"/>
              </a:lnSpc>
              <a:spcBef>
                <a:spcPts val="0"/>
              </a:spcBef>
            </a:pPr>
            <a:r>
              <a:rPr lang="en-US" smtClean="0"/>
              <a:t>Click icon to add picture</a:t>
            </a:r>
            <a:endParaRPr lang="en-US" dirty="0"/>
          </a:p>
        </p:txBody>
      </p:sp>
      <p:sp>
        <p:nvSpPr>
          <p:cNvPr id="2" name="Title 1"/>
          <p:cNvSpPr>
            <a:spLocks noGrp="1"/>
          </p:cNvSpPr>
          <p:nvPr>
            <p:ph type="title" hasCustomPrompt="1"/>
          </p:nvPr>
        </p:nvSpPr>
        <p:spPr>
          <a:xfrm>
            <a:off x="4419600" y="263525"/>
            <a:ext cx="4114800" cy="609600"/>
          </a:xfrm>
        </p:spPr>
        <p:txBody>
          <a:bodyPr anchor="t">
            <a:normAutofit/>
          </a:bodyPr>
          <a:lstStyle>
            <a:lvl1pPr algn="l">
              <a:defRPr sz="2800" b="1"/>
            </a:lvl1pPr>
          </a:lstStyle>
          <a:p>
            <a:r>
              <a:rPr lang="en-US" dirty="0"/>
              <a:t>Click to Edit Master Title </a:t>
            </a:r>
          </a:p>
        </p:txBody>
      </p:sp>
      <p:sp>
        <p:nvSpPr>
          <p:cNvPr id="25" name="TextBox 24"/>
          <p:cNvSpPr txBox="1"/>
          <p:nvPr userDrawn="1"/>
        </p:nvSpPr>
        <p:spPr>
          <a:xfrm>
            <a:off x="633410" y="4928056"/>
            <a:ext cx="2133600" cy="215444"/>
          </a:xfrm>
          <a:prstGeom prst="rect">
            <a:avLst/>
          </a:prstGeom>
          <a:noFill/>
        </p:spPr>
        <p:txBody>
          <a:bodyPr wrap="square" rtlCol="0" anchor="ctr">
            <a:spAutoFit/>
          </a:bodyPr>
          <a:lstStyle/>
          <a:p>
            <a:r>
              <a:rPr lang="en-US" sz="800" dirty="0">
                <a:solidFill>
                  <a:schemeClr val="tx2"/>
                </a:solidFill>
              </a:rPr>
              <a:t>© </a:t>
            </a:r>
            <a:r>
              <a:rPr lang="en-US" sz="800" dirty="0" smtClean="0">
                <a:solidFill>
                  <a:schemeClr val="tx2"/>
                </a:solidFill>
              </a:rPr>
              <a:t>2017 Xoriant Corporation</a:t>
            </a:r>
            <a:endParaRPr lang="en-US" sz="800" dirty="0">
              <a:solidFill>
                <a:schemeClr val="tx2"/>
              </a:solidFill>
            </a:endParaRPr>
          </a:p>
        </p:txBody>
      </p:sp>
      <p:sp>
        <p:nvSpPr>
          <p:cNvPr id="26" name="TextBox 25"/>
          <p:cNvSpPr txBox="1"/>
          <p:nvPr userDrawn="1"/>
        </p:nvSpPr>
        <p:spPr>
          <a:xfrm>
            <a:off x="-1" y="4901089"/>
            <a:ext cx="330995" cy="246221"/>
          </a:xfrm>
          <a:prstGeom prst="rect">
            <a:avLst/>
          </a:prstGeom>
          <a:noFill/>
        </p:spPr>
        <p:txBody>
          <a:bodyPr wrap="square" lIns="0" rIns="0" rtlCol="0">
            <a:spAutoFit/>
          </a:bodyPr>
          <a:lstStyle/>
          <a:p>
            <a:pPr algn="ctr"/>
            <a:fld id="{C212118D-E768-4C60-A5D2-EB296F8888BD}" type="slidenum">
              <a:rPr lang="en-US" sz="1000" kern="1200" smtClean="0">
                <a:solidFill>
                  <a:schemeClr val="bg1"/>
                </a:solidFill>
                <a:latin typeface="+mn-lt"/>
                <a:ea typeface="+mn-ea"/>
                <a:cs typeface="+mn-cs"/>
              </a:rPr>
              <a:pPr algn="ctr"/>
              <a:t>‹#›</a:t>
            </a:fld>
            <a:endParaRPr lang="en-US" sz="1000" kern="1200" dirty="0">
              <a:solidFill>
                <a:schemeClr val="bg1"/>
              </a:solidFill>
              <a:latin typeface="+mn-lt"/>
              <a:ea typeface="+mn-ea"/>
              <a:cs typeface="+mn-cs"/>
            </a:endParaRPr>
          </a:p>
        </p:txBody>
      </p:sp>
      <p:pic>
        <p:nvPicPr>
          <p:cNvPr id="16" name="Picture 2" descr="C:\Users\Varun.SANJEEV\Desktop\Xoriant short 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57657" y="4751172"/>
            <a:ext cx="351445" cy="32088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userDrawn="1"/>
        </p:nvGrpSpPr>
        <p:grpSpPr>
          <a:xfrm>
            <a:off x="8763000" y="1"/>
            <a:ext cx="381000" cy="832483"/>
            <a:chOff x="8763000" y="1"/>
            <a:chExt cx="381000" cy="832483"/>
          </a:xfrm>
        </p:grpSpPr>
        <p:sp>
          <p:nvSpPr>
            <p:cNvPr id="28" name="Rectangle 3"/>
            <p:cNvSpPr/>
            <p:nvPr userDrawn="1"/>
          </p:nvSpPr>
          <p:spPr>
            <a:xfrm>
              <a:off x="8839200" y="1"/>
              <a:ext cx="304800" cy="302083"/>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Lst>
              <a:ahLst/>
              <a:cxnLst>
                <a:cxn ang="0">
                  <a:pos x="connsiteX0" y="connsiteY0"/>
                </a:cxn>
                <a:cxn ang="0">
                  <a:pos x="connsiteX1" y="connsiteY1"/>
                </a:cxn>
                <a:cxn ang="0">
                  <a:pos x="connsiteX2" y="connsiteY2"/>
                </a:cxn>
                <a:cxn ang="0">
                  <a:pos x="connsiteX3" y="connsiteY3"/>
                </a:cxn>
              </a:cxnLst>
              <a:rect l="l" t="t" r="r" b="b"/>
              <a:pathLst>
                <a:path w="1371600" h="1657350">
                  <a:moveTo>
                    <a:pt x="0" y="0"/>
                  </a:moveTo>
                  <a:lnTo>
                    <a:pt x="1371600" y="0"/>
                  </a:lnTo>
                  <a:lnTo>
                    <a:pt x="1371600" y="16573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
            <p:cNvSpPr/>
            <p:nvPr userDrawn="1"/>
          </p:nvSpPr>
          <p:spPr>
            <a:xfrm>
              <a:off x="8999127" y="1"/>
              <a:ext cx="144873" cy="302082"/>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651930"/>
                <a:gd name="connsiteY0" fmla="*/ 866596 h 1657350"/>
                <a:gd name="connsiteX1" fmla="*/ 651930 w 651930"/>
                <a:gd name="connsiteY1" fmla="*/ 0 h 1657350"/>
                <a:gd name="connsiteX2" fmla="*/ 651930 w 651930"/>
                <a:gd name="connsiteY2" fmla="*/ 1657350 h 1657350"/>
                <a:gd name="connsiteX3" fmla="*/ 0 w 651930"/>
                <a:gd name="connsiteY3" fmla="*/ 866596 h 1657350"/>
              </a:gdLst>
              <a:ahLst/>
              <a:cxnLst>
                <a:cxn ang="0">
                  <a:pos x="connsiteX0" y="connsiteY0"/>
                </a:cxn>
                <a:cxn ang="0">
                  <a:pos x="connsiteX1" y="connsiteY1"/>
                </a:cxn>
                <a:cxn ang="0">
                  <a:pos x="connsiteX2" y="connsiteY2"/>
                </a:cxn>
                <a:cxn ang="0">
                  <a:pos x="connsiteX3" y="connsiteY3"/>
                </a:cxn>
              </a:cxnLst>
              <a:rect l="l" t="t" r="r" b="b"/>
              <a:pathLst>
                <a:path w="651930" h="1657350">
                  <a:moveTo>
                    <a:pt x="0" y="866596"/>
                  </a:moveTo>
                  <a:lnTo>
                    <a:pt x="651930" y="0"/>
                  </a:lnTo>
                  <a:lnTo>
                    <a:pt x="651930" y="1657350"/>
                  </a:lnTo>
                  <a:lnTo>
                    <a:pt x="0" y="866596"/>
                  </a:lnTo>
                  <a:close/>
                </a:path>
              </a:pathLst>
            </a:custGeom>
            <a:solidFill>
              <a:srgbClr val="128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
            <p:cNvSpPr/>
            <p:nvPr userDrawn="1"/>
          </p:nvSpPr>
          <p:spPr>
            <a:xfrm>
              <a:off x="8763000" y="1"/>
              <a:ext cx="381000" cy="832483"/>
            </a:xfrm>
            <a:custGeom>
              <a:avLst/>
              <a:gdLst>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1657350 h 1657350"/>
                <a:gd name="connsiteX4" fmla="*/ 0 w 1371600"/>
                <a:gd name="connsiteY4" fmla="*/ 0 h 1657350"/>
                <a:gd name="connsiteX0" fmla="*/ 0 w 1371600"/>
                <a:gd name="connsiteY0" fmla="*/ 0 h 1657350"/>
                <a:gd name="connsiteX1" fmla="*/ 1371600 w 1371600"/>
                <a:gd name="connsiteY1" fmla="*/ 0 h 1657350"/>
                <a:gd name="connsiteX2" fmla="*/ 1371600 w 1371600"/>
                <a:gd name="connsiteY2" fmla="*/ 1657350 h 1657350"/>
                <a:gd name="connsiteX3" fmla="*/ 0 w 1371600"/>
                <a:gd name="connsiteY3" fmla="*/ 0 h 1657350"/>
                <a:gd name="connsiteX0" fmla="*/ 0 w 1574097"/>
                <a:gd name="connsiteY0" fmla="*/ 1376370 h 1657350"/>
                <a:gd name="connsiteX1" fmla="*/ 1574097 w 1574097"/>
                <a:gd name="connsiteY1" fmla="*/ 0 h 1657350"/>
                <a:gd name="connsiteX2" fmla="*/ 1574097 w 1574097"/>
                <a:gd name="connsiteY2" fmla="*/ 1657350 h 1657350"/>
                <a:gd name="connsiteX3" fmla="*/ 0 w 1574097"/>
                <a:gd name="connsiteY3" fmla="*/ 1376370 h 1657350"/>
                <a:gd name="connsiteX0" fmla="*/ 0 w 1593081"/>
                <a:gd name="connsiteY0" fmla="*/ 1397438 h 1657350"/>
                <a:gd name="connsiteX1" fmla="*/ 1593081 w 1593081"/>
                <a:gd name="connsiteY1" fmla="*/ 0 h 1657350"/>
                <a:gd name="connsiteX2" fmla="*/ 1593081 w 1593081"/>
                <a:gd name="connsiteY2" fmla="*/ 1657350 h 1657350"/>
                <a:gd name="connsiteX3" fmla="*/ 0 w 1593081"/>
                <a:gd name="connsiteY3" fmla="*/ 1397438 h 1657350"/>
                <a:gd name="connsiteX0" fmla="*/ 0 w 1590708"/>
                <a:gd name="connsiteY0" fmla="*/ 1457409 h 1657350"/>
                <a:gd name="connsiteX1" fmla="*/ 1590708 w 1590708"/>
                <a:gd name="connsiteY1" fmla="*/ 0 h 1657350"/>
                <a:gd name="connsiteX2" fmla="*/ 1590708 w 1590708"/>
                <a:gd name="connsiteY2" fmla="*/ 1657350 h 1657350"/>
                <a:gd name="connsiteX3" fmla="*/ 0 w 1590708"/>
                <a:gd name="connsiteY3" fmla="*/ 1457409 h 1657350"/>
                <a:gd name="connsiteX0" fmla="*/ 0 w 2554151"/>
                <a:gd name="connsiteY0" fmla="*/ 3123257 h 3123257"/>
                <a:gd name="connsiteX1" fmla="*/ 2554151 w 2554151"/>
                <a:gd name="connsiteY1" fmla="*/ 0 h 3123257"/>
                <a:gd name="connsiteX2" fmla="*/ 2554151 w 2554151"/>
                <a:gd name="connsiteY2" fmla="*/ 1657350 h 3123257"/>
                <a:gd name="connsiteX3" fmla="*/ 0 w 2554151"/>
                <a:gd name="connsiteY3" fmla="*/ 3123257 h 3123257"/>
                <a:gd name="connsiteX0" fmla="*/ 0 w 1562136"/>
                <a:gd name="connsiteY0" fmla="*/ 2235271 h 2235271"/>
                <a:gd name="connsiteX1" fmla="*/ 1562136 w 1562136"/>
                <a:gd name="connsiteY1" fmla="*/ 0 h 2235271"/>
                <a:gd name="connsiteX2" fmla="*/ 1562136 w 1562136"/>
                <a:gd name="connsiteY2" fmla="*/ 1657350 h 2235271"/>
                <a:gd name="connsiteX3" fmla="*/ 0 w 1562136"/>
                <a:gd name="connsiteY3" fmla="*/ 2235271 h 2235271"/>
                <a:gd name="connsiteX0" fmla="*/ 0 w 2280492"/>
                <a:gd name="connsiteY0" fmla="*/ 2225086 h 2225086"/>
                <a:gd name="connsiteX1" fmla="*/ 2280492 w 2280492"/>
                <a:gd name="connsiteY1" fmla="*/ 0 h 2225086"/>
                <a:gd name="connsiteX2" fmla="*/ 2280492 w 2280492"/>
                <a:gd name="connsiteY2" fmla="*/ 1657350 h 2225086"/>
                <a:gd name="connsiteX3" fmla="*/ 0 w 2280492"/>
                <a:gd name="connsiteY3" fmla="*/ 2225086 h 2225086"/>
              </a:gdLst>
              <a:ahLst/>
              <a:cxnLst>
                <a:cxn ang="0">
                  <a:pos x="connsiteX0" y="connsiteY0"/>
                </a:cxn>
                <a:cxn ang="0">
                  <a:pos x="connsiteX1" y="connsiteY1"/>
                </a:cxn>
                <a:cxn ang="0">
                  <a:pos x="connsiteX2" y="connsiteY2"/>
                </a:cxn>
                <a:cxn ang="0">
                  <a:pos x="connsiteX3" y="connsiteY3"/>
                </a:cxn>
              </a:cxnLst>
              <a:rect l="l" t="t" r="r" b="b"/>
              <a:pathLst>
                <a:path w="2280492" h="2225086">
                  <a:moveTo>
                    <a:pt x="0" y="2225086"/>
                  </a:moveTo>
                  <a:lnTo>
                    <a:pt x="2280492" y="0"/>
                  </a:lnTo>
                  <a:lnTo>
                    <a:pt x="2280492" y="1657350"/>
                  </a:lnTo>
                  <a:lnTo>
                    <a:pt x="0" y="222508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8845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3F8C959-6989-4FF8-925F-04E1424A3FD2}" type="datetime1">
              <a:rPr lang="en-US" smtClean="0"/>
              <a:t>9/7/2017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67049A2-617D-4058-AAA4-E2BC351D607C}" type="slidenum">
              <a:rPr lang="en-US" smtClean="0"/>
              <a:t>‹#›</a:t>
            </a:fld>
            <a:endParaRPr lang="en-US"/>
          </a:p>
        </p:txBody>
      </p:sp>
    </p:spTree>
    <p:extLst>
      <p:ext uri="{BB962C8B-B14F-4D97-AF65-F5344CB8AC3E}">
        <p14:creationId xmlns:p14="http://schemas.microsoft.com/office/powerpoint/2010/main" val="23663615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72" r:id="rId4"/>
    <p:sldLayoutId id="2147483665" r:id="rId5"/>
    <p:sldLayoutId id="2147483680" r:id="rId6"/>
    <p:sldLayoutId id="2147483652" r:id="rId7"/>
    <p:sldLayoutId id="2147483653" r:id="rId8"/>
    <p:sldLayoutId id="2147483666" r:id="rId9"/>
    <p:sldLayoutId id="2147483667" r:id="rId10"/>
    <p:sldLayoutId id="2147483668" r:id="rId11"/>
    <p:sldLayoutId id="2147483655" r:id="rId12"/>
    <p:sldLayoutId id="2147483671" r:id="rId13"/>
    <p:sldLayoutId id="2147483654" r:id="rId14"/>
    <p:sldLayoutId id="2147483656" r:id="rId15"/>
    <p:sldLayoutId id="2147483657" r:id="rId16"/>
    <p:sldLayoutId id="2147483658" r:id="rId17"/>
    <p:sldLayoutId id="2147483659" r:id="rId1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hyperlink" Target="https://wiki.python.org/moin/IntegratedDevelopmentEnvironments" TargetMode="Externa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pyformat.info/"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36.xml.rels><?xml version="1.0" encoding="UTF-8" standalone="yes"?>
<Relationships xmlns="http://schemas.openxmlformats.org/package/2006/relationships"><Relationship Id="rId8" Type="http://schemas.openxmlformats.org/officeDocument/2006/relationships/hyperlink" Target="https://www.programiz.com/python-programming/methods/set/intersection" TargetMode="External"/><Relationship Id="rId13" Type="http://schemas.openxmlformats.org/officeDocument/2006/relationships/hyperlink" Target="https://www.programiz.com/python-programming/methods/set/remove" TargetMode="External"/><Relationship Id="rId3" Type="http://schemas.openxmlformats.org/officeDocument/2006/relationships/hyperlink" Target="https://www.programiz.com/python-programming/methods/set/clear" TargetMode="External"/><Relationship Id="rId7" Type="http://schemas.openxmlformats.org/officeDocument/2006/relationships/hyperlink" Target="https://www.programiz.com/python-programming/methods/set/discard" TargetMode="External"/><Relationship Id="rId12" Type="http://schemas.openxmlformats.org/officeDocument/2006/relationships/hyperlink" Target="https://www.programiz.com/python-programming/methods/set/pop" TargetMode="External"/><Relationship Id="rId17" Type="http://schemas.openxmlformats.org/officeDocument/2006/relationships/hyperlink" Target="https://www.programiz.com/python-programming/methods/set/update" TargetMode="External"/><Relationship Id="rId2" Type="http://schemas.openxmlformats.org/officeDocument/2006/relationships/hyperlink" Target="https://www.programiz.com/python-programming/methods/set/add" TargetMode="External"/><Relationship Id="rId16" Type="http://schemas.openxmlformats.org/officeDocument/2006/relationships/hyperlink" Target="https://www.programiz.com/python-programming/methods/set/union" TargetMode="External"/><Relationship Id="rId1" Type="http://schemas.openxmlformats.org/officeDocument/2006/relationships/slideLayout" Target="../slideLayouts/slideLayout2.xml"/><Relationship Id="rId6" Type="http://schemas.openxmlformats.org/officeDocument/2006/relationships/hyperlink" Target="https://www.programiz.com/python-programming/methods/set/difference_update" TargetMode="External"/><Relationship Id="rId11" Type="http://schemas.openxmlformats.org/officeDocument/2006/relationships/hyperlink" Target="https://www.programiz.com/python-programming/methods/set/issubset" TargetMode="External"/><Relationship Id="rId5" Type="http://schemas.openxmlformats.org/officeDocument/2006/relationships/hyperlink" Target="https://www.programiz.com/python-programming/methods/set/difference" TargetMode="External"/><Relationship Id="rId15" Type="http://schemas.openxmlformats.org/officeDocument/2006/relationships/hyperlink" Target="https://www.programiz.com/python-programming/methods/set/symmetric_difference_update" TargetMode="External"/><Relationship Id="rId10" Type="http://schemas.openxmlformats.org/officeDocument/2006/relationships/hyperlink" Target="https://www.programiz.com/python-programming/methods/set/isdisjoint" TargetMode="External"/><Relationship Id="rId4" Type="http://schemas.openxmlformats.org/officeDocument/2006/relationships/hyperlink" Target="https://www.programiz.com/python-programming/methods/set/copy" TargetMode="External"/><Relationship Id="rId9" Type="http://schemas.openxmlformats.org/officeDocument/2006/relationships/hyperlink" Target="https://www.programiz.com/python-programming/methods/set/intersection_update" TargetMode="External"/><Relationship Id="rId14" Type="http://schemas.openxmlformats.org/officeDocument/2006/relationships/hyperlink" Target="https://www.programiz.com/python-programming/methods/set/symmetric_differenc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dbader.org/blog/python-dunder-methods"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7356" y="3862388"/>
            <a:ext cx="1696244" cy="579646"/>
          </a:xfrm>
          <a:prstGeom prst="rect">
            <a:avLst/>
          </a:prstGeom>
          <a:noFill/>
        </p:spPr>
        <p:txBody>
          <a:bodyPr wrap="square" rtlCol="0">
            <a:spAutoFit/>
          </a:bodyPr>
          <a:lstStyle/>
          <a:p>
            <a:pPr>
              <a:lnSpc>
                <a:spcPts val="1900"/>
              </a:lnSpc>
            </a:pPr>
            <a:r>
              <a:rPr lang="en-US" sz="1500" b="1" dirty="0" smtClean="0"/>
              <a:t>Onkar </a:t>
            </a:r>
            <a:r>
              <a:rPr lang="en-US" sz="1500" b="1" dirty="0" smtClean="0"/>
              <a:t>Deshpande</a:t>
            </a:r>
          </a:p>
          <a:p>
            <a:pPr>
              <a:lnSpc>
                <a:spcPts val="1900"/>
              </a:lnSpc>
            </a:pPr>
            <a:r>
              <a:rPr lang="en-US" sz="1200" dirty="0" smtClean="0"/>
              <a:t>7 September 2017</a:t>
            </a:r>
            <a:endParaRPr lang="en-US" sz="1200" dirty="0" smtClean="0"/>
          </a:p>
        </p:txBody>
      </p:sp>
      <p:sp>
        <p:nvSpPr>
          <p:cNvPr id="2" name="Title 1"/>
          <p:cNvSpPr>
            <a:spLocks noGrp="1"/>
          </p:cNvSpPr>
          <p:nvPr>
            <p:ph type="ctrTitle"/>
          </p:nvPr>
        </p:nvSpPr>
        <p:spPr/>
        <p:txBody>
          <a:bodyPr/>
          <a:lstStyle/>
          <a:p>
            <a:r>
              <a:rPr lang="en-US" dirty="0" smtClean="0"/>
              <a:t>Python 3</a:t>
            </a:r>
            <a:endParaRPr lang="en-US" dirty="0"/>
          </a:p>
        </p:txBody>
      </p:sp>
      <p:sp>
        <p:nvSpPr>
          <p:cNvPr id="3" name="Subtitle 2"/>
          <p:cNvSpPr>
            <a:spLocks noGrp="1"/>
          </p:cNvSpPr>
          <p:nvPr>
            <p:ph type="subTitle" idx="1"/>
          </p:nvPr>
        </p:nvSpPr>
        <p:spPr/>
        <p:txBody>
          <a:bodyPr/>
          <a:lstStyle/>
          <a:p>
            <a:r>
              <a:rPr lang="en-US" dirty="0" smtClean="0"/>
              <a:t>Learn difficult things in easy way</a:t>
            </a:r>
            <a:endParaRPr lang="en-US" dirty="0"/>
          </a:p>
        </p:txBody>
      </p:sp>
      <p:pic>
        <p:nvPicPr>
          <p:cNvPr id="6"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5627" b="9718"/>
          <a:stretch/>
        </p:blipFill>
        <p:spPr bwMode="auto">
          <a:xfrm>
            <a:off x="5650047" y="514350"/>
            <a:ext cx="3036753" cy="98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37695664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43" r="36603" b="49740"/>
          <a:stretch/>
        </p:blipFill>
        <p:spPr bwMode="auto">
          <a:xfrm>
            <a:off x="533400" y="971550"/>
            <a:ext cx="7943850" cy="367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699254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t>Shuffle &amp; </a:t>
            </a:r>
            <a:r>
              <a:rPr lang="en-US" b="0" dirty="0" err="1" smtClean="0"/>
              <a:t>Randrange</a:t>
            </a:r>
            <a:endParaRPr lang="en-US" dirty="0"/>
          </a:p>
        </p:txBody>
      </p:sp>
      <p:sp>
        <p:nvSpPr>
          <p:cNvPr id="3" name="Content Placeholder 2"/>
          <p:cNvSpPr>
            <a:spLocks noGrp="1"/>
          </p:cNvSpPr>
          <p:nvPr>
            <p:ph idx="13"/>
          </p:nvPr>
        </p:nvSpPr>
        <p:spPr>
          <a:xfrm>
            <a:off x="289013" y="952500"/>
            <a:ext cx="2911388" cy="3905250"/>
          </a:xfrm>
        </p:spPr>
        <p:txBody>
          <a:bodyPr/>
          <a:lstStyle/>
          <a:p>
            <a:r>
              <a:rPr lang="en-US" dirty="0"/>
              <a:t>The shuffle function, shuffles the elements in list in place, so they are in a random order</a:t>
            </a:r>
            <a:r>
              <a:rPr lang="en-US" dirty="0" smtClean="0"/>
              <a:t>.</a:t>
            </a:r>
          </a:p>
          <a:p>
            <a:r>
              <a:rPr lang="en-US" dirty="0" err="1" smtClean="0"/>
              <a:t>Randrange</a:t>
            </a:r>
            <a:r>
              <a:rPr lang="en-US" dirty="0"/>
              <a:t> </a:t>
            </a:r>
            <a:r>
              <a:rPr lang="en-US" dirty="0" smtClean="0"/>
              <a:t>generate </a:t>
            </a:r>
            <a:r>
              <a:rPr lang="en-US" dirty="0"/>
              <a:t>a randomly selected element from range(start, stop, step)</a:t>
            </a:r>
          </a:p>
        </p:txBody>
      </p:sp>
      <p:sp>
        <p:nvSpPr>
          <p:cNvPr id="5" name="Rectangle 4"/>
          <p:cNvSpPr/>
          <p:nvPr/>
        </p:nvSpPr>
        <p:spPr>
          <a:xfrm>
            <a:off x="4114800" y="1047750"/>
            <a:ext cx="1048300" cy="369332"/>
          </a:xfrm>
          <a:prstGeom prst="rect">
            <a:avLst/>
          </a:prstGeom>
        </p:spPr>
        <p:txBody>
          <a:bodyPr wrap="none">
            <a:spAutoFit/>
          </a:bodyPr>
          <a:lstStyle/>
          <a:p>
            <a:r>
              <a:rPr lang="en-US" b="1" dirty="0"/>
              <a:t>Example </a:t>
            </a:r>
          </a:p>
        </p:txBody>
      </p:sp>
      <p:sp>
        <p:nvSpPr>
          <p:cNvPr id="6" name="Rectangle 2"/>
          <p:cNvSpPr>
            <a:spLocks noChangeArrowheads="1"/>
          </p:cNvSpPr>
          <p:nvPr/>
        </p:nvSpPr>
        <p:spPr bwMode="auto">
          <a:xfrm>
            <a:off x="4343400" y="1505200"/>
            <a:ext cx="3640740" cy="830997"/>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from </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random </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shuffle</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x =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i</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for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i</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in </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range</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10</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shuffle(x)</a:t>
            </a:r>
            <a:endParaRPr kumimoji="0" lang="en-US" alt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6"/>
          <p:cNvSpPr/>
          <p:nvPr/>
        </p:nvSpPr>
        <p:spPr>
          <a:xfrm>
            <a:off x="4343400" y="2637532"/>
            <a:ext cx="4572000" cy="1077218"/>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lvl="0" fontAlgn="base">
              <a:spcBef>
                <a:spcPct val="0"/>
              </a:spcBef>
              <a:spcAft>
                <a:spcPct val="0"/>
              </a:spcAft>
            </a:pPr>
            <a:r>
              <a:rPr lang="en-US" altLang="en-US" sz="1600" b="1" dirty="0">
                <a:solidFill>
                  <a:srgbClr val="000080"/>
                </a:solidFill>
                <a:latin typeface="Courier New" pitchFamily="49" charset="0"/>
                <a:cs typeface="Courier New" pitchFamily="49" charset="0"/>
              </a:rPr>
              <a:t>import </a:t>
            </a:r>
            <a:r>
              <a:rPr lang="en-US" altLang="en-US" sz="1600" dirty="0">
                <a:solidFill>
                  <a:srgbClr val="000000"/>
                </a:solidFill>
                <a:latin typeface="Courier New" pitchFamily="49" charset="0"/>
                <a:cs typeface="Courier New" pitchFamily="49" charset="0"/>
              </a:rPr>
              <a:t>random</a:t>
            </a:r>
            <a:br>
              <a:rPr lang="en-US" altLang="en-US" sz="1600" dirty="0">
                <a:solidFill>
                  <a:srgbClr val="000000"/>
                </a:solidFill>
                <a:latin typeface="Courier New" pitchFamily="49" charset="0"/>
                <a:cs typeface="Courier New" pitchFamily="49" charset="0"/>
              </a:rPr>
            </a:br>
            <a:r>
              <a:rPr lang="en-US" altLang="en-US" sz="1600" b="1" dirty="0">
                <a:solidFill>
                  <a:srgbClr val="000080"/>
                </a:solidFill>
                <a:latin typeface="Courier New" pitchFamily="49" charset="0"/>
                <a:cs typeface="Courier New" pitchFamily="49" charset="0"/>
              </a:rPr>
              <a:t>for </a:t>
            </a:r>
            <a:r>
              <a:rPr lang="en-US" altLang="en-US" sz="1600" dirty="0" err="1">
                <a:solidFill>
                  <a:srgbClr val="000000"/>
                </a:solidFill>
                <a:latin typeface="Courier New" pitchFamily="49" charset="0"/>
                <a:cs typeface="Courier New" pitchFamily="49" charset="0"/>
              </a:rPr>
              <a:t>i</a:t>
            </a:r>
            <a:r>
              <a:rPr lang="en-US" altLang="en-US" sz="1600" dirty="0">
                <a:solidFill>
                  <a:srgbClr val="000000"/>
                </a:solidFill>
                <a:latin typeface="Courier New" pitchFamily="49" charset="0"/>
                <a:cs typeface="Courier New" pitchFamily="49" charset="0"/>
              </a:rPr>
              <a:t> </a:t>
            </a:r>
            <a:r>
              <a:rPr lang="en-US" altLang="en-US" sz="1600" b="1" dirty="0">
                <a:solidFill>
                  <a:srgbClr val="000080"/>
                </a:solidFill>
                <a:latin typeface="Courier New" pitchFamily="49" charset="0"/>
                <a:cs typeface="Courier New" pitchFamily="49" charset="0"/>
              </a:rPr>
              <a:t>in </a:t>
            </a:r>
            <a:r>
              <a:rPr lang="en-US" altLang="en-US" sz="1600" dirty="0">
                <a:solidFill>
                  <a:srgbClr val="000080"/>
                </a:solidFill>
                <a:latin typeface="Courier New" pitchFamily="49" charset="0"/>
                <a:cs typeface="Courier New" pitchFamily="49" charset="0"/>
              </a:rPr>
              <a:t>range</a:t>
            </a:r>
            <a:r>
              <a:rPr lang="en-US" altLang="en-US" sz="1600" dirty="0">
                <a:solidFill>
                  <a:srgbClr val="000000"/>
                </a:solidFill>
                <a:latin typeface="Courier New" pitchFamily="49" charset="0"/>
                <a:cs typeface="Courier New" pitchFamily="49" charset="0"/>
              </a:rPr>
              <a:t>(</a:t>
            </a:r>
            <a:r>
              <a:rPr lang="en-US" altLang="en-US" sz="1600" dirty="0">
                <a:solidFill>
                  <a:srgbClr val="0000FF"/>
                </a:solidFill>
                <a:latin typeface="Courier New" pitchFamily="49" charset="0"/>
                <a:cs typeface="Courier New" pitchFamily="49" charset="0"/>
              </a:rPr>
              <a:t>3</a:t>
            </a:r>
            <a:r>
              <a:rPr lang="en-US" altLang="en-US" sz="1600" dirty="0">
                <a:solidFill>
                  <a:srgbClr val="000000"/>
                </a:solidFill>
                <a:latin typeface="Courier New" pitchFamily="49" charset="0"/>
                <a:cs typeface="Courier New" pitchFamily="49" charset="0"/>
              </a:rPr>
              <a:t>):</a:t>
            </a:r>
            <a:br>
              <a:rPr lang="en-US" altLang="en-US" sz="1600" dirty="0">
                <a:solidFill>
                  <a:srgbClr val="000000"/>
                </a:solidFill>
                <a:latin typeface="Courier New" pitchFamily="49" charset="0"/>
                <a:cs typeface="Courier New" pitchFamily="49" charset="0"/>
              </a:rPr>
            </a:br>
            <a:r>
              <a:rPr lang="en-US" altLang="en-US" sz="1600" dirty="0">
                <a:solidFill>
                  <a:srgbClr val="000000"/>
                </a:solidFill>
                <a:latin typeface="Courier New" pitchFamily="49" charset="0"/>
                <a:cs typeface="Courier New" pitchFamily="49" charset="0"/>
              </a:rPr>
              <a:t>    </a:t>
            </a:r>
            <a:r>
              <a:rPr lang="en-US" altLang="en-US" sz="1600" dirty="0">
                <a:solidFill>
                  <a:srgbClr val="000080"/>
                </a:solidFill>
                <a:latin typeface="Courier New" pitchFamily="49" charset="0"/>
                <a:cs typeface="Courier New" pitchFamily="49" charset="0"/>
              </a:rPr>
              <a:t>print </a:t>
            </a:r>
            <a:r>
              <a:rPr lang="en-US" altLang="en-US" sz="1600" dirty="0">
                <a:solidFill>
                  <a:srgbClr val="000000"/>
                </a:solidFill>
                <a:latin typeface="Courier New" pitchFamily="49" charset="0"/>
                <a:cs typeface="Courier New" pitchFamily="49" charset="0"/>
              </a:rPr>
              <a:t>(</a:t>
            </a:r>
            <a:r>
              <a:rPr lang="en-US" altLang="en-US" sz="1600" dirty="0" err="1">
                <a:solidFill>
                  <a:srgbClr val="000000"/>
                </a:solidFill>
                <a:latin typeface="Courier New" pitchFamily="49" charset="0"/>
                <a:cs typeface="Courier New" pitchFamily="49" charset="0"/>
              </a:rPr>
              <a:t>random.randrange</a:t>
            </a:r>
            <a:r>
              <a:rPr lang="en-US" altLang="en-US" sz="1600" dirty="0">
                <a:solidFill>
                  <a:srgbClr val="000000"/>
                </a:solidFill>
                <a:latin typeface="Courier New" pitchFamily="49" charset="0"/>
                <a:cs typeface="Courier New" pitchFamily="49" charset="0"/>
              </a:rPr>
              <a:t>(</a:t>
            </a:r>
            <a:r>
              <a:rPr lang="en-US" altLang="en-US" sz="1600" dirty="0">
                <a:solidFill>
                  <a:srgbClr val="0000FF"/>
                </a:solidFill>
                <a:latin typeface="Courier New" pitchFamily="49" charset="0"/>
                <a:cs typeface="Courier New" pitchFamily="49" charset="0"/>
              </a:rPr>
              <a:t>0</a:t>
            </a:r>
            <a:r>
              <a:rPr lang="en-US" altLang="en-US" sz="1600" dirty="0">
                <a:solidFill>
                  <a:srgbClr val="000000"/>
                </a:solidFill>
                <a:latin typeface="Courier New" pitchFamily="49" charset="0"/>
                <a:cs typeface="Courier New" pitchFamily="49" charset="0"/>
              </a:rPr>
              <a:t>, </a:t>
            </a:r>
            <a:r>
              <a:rPr lang="en-US" altLang="en-US" sz="1600" dirty="0">
                <a:solidFill>
                  <a:srgbClr val="0000FF"/>
                </a:solidFill>
                <a:latin typeface="Courier New" pitchFamily="49" charset="0"/>
                <a:cs typeface="Courier New" pitchFamily="49" charset="0"/>
              </a:rPr>
              <a:t>101</a:t>
            </a:r>
            <a:r>
              <a:rPr lang="en-US" altLang="en-US" sz="1600" dirty="0">
                <a:solidFill>
                  <a:srgbClr val="000000"/>
                </a:solidFill>
                <a:latin typeface="Courier New" pitchFamily="49" charset="0"/>
                <a:cs typeface="Courier New" pitchFamily="49" charset="0"/>
              </a:rPr>
              <a:t>, </a:t>
            </a:r>
            <a:r>
              <a:rPr lang="en-US" altLang="en-US" sz="1600" dirty="0">
                <a:solidFill>
                  <a:srgbClr val="0000FF"/>
                </a:solidFill>
                <a:latin typeface="Courier New" pitchFamily="49" charset="0"/>
                <a:cs typeface="Courier New" pitchFamily="49" charset="0"/>
              </a:rPr>
              <a:t>5</a:t>
            </a:r>
            <a:r>
              <a:rPr lang="en-US" altLang="en-US" sz="1600" dirty="0">
                <a:solidFill>
                  <a:srgbClr val="000000"/>
                </a:solidFill>
                <a:latin typeface="Courier New" pitchFamily="49" charset="0"/>
                <a:cs typeface="Courier New" pitchFamily="49" charset="0"/>
              </a:rPr>
              <a:t>))</a:t>
            </a:r>
            <a:endParaRPr lang="en-US" altLang="en-US" sz="2400" dirty="0">
              <a:latin typeface="Arial" pitchFamily="34" charset="0"/>
              <a:cs typeface="Arial" pitchFamily="34" charset="0"/>
            </a:endParaRPr>
          </a:p>
        </p:txBody>
      </p:sp>
    </p:spTree>
    <p:extLst>
      <p:ext uri="{BB962C8B-B14F-4D97-AF65-F5344CB8AC3E}">
        <p14:creationId xmlns:p14="http://schemas.microsoft.com/office/powerpoint/2010/main" val="227294575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JSON </a:t>
            </a:r>
            <a:r>
              <a:rPr lang="en-US" dirty="0" smtClean="0"/>
              <a:t>Module in Python</a:t>
            </a:r>
            <a:endParaRPr lang="en-US" dirty="0"/>
          </a:p>
        </p:txBody>
      </p:sp>
      <p:sp>
        <p:nvSpPr>
          <p:cNvPr id="3" name="Content Placeholder 2"/>
          <p:cNvSpPr>
            <a:spLocks noGrp="1"/>
          </p:cNvSpPr>
          <p:nvPr>
            <p:ph idx="13"/>
          </p:nvPr>
        </p:nvSpPr>
        <p:spPr>
          <a:xfrm>
            <a:off x="289012" y="952500"/>
            <a:ext cx="8385087" cy="1009650"/>
          </a:xfrm>
        </p:spPr>
        <p:txBody>
          <a:bodyPr>
            <a:normAutofit lnSpcReduction="10000"/>
          </a:bodyPr>
          <a:lstStyle/>
          <a:p>
            <a:r>
              <a:rPr lang="en-US" dirty="0"/>
              <a:t>In Python, the </a:t>
            </a:r>
            <a:r>
              <a:rPr lang="en-US" dirty="0" err="1"/>
              <a:t>json</a:t>
            </a:r>
            <a:r>
              <a:rPr lang="en-US" dirty="0"/>
              <a:t> module provides an API similar to convert in-memory Python objects to a serialized representation known as JavaScript Object Notation (JSON) and vice-a-versa</a:t>
            </a:r>
            <a:r>
              <a:rPr lang="en-US" dirty="0" smtClean="0"/>
              <a:t>.</a:t>
            </a:r>
          </a:p>
          <a:p>
            <a:pPr marL="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24416211"/>
              </p:ext>
            </p:extLst>
          </p:nvPr>
        </p:nvGraphicFramePr>
        <p:xfrm>
          <a:off x="1963532" y="1938694"/>
          <a:ext cx="4361068" cy="2919056"/>
        </p:xfrm>
        <a:graphic>
          <a:graphicData uri="http://schemas.openxmlformats.org/drawingml/2006/table">
            <a:tbl>
              <a:tblPr>
                <a:tableStyleId>{284E427A-3D55-4303-BF80-6455036E1DE7}</a:tableStyleId>
              </a:tblPr>
              <a:tblGrid>
                <a:gridCol w="2934014"/>
                <a:gridCol w="1427054"/>
              </a:tblGrid>
              <a:tr h="302017">
                <a:tc>
                  <a:txBody>
                    <a:bodyPr/>
                    <a:lstStyle/>
                    <a:p>
                      <a:pPr algn="l" fontAlgn="t"/>
                      <a:r>
                        <a:rPr lang="en-US" sz="1400" b="1" dirty="0">
                          <a:effectLst/>
                        </a:rPr>
                        <a:t>Python</a:t>
                      </a:r>
                    </a:p>
                  </a:txBody>
                  <a:tcPr marL="75761" marR="75761" marT="75761" marB="75761">
                    <a:solidFill>
                      <a:schemeClr val="accent1"/>
                    </a:solidFill>
                  </a:tcPr>
                </a:tc>
                <a:tc>
                  <a:txBody>
                    <a:bodyPr/>
                    <a:lstStyle/>
                    <a:p>
                      <a:pPr algn="l" fontAlgn="t"/>
                      <a:r>
                        <a:rPr lang="en-US" sz="1400" b="1" dirty="0">
                          <a:effectLst/>
                        </a:rPr>
                        <a:t>JSON</a:t>
                      </a:r>
                    </a:p>
                  </a:txBody>
                  <a:tcPr marL="75761" marR="75761" marT="75761" marB="75761">
                    <a:solidFill>
                      <a:schemeClr val="accent1"/>
                    </a:solidFill>
                  </a:tcPr>
                </a:tc>
              </a:tr>
              <a:tr h="302017">
                <a:tc>
                  <a:txBody>
                    <a:bodyPr/>
                    <a:lstStyle/>
                    <a:p>
                      <a:pPr fontAlgn="t"/>
                      <a:r>
                        <a:rPr lang="en-US" sz="1400">
                          <a:effectLst/>
                        </a:rPr>
                        <a:t>dict</a:t>
                      </a:r>
                    </a:p>
                  </a:txBody>
                  <a:tcPr marL="75761" marR="75761" marT="75761" marB="75761"/>
                </a:tc>
                <a:tc>
                  <a:txBody>
                    <a:bodyPr/>
                    <a:lstStyle/>
                    <a:p>
                      <a:pPr fontAlgn="t"/>
                      <a:r>
                        <a:rPr lang="en-US" sz="1400">
                          <a:effectLst/>
                        </a:rPr>
                        <a:t>object</a:t>
                      </a:r>
                    </a:p>
                  </a:txBody>
                  <a:tcPr marL="75761" marR="75761" marT="75761" marB="75761"/>
                </a:tc>
              </a:tr>
              <a:tr h="302017">
                <a:tc>
                  <a:txBody>
                    <a:bodyPr/>
                    <a:lstStyle/>
                    <a:p>
                      <a:pPr fontAlgn="t"/>
                      <a:r>
                        <a:rPr lang="en-US" sz="1400">
                          <a:effectLst/>
                        </a:rPr>
                        <a:t>list, tuple</a:t>
                      </a:r>
                    </a:p>
                  </a:txBody>
                  <a:tcPr marL="75761" marR="75761" marT="75761" marB="75761"/>
                </a:tc>
                <a:tc>
                  <a:txBody>
                    <a:bodyPr/>
                    <a:lstStyle/>
                    <a:p>
                      <a:pPr fontAlgn="t"/>
                      <a:r>
                        <a:rPr lang="en-US" sz="1400">
                          <a:effectLst/>
                        </a:rPr>
                        <a:t>array</a:t>
                      </a:r>
                    </a:p>
                  </a:txBody>
                  <a:tcPr marL="75761" marR="75761" marT="75761" marB="75761"/>
                </a:tc>
              </a:tr>
              <a:tr h="302017">
                <a:tc>
                  <a:txBody>
                    <a:bodyPr/>
                    <a:lstStyle/>
                    <a:p>
                      <a:pPr fontAlgn="t"/>
                      <a:r>
                        <a:rPr lang="en-US" sz="1400">
                          <a:effectLst/>
                        </a:rPr>
                        <a:t>str</a:t>
                      </a:r>
                    </a:p>
                  </a:txBody>
                  <a:tcPr marL="75761" marR="75761" marT="75761" marB="75761"/>
                </a:tc>
                <a:tc>
                  <a:txBody>
                    <a:bodyPr/>
                    <a:lstStyle/>
                    <a:p>
                      <a:pPr fontAlgn="t"/>
                      <a:r>
                        <a:rPr lang="en-US" sz="1400">
                          <a:effectLst/>
                        </a:rPr>
                        <a:t>string</a:t>
                      </a:r>
                    </a:p>
                  </a:txBody>
                  <a:tcPr marL="75761" marR="75761" marT="75761" marB="75761"/>
                </a:tc>
              </a:tr>
              <a:tr h="302017">
                <a:tc>
                  <a:txBody>
                    <a:bodyPr/>
                    <a:lstStyle/>
                    <a:p>
                      <a:pPr fontAlgn="t"/>
                      <a:r>
                        <a:rPr lang="en-US" sz="1400">
                          <a:effectLst/>
                        </a:rPr>
                        <a:t>int, float, int- &amp; float-derived Enums</a:t>
                      </a:r>
                    </a:p>
                  </a:txBody>
                  <a:tcPr marL="75761" marR="75761" marT="75761" marB="75761"/>
                </a:tc>
                <a:tc>
                  <a:txBody>
                    <a:bodyPr/>
                    <a:lstStyle/>
                    <a:p>
                      <a:pPr fontAlgn="t"/>
                      <a:r>
                        <a:rPr lang="en-US" sz="1400">
                          <a:effectLst/>
                        </a:rPr>
                        <a:t>number</a:t>
                      </a:r>
                    </a:p>
                  </a:txBody>
                  <a:tcPr marL="75761" marR="75761" marT="75761" marB="75761"/>
                </a:tc>
              </a:tr>
              <a:tr h="302017">
                <a:tc>
                  <a:txBody>
                    <a:bodyPr/>
                    <a:lstStyle/>
                    <a:p>
                      <a:pPr fontAlgn="t"/>
                      <a:r>
                        <a:rPr lang="en-US" sz="1400">
                          <a:effectLst/>
                        </a:rPr>
                        <a:t>True</a:t>
                      </a:r>
                    </a:p>
                  </a:txBody>
                  <a:tcPr marL="75761" marR="75761" marT="75761" marB="75761"/>
                </a:tc>
                <a:tc>
                  <a:txBody>
                    <a:bodyPr/>
                    <a:lstStyle/>
                    <a:p>
                      <a:pPr fontAlgn="t"/>
                      <a:r>
                        <a:rPr lang="en-US" sz="1400">
                          <a:effectLst/>
                        </a:rPr>
                        <a:t>true</a:t>
                      </a:r>
                    </a:p>
                  </a:txBody>
                  <a:tcPr marL="75761" marR="75761" marT="75761" marB="75761"/>
                </a:tc>
              </a:tr>
              <a:tr h="302017">
                <a:tc>
                  <a:txBody>
                    <a:bodyPr/>
                    <a:lstStyle/>
                    <a:p>
                      <a:pPr fontAlgn="t"/>
                      <a:r>
                        <a:rPr lang="en-US" sz="1400">
                          <a:effectLst/>
                        </a:rPr>
                        <a:t>False</a:t>
                      </a:r>
                    </a:p>
                  </a:txBody>
                  <a:tcPr marL="75761" marR="75761" marT="75761" marB="75761"/>
                </a:tc>
                <a:tc>
                  <a:txBody>
                    <a:bodyPr/>
                    <a:lstStyle/>
                    <a:p>
                      <a:pPr fontAlgn="t"/>
                      <a:r>
                        <a:rPr lang="en-US" sz="1400">
                          <a:effectLst/>
                        </a:rPr>
                        <a:t>false</a:t>
                      </a:r>
                    </a:p>
                  </a:txBody>
                  <a:tcPr marL="75761" marR="75761" marT="75761" marB="75761"/>
                </a:tc>
              </a:tr>
              <a:tr h="302017">
                <a:tc>
                  <a:txBody>
                    <a:bodyPr/>
                    <a:lstStyle/>
                    <a:p>
                      <a:pPr fontAlgn="t"/>
                      <a:r>
                        <a:rPr lang="en-US" sz="1400">
                          <a:effectLst/>
                        </a:rPr>
                        <a:t>None</a:t>
                      </a:r>
                    </a:p>
                  </a:txBody>
                  <a:tcPr marL="75761" marR="75761" marT="75761" marB="75761"/>
                </a:tc>
                <a:tc>
                  <a:txBody>
                    <a:bodyPr/>
                    <a:lstStyle/>
                    <a:p>
                      <a:pPr fontAlgn="t"/>
                      <a:r>
                        <a:rPr lang="en-US" sz="1400" dirty="0">
                          <a:effectLst/>
                        </a:rPr>
                        <a:t>null</a:t>
                      </a:r>
                    </a:p>
                  </a:txBody>
                  <a:tcPr marL="75761" marR="75761" marT="75761" marB="75761"/>
                </a:tc>
              </a:tr>
            </a:tbl>
          </a:graphicData>
        </a:graphic>
      </p:graphicFrame>
    </p:spTree>
    <p:extLst>
      <p:ext uri="{BB962C8B-B14F-4D97-AF65-F5344CB8AC3E}">
        <p14:creationId xmlns:p14="http://schemas.microsoft.com/office/powerpoint/2010/main" val="320052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Encode Python objects as JSON </a:t>
            </a:r>
            <a:r>
              <a:rPr lang="en-US" b="0" dirty="0" smtClean="0"/>
              <a:t>strings</a:t>
            </a:r>
            <a:endParaRPr lang="en-US" dirty="0"/>
          </a:p>
        </p:txBody>
      </p:sp>
      <p:sp>
        <p:nvSpPr>
          <p:cNvPr id="4" name="Rectangle 1"/>
          <p:cNvSpPr>
            <a:spLocks noChangeArrowheads="1"/>
          </p:cNvSpPr>
          <p:nvPr/>
        </p:nvSpPr>
        <p:spPr bwMode="auto">
          <a:xfrm>
            <a:off x="1024637" y="1058942"/>
            <a:ext cx="5147563" cy="35702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json.dump</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obj</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fp</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0" i="0" u="none" strike="noStrike" cap="none" normalizeH="0" baseline="0" dirty="0" err="1" smtClean="0">
                <a:ln>
                  <a:noFill/>
                </a:ln>
                <a:solidFill>
                  <a:srgbClr val="660099"/>
                </a:solidFill>
                <a:effectLst/>
                <a:latin typeface="Courier New" pitchFamily="49" charset="0"/>
                <a:cs typeface="Courier New" pitchFamily="49" charset="0"/>
              </a:rPr>
              <a:t>skipkeys</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1" i="0" u="none" strike="noStrike" cap="none" normalizeH="0" baseline="0" dirty="0" smtClean="0">
                <a:ln>
                  <a:noFill/>
                </a:ln>
                <a:solidFill>
                  <a:srgbClr val="000080"/>
                </a:solidFill>
                <a:effectLst/>
                <a:latin typeface="Courier New" pitchFamily="49" charset="0"/>
                <a:cs typeface="Courier New" pitchFamily="49" charset="0"/>
              </a:rPr>
              <a:t>False</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0" i="0" u="none" strike="noStrike" cap="none" normalizeH="0" baseline="0" dirty="0" err="1" smtClean="0">
                <a:ln>
                  <a:noFill/>
                </a:ln>
                <a:solidFill>
                  <a:srgbClr val="660099"/>
                </a:solidFill>
                <a:effectLst/>
                <a:latin typeface="Courier New" pitchFamily="49" charset="0"/>
                <a:cs typeface="Courier New" pitchFamily="49" charset="0"/>
              </a:rPr>
              <a:t>ensure_ascii</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1" i="0" u="none" strike="noStrike" cap="none" normalizeH="0" baseline="0" dirty="0" smtClean="0">
                <a:ln>
                  <a:noFill/>
                </a:ln>
                <a:solidFill>
                  <a:srgbClr val="000080"/>
                </a:solidFill>
                <a:effectLst/>
                <a:latin typeface="Courier New" pitchFamily="49" charset="0"/>
                <a:cs typeface="Courier New" pitchFamily="49" charset="0"/>
              </a:rPr>
              <a:t>True</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0" i="0" u="none" strike="noStrike" cap="none" normalizeH="0" baseline="0" dirty="0" err="1" smtClean="0">
                <a:ln>
                  <a:noFill/>
                </a:ln>
                <a:solidFill>
                  <a:srgbClr val="660099"/>
                </a:solidFill>
                <a:effectLst/>
                <a:latin typeface="Courier New" pitchFamily="49" charset="0"/>
                <a:cs typeface="Courier New" pitchFamily="49" charset="0"/>
              </a:rPr>
              <a:t>check_circular</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1" i="0" u="none" strike="noStrike" cap="none" normalizeH="0" baseline="0" dirty="0" smtClean="0">
                <a:ln>
                  <a:noFill/>
                </a:ln>
                <a:solidFill>
                  <a:srgbClr val="000080"/>
                </a:solidFill>
                <a:effectLst/>
                <a:latin typeface="Courier New" pitchFamily="49" charset="0"/>
                <a:cs typeface="Courier New" pitchFamily="49" charset="0"/>
              </a:rPr>
              <a:t>True</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0" i="0" u="none" strike="noStrike" cap="none" normalizeH="0" baseline="0" dirty="0" err="1" smtClean="0">
                <a:ln>
                  <a:noFill/>
                </a:ln>
                <a:solidFill>
                  <a:srgbClr val="660099"/>
                </a:solidFill>
                <a:effectLst/>
                <a:latin typeface="Courier New" pitchFamily="49" charset="0"/>
                <a:cs typeface="Courier New" pitchFamily="49" charset="0"/>
              </a:rPr>
              <a:t>allow_nan</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1" i="0" u="none" strike="noStrike" cap="none" normalizeH="0" baseline="0" dirty="0" smtClean="0">
                <a:ln>
                  <a:noFill/>
                </a:ln>
                <a:solidFill>
                  <a:srgbClr val="000080"/>
                </a:solidFill>
                <a:effectLst/>
                <a:latin typeface="Courier New" pitchFamily="49" charset="0"/>
                <a:cs typeface="Courier New" pitchFamily="49" charset="0"/>
              </a:rPr>
              <a:t>True</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0" i="0" u="none" strike="noStrike" cap="none" normalizeH="0" baseline="0" dirty="0" err="1" smtClean="0">
                <a:ln>
                  <a:noFill/>
                </a:ln>
                <a:solidFill>
                  <a:srgbClr val="660099"/>
                </a:solidFill>
                <a:effectLst/>
                <a:latin typeface="Courier New" pitchFamily="49" charset="0"/>
                <a:cs typeface="Courier New" pitchFamily="49" charset="0"/>
              </a:rPr>
              <a:t>cls</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1" i="0" u="none" strike="noStrike" cap="none" normalizeH="0" baseline="0" dirty="0" smtClean="0">
                <a:ln>
                  <a:noFill/>
                </a:ln>
                <a:solidFill>
                  <a:srgbClr val="000080"/>
                </a:solidFill>
                <a:effectLst/>
                <a:latin typeface="Courier New" pitchFamily="49" charset="0"/>
                <a:cs typeface="Courier New" pitchFamily="49" charset="0"/>
              </a:rPr>
              <a:t>None</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0" i="0" u="none" strike="noStrike" cap="none" normalizeH="0" baseline="0" dirty="0" smtClean="0">
                <a:ln>
                  <a:noFill/>
                </a:ln>
                <a:solidFill>
                  <a:srgbClr val="660099"/>
                </a:solidFill>
                <a:effectLst/>
                <a:latin typeface="Courier New" pitchFamily="49" charset="0"/>
                <a:cs typeface="Courier New" pitchFamily="49" charset="0"/>
              </a:rPr>
              <a:t>indent</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1" i="0" u="none" strike="noStrike" cap="none" normalizeH="0" baseline="0" dirty="0" smtClean="0">
                <a:ln>
                  <a:noFill/>
                </a:ln>
                <a:solidFill>
                  <a:srgbClr val="000080"/>
                </a:solidFill>
                <a:effectLst/>
                <a:latin typeface="Courier New" pitchFamily="49" charset="0"/>
                <a:cs typeface="Courier New" pitchFamily="49" charset="0"/>
              </a:rPr>
              <a:t>None</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0" i="0" u="none" strike="noStrike" cap="none" normalizeH="0" baseline="0" dirty="0" smtClean="0">
                <a:ln>
                  <a:noFill/>
                </a:ln>
                <a:solidFill>
                  <a:srgbClr val="660099"/>
                </a:solidFill>
                <a:effectLst/>
                <a:latin typeface="Courier New" pitchFamily="49" charset="0"/>
                <a:cs typeface="Courier New" pitchFamily="49" charset="0"/>
              </a:rPr>
              <a:t>separators</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1" i="0" u="none" strike="noStrike" cap="none" normalizeH="0" baseline="0" dirty="0" smtClean="0">
                <a:ln>
                  <a:noFill/>
                </a:ln>
                <a:solidFill>
                  <a:srgbClr val="000080"/>
                </a:solidFill>
                <a:effectLst/>
                <a:latin typeface="Courier New" pitchFamily="49" charset="0"/>
                <a:cs typeface="Courier New" pitchFamily="49" charset="0"/>
              </a:rPr>
              <a:t>None</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0" i="0" u="none" strike="noStrike" cap="none" normalizeH="0" baseline="0" dirty="0" smtClean="0">
                <a:ln>
                  <a:noFill/>
                </a:ln>
                <a:solidFill>
                  <a:srgbClr val="660099"/>
                </a:solidFill>
                <a:effectLst/>
                <a:latin typeface="Courier New" pitchFamily="49" charset="0"/>
                <a:cs typeface="Courier New" pitchFamily="49" charset="0"/>
              </a:rPr>
              <a:t>default</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1" i="0" u="none" strike="noStrike" cap="none" normalizeH="0" baseline="0" dirty="0" smtClean="0">
                <a:ln>
                  <a:noFill/>
                </a:ln>
                <a:solidFill>
                  <a:srgbClr val="000080"/>
                </a:solidFill>
                <a:effectLst/>
                <a:latin typeface="Courier New" pitchFamily="49" charset="0"/>
                <a:cs typeface="Courier New" pitchFamily="49" charset="0"/>
              </a:rPr>
              <a:t>None</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0" i="0" u="none" strike="noStrike" cap="none" normalizeH="0" baseline="0" dirty="0" err="1" smtClean="0">
                <a:ln>
                  <a:noFill/>
                </a:ln>
                <a:solidFill>
                  <a:srgbClr val="660099"/>
                </a:solidFill>
                <a:effectLst/>
                <a:latin typeface="Courier New" pitchFamily="49" charset="0"/>
                <a:cs typeface="Courier New" pitchFamily="49" charset="0"/>
              </a:rPr>
              <a:t>sort_keys</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1" i="0" u="none" strike="noStrike" cap="none" normalizeH="0" baseline="0" dirty="0" smtClean="0">
                <a:ln>
                  <a:noFill/>
                </a:ln>
                <a:solidFill>
                  <a:srgbClr val="000080"/>
                </a:solidFill>
                <a:effectLst/>
                <a:latin typeface="Courier New" pitchFamily="49" charset="0"/>
                <a:cs typeface="Courier New" pitchFamily="49" charset="0"/>
              </a:rPr>
              <a:t>False</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**kw)</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endParaRPr kumimoji="0" lang="en-US" altLang="en-US"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46334971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t>Python </a:t>
            </a:r>
            <a:r>
              <a:rPr lang="en-US" b="0" dirty="0"/>
              <a:t>Dictionaries to JSON </a:t>
            </a:r>
            <a:r>
              <a:rPr lang="en-US" b="0" dirty="0" smtClean="0"/>
              <a:t>strings</a:t>
            </a:r>
            <a:endParaRPr lang="en-US" dirty="0"/>
          </a:p>
        </p:txBody>
      </p:sp>
      <p:sp>
        <p:nvSpPr>
          <p:cNvPr id="4" name="Rectangle 1"/>
          <p:cNvSpPr>
            <a:spLocks noChangeArrowheads="1"/>
          </p:cNvSpPr>
          <p:nvPr/>
        </p:nvSpPr>
        <p:spPr bwMode="auto">
          <a:xfrm>
            <a:off x="279473" y="1200150"/>
            <a:ext cx="8331127" cy="2000548"/>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json</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student =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"101"</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"class"</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'V'</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"Name"</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'Rohit'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1" i="0" u="none" strike="noStrike" cap="none" normalizeH="0" baseline="0" dirty="0" err="1" smtClean="0">
                <a:ln>
                  <a:noFill/>
                </a:ln>
                <a:solidFill>
                  <a:srgbClr val="008080"/>
                </a:solidFill>
                <a:effectLst/>
                <a:latin typeface="Courier New" pitchFamily="49" charset="0"/>
                <a:cs typeface="Courier New" pitchFamily="49" charset="0"/>
              </a:rPr>
              <a:t>Roll_no</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7</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"102"</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"class"</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'V'</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"Name"</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'David'</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1" i="0" u="none" strike="noStrike" cap="none" normalizeH="0" baseline="0" dirty="0" err="1" smtClean="0">
                <a:ln>
                  <a:noFill/>
                </a:ln>
                <a:solidFill>
                  <a:srgbClr val="008080"/>
                </a:solidFill>
                <a:effectLst/>
                <a:latin typeface="Courier New" pitchFamily="49" charset="0"/>
                <a:cs typeface="Courier New" pitchFamily="49" charset="0"/>
              </a:rPr>
              <a:t>Roll_no</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8</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"103"</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"class"</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'V'</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"Name"</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1" i="0" u="none" strike="noStrike" cap="none" normalizeH="0" baseline="0" dirty="0" err="1" smtClean="0">
                <a:ln>
                  <a:noFill/>
                </a:ln>
                <a:solidFill>
                  <a:srgbClr val="008080"/>
                </a:solidFill>
                <a:effectLst/>
                <a:latin typeface="Courier New" pitchFamily="49" charset="0"/>
                <a:cs typeface="Courier New" pitchFamily="49" charset="0"/>
              </a:rPr>
              <a:t>Samiya</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1" i="0" u="none" strike="noStrike" cap="none" normalizeH="0" baseline="0" dirty="0" err="1" smtClean="0">
                <a:ln>
                  <a:noFill/>
                </a:ln>
                <a:solidFill>
                  <a:srgbClr val="008080"/>
                </a:solidFill>
                <a:effectLst/>
                <a:latin typeface="Courier New" pitchFamily="49" charset="0"/>
                <a:cs typeface="Courier New" pitchFamily="49" charset="0"/>
              </a:rPr>
              <a:t>Roll_no</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12</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json.dumps</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(student));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endParaRPr kumimoji="0" lang="en-US" alt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Rectangle 2"/>
          <p:cNvSpPr>
            <a:spLocks noChangeArrowheads="1"/>
          </p:cNvSpPr>
          <p:nvPr/>
        </p:nvSpPr>
        <p:spPr bwMode="auto">
          <a:xfrm>
            <a:off x="1473236" y="3346906"/>
            <a:ext cx="5943600" cy="1384995"/>
          </a:xfrm>
          <a:prstGeom prst="rect">
            <a:avLst/>
          </a:prstGeom>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Helvetica"/>
                <a:cs typeface="Arial" pitchFamily="34" charset="0"/>
              </a:rPr>
              <a:t>Output:</a:t>
            </a:r>
            <a:endParaRPr kumimoji="0" lang="en-US" altLang="en-US" sz="1400" b="0" i="0" u="none" strike="noStrike" cap="none" normalizeH="0" baseline="0" dirty="0" smtClean="0">
              <a:ln>
                <a:noFill/>
              </a:ln>
              <a:solidFill>
                <a:srgbClr val="009999"/>
              </a:solidFill>
              <a:effectLst/>
              <a:latin typeface="Arial Unicode MS" pitchFamily="34" charset="-128"/>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9999"/>
                </a:solidFill>
                <a:effectLst/>
                <a:latin typeface="Arial Unicode MS" pitchFamily="34" charset="-128"/>
                <a:cs typeface="Arial" pitchFamily="34" charset="0"/>
              </a:rPr>
              <a:t>{</a:t>
            </a:r>
          </a:p>
          <a:p>
            <a:pPr lvl="1" eaLnBrk="0" hangingPunct="0"/>
            <a:r>
              <a:rPr kumimoji="0" lang="en-US" altLang="en-US" sz="1400" b="0" i="0" u="none" strike="noStrike" cap="none" normalizeH="0" baseline="0" dirty="0" smtClean="0">
                <a:ln>
                  <a:noFill/>
                </a:ln>
                <a:solidFill>
                  <a:srgbClr val="009999"/>
                </a:solidFill>
                <a:effectLst/>
                <a:latin typeface="Arial Unicode MS" pitchFamily="34" charset="-128"/>
                <a:cs typeface="Arial" pitchFamily="34" charset="0"/>
              </a:rPr>
              <a:t>"103": {"class": "V", "Name": "</a:t>
            </a:r>
            <a:r>
              <a:rPr kumimoji="0" lang="en-US" altLang="en-US" sz="1400" b="0" i="0" u="none" strike="noStrike" cap="none" normalizeH="0" baseline="0" dirty="0" err="1" smtClean="0">
                <a:ln>
                  <a:noFill/>
                </a:ln>
                <a:solidFill>
                  <a:srgbClr val="009999"/>
                </a:solidFill>
                <a:effectLst/>
                <a:latin typeface="Arial Unicode MS" pitchFamily="34" charset="-128"/>
                <a:cs typeface="Arial" pitchFamily="34" charset="0"/>
              </a:rPr>
              <a:t>Samiya</a:t>
            </a:r>
            <a:r>
              <a:rPr kumimoji="0" lang="en-US" altLang="en-US" sz="1400" b="0" i="0" u="none" strike="noStrike" cap="none" normalizeH="0" baseline="0" dirty="0" smtClean="0">
                <a:ln>
                  <a:noFill/>
                </a:ln>
                <a:solidFill>
                  <a:srgbClr val="009999"/>
                </a:solidFill>
                <a:effectLst/>
                <a:latin typeface="Arial Unicode MS" pitchFamily="34" charset="-128"/>
                <a:cs typeface="Arial" pitchFamily="34" charset="0"/>
              </a:rPr>
              <a:t>", "</a:t>
            </a:r>
            <a:r>
              <a:rPr kumimoji="0" lang="en-US" altLang="en-US" sz="1400" b="0" i="0" u="none" strike="noStrike" cap="none" normalizeH="0" baseline="0" dirty="0" err="1" smtClean="0">
                <a:ln>
                  <a:noFill/>
                </a:ln>
                <a:solidFill>
                  <a:srgbClr val="009999"/>
                </a:solidFill>
                <a:effectLst/>
                <a:latin typeface="Arial Unicode MS" pitchFamily="34" charset="-128"/>
                <a:cs typeface="Arial" pitchFamily="34" charset="0"/>
              </a:rPr>
              <a:t>Roll_no</a:t>
            </a:r>
            <a:r>
              <a:rPr kumimoji="0" lang="en-US" altLang="en-US" sz="1400" b="0" i="0" u="none" strike="noStrike" cap="none" normalizeH="0" baseline="0" dirty="0" smtClean="0">
                <a:ln>
                  <a:noFill/>
                </a:ln>
                <a:solidFill>
                  <a:srgbClr val="009999"/>
                </a:solidFill>
                <a:effectLst/>
                <a:latin typeface="Arial Unicode MS" pitchFamily="34" charset="-128"/>
                <a:cs typeface="Arial" pitchFamily="34" charset="0"/>
              </a:rPr>
              <a:t>": 12},</a:t>
            </a:r>
          </a:p>
          <a:p>
            <a:pPr lvl="1" eaLnBrk="0" hangingPunct="0"/>
            <a:r>
              <a:rPr kumimoji="0" lang="en-US" altLang="en-US" sz="1400" b="0" i="0" u="none" strike="noStrike" cap="none" normalizeH="0" baseline="0" dirty="0" smtClean="0">
                <a:ln>
                  <a:noFill/>
                </a:ln>
                <a:solidFill>
                  <a:srgbClr val="009999"/>
                </a:solidFill>
                <a:effectLst/>
                <a:latin typeface="Arial Unicode MS" pitchFamily="34" charset="-128"/>
                <a:cs typeface="Arial" pitchFamily="34" charset="0"/>
              </a:rPr>
              <a:t> "102": {"class": "V", "Name": "David", "</a:t>
            </a:r>
            <a:r>
              <a:rPr kumimoji="0" lang="en-US" altLang="en-US" sz="1400" b="0" i="0" u="none" strike="noStrike" cap="none" normalizeH="0" baseline="0" dirty="0" err="1" smtClean="0">
                <a:ln>
                  <a:noFill/>
                </a:ln>
                <a:solidFill>
                  <a:srgbClr val="009999"/>
                </a:solidFill>
                <a:effectLst/>
                <a:latin typeface="Arial Unicode MS" pitchFamily="34" charset="-128"/>
                <a:cs typeface="Arial" pitchFamily="34" charset="0"/>
              </a:rPr>
              <a:t>Roll_no</a:t>
            </a:r>
            <a:r>
              <a:rPr kumimoji="0" lang="en-US" altLang="en-US" sz="1400" b="0" i="0" u="none" strike="noStrike" cap="none" normalizeH="0" baseline="0" dirty="0" smtClean="0">
                <a:ln>
                  <a:noFill/>
                </a:ln>
                <a:solidFill>
                  <a:srgbClr val="009999"/>
                </a:solidFill>
                <a:effectLst/>
                <a:latin typeface="Arial Unicode MS" pitchFamily="34" charset="-128"/>
                <a:cs typeface="Arial" pitchFamily="34" charset="0"/>
              </a:rPr>
              <a:t>": 8},</a:t>
            </a:r>
          </a:p>
          <a:p>
            <a:pPr lvl="1" eaLnBrk="0" hangingPunct="0"/>
            <a:r>
              <a:rPr kumimoji="0" lang="en-US" altLang="en-US" sz="1400" b="0" i="0" u="none" strike="noStrike" cap="none" normalizeH="0" baseline="0" dirty="0" smtClean="0">
                <a:ln>
                  <a:noFill/>
                </a:ln>
                <a:solidFill>
                  <a:srgbClr val="009999"/>
                </a:solidFill>
                <a:effectLst/>
                <a:latin typeface="Arial Unicode MS" pitchFamily="34" charset="-128"/>
                <a:cs typeface="Arial" pitchFamily="34" charset="0"/>
              </a:rPr>
              <a:t> "101": {"class": "V", "Name": "Rohit", "</a:t>
            </a:r>
            <a:r>
              <a:rPr kumimoji="0" lang="en-US" altLang="en-US" sz="1400" b="0" i="0" u="none" strike="noStrike" cap="none" normalizeH="0" baseline="0" dirty="0" err="1" smtClean="0">
                <a:ln>
                  <a:noFill/>
                </a:ln>
                <a:solidFill>
                  <a:srgbClr val="009999"/>
                </a:solidFill>
                <a:effectLst/>
                <a:latin typeface="Arial Unicode MS" pitchFamily="34" charset="-128"/>
                <a:cs typeface="Arial" pitchFamily="34" charset="0"/>
              </a:rPr>
              <a:t>Roll_no</a:t>
            </a:r>
            <a:r>
              <a:rPr kumimoji="0" lang="en-US" altLang="en-US" sz="1400" b="0" i="0" u="none" strike="noStrike" cap="none" normalizeH="0" baseline="0" dirty="0" smtClean="0">
                <a:ln>
                  <a:noFill/>
                </a:ln>
                <a:solidFill>
                  <a:srgbClr val="009999"/>
                </a:solidFill>
                <a:effectLst/>
                <a:latin typeface="Arial Unicode MS" pitchFamily="34" charset="-128"/>
                <a:cs typeface="Arial" pitchFamily="34" charset="0"/>
              </a:rPr>
              <a:t>": 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9999"/>
                </a:solidFill>
                <a:effectLst/>
                <a:latin typeface="Arial Unicode MS" pitchFamily="34" charset="-128"/>
                <a:cs typeface="Arial" pitchFamily="34" charset="0"/>
              </a:rPr>
              <a:t>}</a:t>
            </a:r>
            <a:r>
              <a:rPr kumimoji="0" lang="en-US" altLang="en-US" sz="900" b="0" i="0" u="none" strike="noStrike" cap="none" normalizeH="0" baseline="0" dirty="0" smtClean="0">
                <a:ln>
                  <a:noFill/>
                </a:ln>
                <a:solidFill>
                  <a:schemeClr val="tx1"/>
                </a:solidFill>
                <a:effectLst/>
                <a:latin typeface="Arial" pitchFamily="34" charset="0"/>
                <a:cs typeface="Arial" pitchFamily="34" charset="0"/>
              </a:rPr>
              <a:t> </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23723068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Python Dictionaries to JSON strings (sorted by key</a:t>
            </a:r>
            <a:r>
              <a:rPr lang="en-US" b="0" dirty="0" smtClean="0"/>
              <a:t>)</a:t>
            </a:r>
            <a:endParaRPr lang="en-US" dirty="0"/>
          </a:p>
        </p:txBody>
      </p:sp>
      <p:sp>
        <p:nvSpPr>
          <p:cNvPr id="4" name="Rectangle 1"/>
          <p:cNvSpPr>
            <a:spLocks noChangeArrowheads="1"/>
          </p:cNvSpPr>
          <p:nvPr/>
        </p:nvSpPr>
        <p:spPr bwMode="auto">
          <a:xfrm>
            <a:off x="468398" y="1123950"/>
            <a:ext cx="7837402" cy="1569660"/>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json</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student =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"103"</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1" i="0" u="none" strike="noStrike" cap="none" normalizeH="0" baseline="0" dirty="0" err="1" smtClean="0">
                <a:ln>
                  <a:noFill/>
                </a:ln>
                <a:solidFill>
                  <a:srgbClr val="008080"/>
                </a:solidFill>
                <a:effectLst/>
                <a:latin typeface="Courier New" pitchFamily="49" charset="0"/>
                <a:cs typeface="Courier New" pitchFamily="49" charset="0"/>
              </a:rPr>
              <a:t>class"</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err="1" smtClean="0">
                <a:ln>
                  <a:noFill/>
                </a:ln>
                <a:solidFill>
                  <a:srgbClr val="008080"/>
                </a:solidFill>
                <a:effectLst/>
                <a:latin typeface="Courier New" pitchFamily="49" charset="0"/>
                <a:cs typeface="Courier New" pitchFamily="49" charset="0"/>
              </a:rPr>
              <a:t>'V</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1" i="0" u="none" strike="noStrike" cap="none" normalizeH="0" baseline="0" dirty="0" err="1" smtClean="0">
                <a:ln>
                  <a:noFill/>
                </a:ln>
                <a:solidFill>
                  <a:srgbClr val="008080"/>
                </a:solidFill>
                <a:effectLst/>
                <a:latin typeface="Courier New" pitchFamily="49" charset="0"/>
                <a:cs typeface="Courier New" pitchFamily="49" charset="0"/>
              </a:rPr>
              <a:t>Name"</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err="1" smtClean="0">
                <a:ln>
                  <a:noFill/>
                </a:ln>
                <a:solidFill>
                  <a:srgbClr val="008080"/>
                </a:solidFill>
                <a:effectLst/>
                <a:latin typeface="Courier New" pitchFamily="49" charset="0"/>
                <a:cs typeface="Courier New" pitchFamily="49" charset="0"/>
              </a:rPr>
              <a:t>'Rohit</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"Roll_no"</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7</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"102"</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1" i="0" u="none" strike="noStrike" cap="none" normalizeH="0" baseline="0" dirty="0" err="1" smtClean="0">
                <a:ln>
                  <a:noFill/>
                </a:ln>
                <a:solidFill>
                  <a:srgbClr val="008080"/>
                </a:solidFill>
                <a:effectLst/>
                <a:latin typeface="Courier New" pitchFamily="49" charset="0"/>
                <a:cs typeface="Courier New" pitchFamily="49" charset="0"/>
              </a:rPr>
              <a:t>class"</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err="1" smtClean="0">
                <a:ln>
                  <a:noFill/>
                </a:ln>
                <a:solidFill>
                  <a:srgbClr val="008080"/>
                </a:solidFill>
                <a:effectLst/>
                <a:latin typeface="Courier New" pitchFamily="49" charset="0"/>
                <a:cs typeface="Courier New" pitchFamily="49" charset="0"/>
              </a:rPr>
              <a:t>'V</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1" i="0" u="none" strike="noStrike" cap="none" normalizeH="0" baseline="0" dirty="0" err="1" smtClean="0">
                <a:ln>
                  <a:noFill/>
                </a:ln>
                <a:solidFill>
                  <a:srgbClr val="008080"/>
                </a:solidFill>
                <a:effectLst/>
                <a:latin typeface="Courier New" pitchFamily="49" charset="0"/>
                <a:cs typeface="Courier New" pitchFamily="49" charset="0"/>
              </a:rPr>
              <a:t>Name"</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err="1" smtClean="0">
                <a:ln>
                  <a:noFill/>
                </a:ln>
                <a:solidFill>
                  <a:srgbClr val="008080"/>
                </a:solidFill>
                <a:effectLst/>
                <a:latin typeface="Courier New" pitchFamily="49" charset="0"/>
                <a:cs typeface="Courier New" pitchFamily="49" charset="0"/>
              </a:rPr>
              <a:t>'David</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"Roll_no"</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8</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"101"</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1" i="0" u="none" strike="noStrike" cap="none" normalizeH="0" baseline="0" dirty="0" err="1" smtClean="0">
                <a:ln>
                  <a:noFill/>
                </a:ln>
                <a:solidFill>
                  <a:srgbClr val="008080"/>
                </a:solidFill>
                <a:effectLst/>
                <a:latin typeface="Courier New" pitchFamily="49" charset="0"/>
                <a:cs typeface="Courier New" pitchFamily="49" charset="0"/>
              </a:rPr>
              <a:t>class"</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err="1" smtClean="0">
                <a:ln>
                  <a:noFill/>
                </a:ln>
                <a:solidFill>
                  <a:srgbClr val="008080"/>
                </a:solidFill>
                <a:effectLst/>
                <a:latin typeface="Courier New" pitchFamily="49" charset="0"/>
                <a:cs typeface="Courier New" pitchFamily="49" charset="0"/>
              </a:rPr>
              <a:t>'V</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"Name"</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1" i="0" u="none" strike="noStrike" cap="none" normalizeH="0" baseline="0" dirty="0" err="1" smtClean="0">
                <a:ln>
                  <a:noFill/>
                </a:ln>
                <a:solidFill>
                  <a:srgbClr val="008080"/>
                </a:solidFill>
                <a:effectLst/>
                <a:latin typeface="Courier New" pitchFamily="49" charset="0"/>
                <a:cs typeface="Courier New" pitchFamily="49" charset="0"/>
              </a:rPr>
              <a:t>Samiya</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"Roll_no"</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12</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json.dumps</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(student, </a:t>
            </a:r>
            <a:r>
              <a:rPr kumimoji="0" lang="en-US" altLang="en-US" sz="1600" b="0" i="0" u="none" strike="noStrike" cap="none" normalizeH="0" baseline="0" dirty="0" err="1" smtClean="0">
                <a:ln>
                  <a:noFill/>
                </a:ln>
                <a:solidFill>
                  <a:srgbClr val="660099"/>
                </a:solidFill>
                <a:effectLst/>
                <a:latin typeface="Courier New" pitchFamily="49" charset="0"/>
                <a:cs typeface="Courier New" pitchFamily="49" charset="0"/>
              </a:rPr>
              <a:t>sort_keys</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True</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Rectangle 2"/>
          <p:cNvSpPr>
            <a:spLocks noChangeArrowheads="1"/>
          </p:cNvSpPr>
          <p:nvPr/>
        </p:nvSpPr>
        <p:spPr bwMode="auto">
          <a:xfrm>
            <a:off x="1529599" y="2980551"/>
            <a:ext cx="5715000" cy="1200329"/>
          </a:xfrm>
          <a:prstGeom prst="rect">
            <a:avLst/>
          </a:prstGeom>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Output:</a:t>
            </a:r>
            <a:endParaRPr kumimoji="0" lang="en-US" altLang="en-US" sz="1200" b="0" i="0" u="none" strike="noStrike" cap="none" normalizeH="0" baseline="0" dirty="0" smtClean="0">
              <a:ln>
                <a:noFill/>
              </a:ln>
              <a:solidFill>
                <a:srgbClr val="009999"/>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9999"/>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9999"/>
                </a:solidFill>
                <a:effectLst/>
                <a:latin typeface="Courier New" panose="02070309020205020404" pitchFamily="49" charset="0"/>
                <a:cs typeface="Courier New" panose="02070309020205020404" pitchFamily="49" charset="0"/>
              </a:rPr>
              <a:t>"101": {"Name": "Rohit", "</a:t>
            </a:r>
            <a:r>
              <a:rPr kumimoji="0" lang="en-US" altLang="en-US" sz="1200" b="0" i="0" u="none" strike="noStrike" cap="none" normalizeH="0" baseline="0" dirty="0" err="1" smtClean="0">
                <a:ln>
                  <a:noFill/>
                </a:ln>
                <a:solidFill>
                  <a:srgbClr val="009999"/>
                </a:solidFill>
                <a:effectLst/>
                <a:latin typeface="Courier New" panose="02070309020205020404" pitchFamily="49" charset="0"/>
                <a:cs typeface="Courier New" panose="02070309020205020404" pitchFamily="49" charset="0"/>
              </a:rPr>
              <a:t>Roll_no</a:t>
            </a:r>
            <a:r>
              <a:rPr kumimoji="0" lang="en-US" altLang="en-US" sz="1200" b="0" i="0" u="none" strike="noStrike" cap="none" normalizeH="0" baseline="0" dirty="0" smtClean="0">
                <a:ln>
                  <a:noFill/>
                </a:ln>
                <a:solidFill>
                  <a:srgbClr val="009999"/>
                </a:solidFill>
                <a:effectLst/>
                <a:latin typeface="Courier New" panose="02070309020205020404" pitchFamily="49" charset="0"/>
                <a:cs typeface="Courier New" panose="02070309020205020404" pitchFamily="49" charset="0"/>
              </a:rPr>
              <a:t>": 7, "class": "V"},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9999"/>
                </a:solidFill>
                <a:effectLst/>
                <a:latin typeface="Courier New" panose="02070309020205020404" pitchFamily="49" charset="0"/>
                <a:cs typeface="Courier New" panose="02070309020205020404" pitchFamily="49" charset="0"/>
              </a:rPr>
              <a:t>"102": {"Name": "David", "</a:t>
            </a:r>
            <a:r>
              <a:rPr kumimoji="0" lang="en-US" altLang="en-US" sz="1200" b="0" i="0" u="none" strike="noStrike" cap="none" normalizeH="0" baseline="0" dirty="0" err="1" smtClean="0">
                <a:ln>
                  <a:noFill/>
                </a:ln>
                <a:solidFill>
                  <a:srgbClr val="009999"/>
                </a:solidFill>
                <a:effectLst/>
                <a:latin typeface="Courier New" panose="02070309020205020404" pitchFamily="49" charset="0"/>
                <a:cs typeface="Courier New" panose="02070309020205020404" pitchFamily="49" charset="0"/>
              </a:rPr>
              <a:t>Roll_no</a:t>
            </a:r>
            <a:r>
              <a:rPr kumimoji="0" lang="en-US" altLang="en-US" sz="1200" b="0" i="0" u="none" strike="noStrike" cap="none" normalizeH="0" baseline="0" dirty="0" smtClean="0">
                <a:ln>
                  <a:noFill/>
                </a:ln>
                <a:solidFill>
                  <a:srgbClr val="009999"/>
                </a:solidFill>
                <a:effectLst/>
                <a:latin typeface="Courier New" panose="02070309020205020404" pitchFamily="49" charset="0"/>
                <a:cs typeface="Courier New" panose="02070309020205020404" pitchFamily="49" charset="0"/>
              </a:rPr>
              <a:t>": 8, "class": "V"},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9999"/>
                </a:solidFill>
                <a:effectLst/>
                <a:latin typeface="Courier New" panose="02070309020205020404" pitchFamily="49" charset="0"/>
                <a:cs typeface="Courier New" panose="02070309020205020404" pitchFamily="49" charset="0"/>
              </a:rPr>
              <a:t>"103": {"Name": "</a:t>
            </a:r>
            <a:r>
              <a:rPr kumimoji="0" lang="en-US" altLang="en-US" sz="1200" b="0" i="0" u="none" strike="noStrike" cap="none" normalizeH="0" baseline="0" dirty="0" err="1" smtClean="0">
                <a:ln>
                  <a:noFill/>
                </a:ln>
                <a:solidFill>
                  <a:srgbClr val="009999"/>
                </a:solidFill>
                <a:effectLst/>
                <a:latin typeface="Courier New" panose="02070309020205020404" pitchFamily="49" charset="0"/>
                <a:cs typeface="Courier New" panose="02070309020205020404" pitchFamily="49" charset="0"/>
              </a:rPr>
              <a:t>Samiya</a:t>
            </a:r>
            <a:r>
              <a:rPr kumimoji="0" lang="en-US" altLang="en-US" sz="1200" b="0" i="0" u="none" strike="noStrike" cap="none" normalizeH="0" baseline="0" dirty="0" smtClean="0">
                <a:ln>
                  <a:noFill/>
                </a:ln>
                <a:solidFill>
                  <a:srgbClr val="009999"/>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009999"/>
                </a:solidFill>
                <a:effectLst/>
                <a:latin typeface="Courier New" panose="02070309020205020404" pitchFamily="49" charset="0"/>
                <a:cs typeface="Courier New" panose="02070309020205020404" pitchFamily="49" charset="0"/>
              </a:rPr>
              <a:t>Roll_no</a:t>
            </a:r>
            <a:r>
              <a:rPr kumimoji="0" lang="en-US" altLang="en-US" sz="1200" b="0" i="0" u="none" strike="noStrike" cap="none" normalizeH="0" baseline="0" dirty="0" smtClean="0">
                <a:ln>
                  <a:noFill/>
                </a:ln>
                <a:solidFill>
                  <a:srgbClr val="009999"/>
                </a:solidFill>
                <a:effectLst/>
                <a:latin typeface="Courier New" panose="02070309020205020404" pitchFamily="49" charset="0"/>
                <a:cs typeface="Courier New" panose="02070309020205020404" pitchFamily="49" charset="0"/>
              </a:rPr>
              <a:t>": 12, "class": "V"}</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9999"/>
                </a:solidFill>
                <a:effectLst/>
                <a:latin typeface="Courier New" panose="02070309020205020404" pitchFamily="49" charset="0"/>
                <a:cs typeface="Courier New" panose="02070309020205020404" pitchFamily="49" charset="0"/>
              </a:rPr>
              <a:t>}</a:t>
            </a:r>
            <a:r>
              <a:rPr kumimoji="0" lang="en-US" altLang="en-US" sz="8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a:t>
            </a:r>
            <a:endParaRPr kumimoji="0" lang="en-US" altLang="en-US" sz="18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0729827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Python </a:t>
            </a:r>
            <a:r>
              <a:rPr lang="en-US" b="0" dirty="0" smtClean="0"/>
              <a:t>tuple &amp; List  </a:t>
            </a:r>
            <a:r>
              <a:rPr lang="en-US" b="0" dirty="0"/>
              <a:t>to JSON </a:t>
            </a:r>
            <a:r>
              <a:rPr lang="en-US" b="0" dirty="0" smtClean="0"/>
              <a:t>array</a:t>
            </a:r>
            <a:endParaRPr lang="en-US" dirty="0"/>
          </a:p>
        </p:txBody>
      </p:sp>
      <p:sp>
        <p:nvSpPr>
          <p:cNvPr id="4" name="Rectangle 1"/>
          <p:cNvSpPr>
            <a:spLocks noChangeArrowheads="1"/>
          </p:cNvSpPr>
          <p:nvPr/>
        </p:nvSpPr>
        <p:spPr bwMode="auto">
          <a:xfrm>
            <a:off x="1180528" y="1274624"/>
            <a:ext cx="4458272" cy="1754326"/>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json</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tup1 = </a:t>
            </a:r>
            <a:r>
              <a:rPr kumimoji="0" lang="en-US" altLang="en-US" b="1" i="0" u="none" strike="noStrike" cap="none" normalizeH="0" baseline="0" dirty="0" smtClean="0">
                <a:ln>
                  <a:noFill/>
                </a:ln>
                <a:solidFill>
                  <a:srgbClr val="008080"/>
                </a:solidFill>
                <a:effectLst/>
                <a:latin typeface="Courier New" pitchFamily="49" charset="0"/>
                <a:cs typeface="Courier New" pitchFamily="49" charset="0"/>
              </a:rPr>
              <a:t>'Red'</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1" i="0" u="none" strike="noStrike" cap="none" normalizeH="0" baseline="0" dirty="0" smtClean="0">
                <a:ln>
                  <a:noFill/>
                </a:ln>
                <a:solidFill>
                  <a:srgbClr val="008080"/>
                </a:solidFill>
                <a:effectLst/>
                <a:latin typeface="Courier New" pitchFamily="49" charset="0"/>
                <a:cs typeface="Courier New" pitchFamily="49" charset="0"/>
              </a:rPr>
              <a:t>'Black'</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1" i="0" u="none" strike="noStrike" cap="none" normalizeH="0" baseline="0" dirty="0" smtClean="0">
                <a:ln>
                  <a:noFill/>
                </a:ln>
                <a:solidFill>
                  <a:srgbClr val="008080"/>
                </a:solidFill>
                <a:effectLst/>
                <a:latin typeface="Courier New" pitchFamily="49" charset="0"/>
                <a:cs typeface="Courier New" pitchFamily="49" charset="0"/>
              </a:rPr>
              <a:t>'White'</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json.dumps</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(tup1));</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list1 = [</a:t>
            </a:r>
            <a:r>
              <a:rPr kumimoji="0" lang="en-US" altLang="en-US"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0" i="0" u="none" strike="noStrike" cap="none" normalizeH="0" baseline="0" dirty="0" smtClean="0">
                <a:ln>
                  <a:noFill/>
                </a:ln>
                <a:solidFill>
                  <a:srgbClr val="0000FF"/>
                </a:solidFill>
                <a:effectLst/>
                <a:latin typeface="Courier New" pitchFamily="49" charset="0"/>
                <a:cs typeface="Courier New" pitchFamily="49" charset="0"/>
              </a:rPr>
              <a:t>12</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0" i="0" u="none" strike="noStrike" cap="none" normalizeH="0" baseline="0" dirty="0" smtClean="0">
                <a:ln>
                  <a:noFill/>
                </a:ln>
                <a:solidFill>
                  <a:srgbClr val="0000FF"/>
                </a:solidFill>
                <a:effectLst/>
                <a:latin typeface="Courier New" pitchFamily="49" charset="0"/>
                <a:cs typeface="Courier New" pitchFamily="49" charset="0"/>
              </a:rPr>
              <a:t>13</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0" i="0" u="none" strike="noStrike" cap="none" normalizeH="0" baseline="0" dirty="0" smtClean="0">
                <a:ln>
                  <a:noFill/>
                </a:ln>
                <a:solidFill>
                  <a:srgbClr val="0000FF"/>
                </a:solidFill>
                <a:effectLst/>
                <a:latin typeface="Courier New" pitchFamily="49" charset="0"/>
                <a:cs typeface="Courier New" pitchFamily="49" charset="0"/>
              </a:rPr>
              <a:t>14</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json.dumps</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(list1));</a:t>
            </a:r>
            <a:endParaRPr kumimoji="0" lang="en-US" altLang="en-US"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88989001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Decode JSON strings into Python </a:t>
            </a:r>
            <a:r>
              <a:rPr lang="en-US" b="0" dirty="0" smtClean="0"/>
              <a:t>objects</a:t>
            </a:r>
            <a:endParaRPr lang="en-US" dirty="0"/>
          </a:p>
        </p:txBody>
      </p:sp>
      <p:sp>
        <p:nvSpPr>
          <p:cNvPr id="4" name="Rectangle 1"/>
          <p:cNvSpPr>
            <a:spLocks noChangeArrowheads="1"/>
          </p:cNvSpPr>
          <p:nvPr/>
        </p:nvSpPr>
        <p:spPr bwMode="auto">
          <a:xfrm>
            <a:off x="218789" y="1119247"/>
            <a:ext cx="8696611" cy="20621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json</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json_data</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600" b="1" dirty="0">
                <a:solidFill>
                  <a:srgbClr val="008080"/>
                </a:solidFill>
                <a:latin typeface="Courier New" pitchFamily="49" charset="0"/>
                <a:cs typeface="Courier New" pitchFamily="49" charset="0"/>
              </a:rPr>
              <a:t>	</a:t>
            </a:r>
            <a:r>
              <a:rPr lang="en-US" altLang="en-US" sz="1600" b="1" dirty="0" smtClean="0">
                <a:solidFill>
                  <a:srgbClr val="008080"/>
                </a:solidFill>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"103": {"class": "V", "Name": "</a:t>
            </a:r>
            <a:r>
              <a:rPr kumimoji="0" lang="en-US" altLang="en-US" sz="1600" b="1" i="0" u="none" strike="noStrike" cap="none" normalizeH="0" baseline="0" dirty="0" err="1" smtClean="0">
                <a:ln>
                  <a:noFill/>
                </a:ln>
                <a:solidFill>
                  <a:srgbClr val="008080"/>
                </a:solidFill>
                <a:effectLst/>
                <a:latin typeface="Courier New" pitchFamily="49" charset="0"/>
                <a:cs typeface="Courier New" pitchFamily="49" charset="0"/>
              </a:rPr>
              <a:t>Samiya</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 "</a:t>
            </a:r>
            <a:r>
              <a:rPr kumimoji="0" lang="en-US" altLang="en-US" sz="1600" b="1" i="0" u="none" strike="noStrike" cap="none" normalizeH="0" baseline="0" dirty="0" err="1" smtClean="0">
                <a:ln>
                  <a:noFill/>
                </a:ln>
                <a:solidFill>
                  <a:srgbClr val="008080"/>
                </a:solidFill>
                <a:effectLst/>
                <a:latin typeface="Courier New" pitchFamily="49" charset="0"/>
                <a:cs typeface="Courier New" pitchFamily="49" charset="0"/>
              </a:rPr>
              <a:t>Roll_n</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 12},</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600" b="1" dirty="0">
                <a:solidFill>
                  <a:srgbClr val="008080"/>
                </a:solidFill>
                <a:latin typeface="Courier New" pitchFamily="49" charset="0"/>
                <a:cs typeface="Courier New" pitchFamily="49" charset="0"/>
              </a:rPr>
              <a:t>	</a:t>
            </a:r>
            <a:r>
              <a:rPr lang="en-US" altLang="en-US" sz="1600" b="1" dirty="0" smtClean="0">
                <a:solidFill>
                  <a:srgbClr val="008080"/>
                </a:solidFill>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"102": {"class": "V", "Name": "David", "</a:t>
            </a:r>
            <a:r>
              <a:rPr kumimoji="0" lang="en-US" altLang="en-US" sz="1600" b="1" i="0" u="none" strike="noStrike" cap="none" normalizeH="0" baseline="0" dirty="0" err="1" smtClean="0">
                <a:ln>
                  <a:noFill/>
                </a:ln>
                <a:solidFill>
                  <a:srgbClr val="008080"/>
                </a:solidFill>
                <a:effectLst/>
                <a:latin typeface="Courier New" pitchFamily="49" charset="0"/>
                <a:cs typeface="Courier New" pitchFamily="49" charset="0"/>
              </a:rPr>
              <a:t>Roll_no</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 8},</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600" b="1" dirty="0">
                <a:solidFill>
                  <a:srgbClr val="008080"/>
                </a:solidFill>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"101": {"class": "V", "Name": "Rohit", "</a:t>
            </a:r>
            <a:r>
              <a:rPr kumimoji="0" lang="en-US" altLang="en-US" sz="1600" b="1" i="0" u="none" strike="noStrike" cap="none" normalizeH="0" baseline="0" dirty="0" err="1" smtClean="0">
                <a:ln>
                  <a:noFill/>
                </a:ln>
                <a:solidFill>
                  <a:srgbClr val="008080"/>
                </a:solidFill>
                <a:effectLst/>
                <a:latin typeface="Courier New" pitchFamily="49" charset="0"/>
                <a:cs typeface="Courier New" pitchFamily="49" charset="0"/>
              </a:rPr>
              <a:t>Roll_no</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 7}</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600" b="1" dirty="0">
                <a:solidFill>
                  <a:srgbClr val="008080"/>
                </a:solidFill>
                <a:latin typeface="Courier New" pitchFamily="49" charset="0"/>
                <a:cs typeface="Courier New" pitchFamily="49" charset="0"/>
              </a:rPr>
              <a:t>	 </a:t>
            </a:r>
            <a:r>
              <a:rPr lang="en-US" altLang="en-US" sz="1600" b="1" dirty="0" smtClean="0">
                <a:solidFill>
                  <a:srgbClr val="008080"/>
                </a:solidFill>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json.loads</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json_data</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91629830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Excel</a:t>
            </a:r>
            <a:endParaRPr lang="en-US" dirty="0"/>
          </a:p>
        </p:txBody>
      </p:sp>
      <p:sp>
        <p:nvSpPr>
          <p:cNvPr id="3" name="Content Placeholder 2"/>
          <p:cNvSpPr>
            <a:spLocks noGrp="1"/>
          </p:cNvSpPr>
          <p:nvPr>
            <p:ph idx="13"/>
          </p:nvPr>
        </p:nvSpPr>
        <p:spPr/>
        <p:txBody>
          <a:bodyPr>
            <a:normAutofit fontScale="92500" lnSpcReduction="10000"/>
          </a:bodyPr>
          <a:lstStyle/>
          <a:p>
            <a:r>
              <a:rPr lang="en-US" dirty="0"/>
              <a:t>Excel is a popular and powerful spreadsheet application for Windows. The </a:t>
            </a:r>
            <a:r>
              <a:rPr lang="en-US" dirty="0" err="1"/>
              <a:t>openpyxl</a:t>
            </a:r>
            <a:r>
              <a:rPr lang="en-US" dirty="0"/>
              <a:t> module allows your Python programs to read and modify Excel spreadsheet files</a:t>
            </a:r>
            <a:r>
              <a:rPr lang="en-US" dirty="0" smtClean="0"/>
              <a:t>.</a:t>
            </a:r>
          </a:p>
          <a:p>
            <a:r>
              <a:rPr lang="en-US" dirty="0"/>
              <a:t>For example</a:t>
            </a:r>
            <a:r>
              <a:rPr lang="en-US" dirty="0" smtClean="0"/>
              <a:t>,</a:t>
            </a:r>
          </a:p>
          <a:p>
            <a:pPr lvl="1"/>
            <a:r>
              <a:rPr lang="en-US" dirty="0"/>
              <a:t>you might have the boring task of copying certain data from one spreadsheet and pasting it into another </a:t>
            </a:r>
            <a:r>
              <a:rPr lang="en-US" dirty="0" smtClean="0"/>
              <a:t>one</a:t>
            </a:r>
          </a:p>
          <a:p>
            <a:pPr lvl="1"/>
            <a:r>
              <a:rPr lang="en-US" dirty="0"/>
              <a:t>you might have to go through thousands of rows and pick out just a handful of them to make small edits based on some criteria</a:t>
            </a:r>
            <a:r>
              <a:rPr lang="en-US" dirty="0" smtClean="0"/>
              <a:t>.</a:t>
            </a:r>
          </a:p>
          <a:p>
            <a:pPr lvl="1"/>
            <a:r>
              <a:rPr lang="en-US" dirty="0"/>
              <a:t>you might have to look through hundreds of spreadsheets of department budgets, searching for any that are in the </a:t>
            </a:r>
            <a:r>
              <a:rPr lang="en-US" dirty="0" smtClean="0"/>
              <a:t>red.</a:t>
            </a:r>
          </a:p>
          <a:p>
            <a:r>
              <a:rPr lang="en-US" dirty="0"/>
              <a:t>Although Excel is proprietary software from Microsoft, there are free alternatives that run on Windows, OS X, and Linux. Both LibreOffice </a:t>
            </a:r>
            <a:r>
              <a:rPr lang="en-US" dirty="0" err="1"/>
              <a:t>Calc</a:t>
            </a:r>
            <a:r>
              <a:rPr lang="en-US" dirty="0"/>
              <a:t> and OpenOffice </a:t>
            </a:r>
            <a:r>
              <a:rPr lang="en-US" dirty="0" err="1"/>
              <a:t>Calc</a:t>
            </a:r>
            <a:r>
              <a:rPr lang="en-US" dirty="0"/>
              <a:t> work with Excel’s </a:t>
            </a:r>
            <a:r>
              <a:rPr lang="en-US" i="1" dirty="0"/>
              <a:t>.</a:t>
            </a:r>
            <a:r>
              <a:rPr lang="en-US" i="1" dirty="0" err="1"/>
              <a:t>xlsx</a:t>
            </a:r>
            <a:r>
              <a:rPr lang="en-US" dirty="0"/>
              <a:t> file format for spreadsheets, which means the </a:t>
            </a:r>
            <a:r>
              <a:rPr lang="en-US" dirty="0" err="1"/>
              <a:t>openpyxlmodule</a:t>
            </a:r>
            <a:r>
              <a:rPr lang="en-US" dirty="0"/>
              <a:t> can work on spreadsheets from these applications as well. </a:t>
            </a:r>
          </a:p>
        </p:txBody>
      </p:sp>
    </p:spTree>
    <p:extLst>
      <p:ext uri="{BB962C8B-B14F-4D97-AF65-F5344CB8AC3E}">
        <p14:creationId xmlns:p14="http://schemas.microsoft.com/office/powerpoint/2010/main" val="311657356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small" dirty="0"/>
              <a:t>Installing the </a:t>
            </a:r>
            <a:r>
              <a:rPr lang="en-US" cap="small" dirty="0" err="1"/>
              <a:t>openpyxl</a:t>
            </a:r>
            <a:r>
              <a:rPr lang="en-US" cap="small" dirty="0"/>
              <a:t> </a:t>
            </a:r>
            <a:r>
              <a:rPr lang="en-US" cap="small" dirty="0" smtClean="0"/>
              <a:t>Module</a:t>
            </a:r>
            <a:endParaRPr lang="en-US" dirty="0"/>
          </a:p>
        </p:txBody>
      </p:sp>
      <p:sp>
        <p:nvSpPr>
          <p:cNvPr id="3" name="Content Placeholder 2"/>
          <p:cNvSpPr>
            <a:spLocks noGrp="1"/>
          </p:cNvSpPr>
          <p:nvPr>
            <p:ph idx="13"/>
          </p:nvPr>
        </p:nvSpPr>
        <p:spPr>
          <a:xfrm>
            <a:off x="289012" y="952500"/>
            <a:ext cx="8385087" cy="781050"/>
          </a:xfrm>
        </p:spPr>
        <p:txBody>
          <a:bodyPr/>
          <a:lstStyle/>
          <a:p>
            <a:r>
              <a:rPr lang="en-US" dirty="0"/>
              <a:t>Python does not come with </a:t>
            </a:r>
            <a:r>
              <a:rPr lang="en-US" dirty="0" err="1"/>
              <a:t>OpenPyXL</a:t>
            </a:r>
            <a:r>
              <a:rPr lang="en-US" dirty="0"/>
              <a:t>, so you’ll have to install it</a:t>
            </a:r>
            <a:r>
              <a:rPr lang="en-US" dirty="0" smtClean="0"/>
              <a:t>.</a:t>
            </a:r>
          </a:p>
          <a:p>
            <a:r>
              <a:rPr lang="en-US" dirty="0" smtClean="0"/>
              <a:t>Pip comment you need to use for installation </a:t>
            </a:r>
            <a:endParaRPr lang="en-US" dirty="0"/>
          </a:p>
        </p:txBody>
      </p:sp>
      <p:sp>
        <p:nvSpPr>
          <p:cNvPr id="4" name="Rectangle 3"/>
          <p:cNvSpPr/>
          <p:nvPr/>
        </p:nvSpPr>
        <p:spPr>
          <a:xfrm>
            <a:off x="685800" y="1733550"/>
            <a:ext cx="2941831"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dirty="0">
                <a:latin typeface="Courier New" panose="02070309020205020404" pitchFamily="49" charset="0"/>
                <a:cs typeface="Courier New" panose="02070309020205020404" pitchFamily="49" charset="0"/>
              </a:rPr>
              <a:t>pip install </a:t>
            </a:r>
            <a:r>
              <a:rPr lang="en-US" dirty="0" err="1">
                <a:latin typeface="Courier New" panose="02070309020205020404" pitchFamily="49" charset="0"/>
                <a:cs typeface="Courier New" panose="02070309020205020404" pitchFamily="49" charset="0"/>
              </a:rPr>
              <a:t>openpyxl</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9318062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small" dirty="0"/>
              <a:t>Opening Excel Documents with </a:t>
            </a:r>
            <a:r>
              <a:rPr lang="en-US" cap="small" dirty="0" err="1" smtClean="0"/>
              <a:t>OpenPyXL</a:t>
            </a:r>
            <a:endParaRPr lang="en-US" dirty="0"/>
          </a:p>
        </p:txBody>
      </p:sp>
      <p:sp>
        <p:nvSpPr>
          <p:cNvPr id="4" name="Rectangle 1"/>
          <p:cNvSpPr>
            <a:spLocks noChangeArrowheads="1"/>
          </p:cNvSpPr>
          <p:nvPr/>
        </p:nvSpPr>
        <p:spPr bwMode="auto">
          <a:xfrm>
            <a:off x="533400" y="1142821"/>
            <a:ext cx="6356227" cy="1077218"/>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openpyxl</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wb</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openpyxl.load_workbook</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‘D:\example.xlsx'</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wb</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&lt;</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class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1" i="0" u="none" strike="noStrike" cap="none" normalizeH="0" baseline="0" dirty="0" err="1" smtClean="0">
                <a:ln>
                  <a:noFill/>
                </a:ln>
                <a:solidFill>
                  <a:srgbClr val="008080"/>
                </a:solidFill>
                <a:effectLst/>
                <a:latin typeface="Courier New" pitchFamily="49" charset="0"/>
                <a:cs typeface="Courier New" pitchFamily="49" charset="0"/>
              </a:rPr>
              <a:t>openpyxl.workbook.workbook.Workbook</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&gt;</a:t>
            </a:r>
            <a:endParaRPr kumimoji="0" lang="en-US" altLang="en-US"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0542215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 Function Syntax</a:t>
            </a:r>
          </a:p>
        </p:txBody>
      </p:sp>
      <p:pic>
        <p:nvPicPr>
          <p:cNvPr id="4" name="Picture 2"/>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288925" y="1190557"/>
            <a:ext cx="8385175" cy="3429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772096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small" dirty="0"/>
              <a:t>Getting Sheets from the </a:t>
            </a:r>
            <a:r>
              <a:rPr lang="en-US" cap="small" dirty="0" smtClean="0"/>
              <a:t>Workbook</a:t>
            </a:r>
            <a:endParaRPr lang="en-US" dirty="0"/>
          </a:p>
        </p:txBody>
      </p:sp>
      <p:sp>
        <p:nvSpPr>
          <p:cNvPr id="4" name="Rectangle 1"/>
          <p:cNvSpPr>
            <a:spLocks noChangeArrowheads="1"/>
          </p:cNvSpPr>
          <p:nvPr/>
        </p:nvSpPr>
        <p:spPr bwMode="auto">
          <a:xfrm>
            <a:off x="766898" y="1031141"/>
            <a:ext cx="5862502" cy="3293209"/>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openpyxl</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wb</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openpyxl.load_workbook</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'D:\example.xlsx'</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wb.get_sheet_names</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1" u="none" strike="noStrike" cap="none" normalizeH="0" baseline="0" dirty="0" smtClean="0">
                <a:ln>
                  <a:noFill/>
                </a:ln>
                <a:solidFill>
                  <a:srgbClr val="808080"/>
                </a:solidFill>
                <a:effectLst/>
                <a:latin typeface="Courier New" pitchFamily="49" charset="0"/>
                <a:cs typeface="Courier New" pitchFamily="49" charset="0"/>
              </a:rPr>
              <a:t>#['Sheet1', 'Sheet2', 'Sheet3']</a:t>
            </a:r>
            <a:br>
              <a:rPr kumimoji="0" lang="en-US" altLang="en-US" sz="16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sheet =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wb.get_sheet_by_name</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'Sheet3'</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(sheet)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1" u="none" strike="noStrike" cap="none" normalizeH="0" baseline="0" dirty="0" smtClean="0">
                <a:ln>
                  <a:noFill/>
                </a:ln>
                <a:solidFill>
                  <a:srgbClr val="808080"/>
                </a:solidFill>
                <a:effectLst/>
                <a:latin typeface="Courier New" pitchFamily="49" charset="0"/>
                <a:cs typeface="Courier New" pitchFamily="49" charset="0"/>
              </a:rPr>
              <a:t>#&lt;Worksheet "Sheet3"&gt;</a:t>
            </a:r>
            <a:br>
              <a:rPr kumimoji="0" lang="en-US" altLang="en-US" sz="16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sheet.title</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1" u="none" strike="noStrike" cap="none" normalizeH="0" baseline="0" dirty="0" smtClean="0">
                <a:ln>
                  <a:noFill/>
                </a:ln>
                <a:solidFill>
                  <a:srgbClr val="808080"/>
                </a:solidFill>
                <a:effectLst/>
                <a:latin typeface="Courier New" pitchFamily="49" charset="0"/>
                <a:cs typeface="Courier New" pitchFamily="49" charset="0"/>
              </a:rPr>
              <a:t>#'Sheet3'</a:t>
            </a:r>
            <a:br>
              <a:rPr kumimoji="0" lang="en-US" altLang="en-US" sz="16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anotherSheet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wb.active</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anotherSheet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1" u="none" strike="noStrike" cap="none" normalizeH="0" baseline="0" dirty="0" smtClean="0">
                <a:ln>
                  <a:noFill/>
                </a:ln>
                <a:solidFill>
                  <a:srgbClr val="808080"/>
                </a:solidFill>
                <a:effectLst/>
                <a:latin typeface="Courier New" pitchFamily="49" charset="0"/>
                <a:cs typeface="Courier New" pitchFamily="49" charset="0"/>
              </a:rPr>
              <a:t>#&lt;Worksheet "Sheet1"&gt;</a:t>
            </a:r>
            <a:endParaRPr kumimoji="0" lang="en-US" altLang="en-US"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57989580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small" dirty="0"/>
              <a:t>Getting Cells from the </a:t>
            </a:r>
            <a:r>
              <a:rPr lang="en-US" cap="small" dirty="0" smtClean="0"/>
              <a:t>Sheets</a:t>
            </a:r>
            <a:endParaRPr lang="en-US" dirty="0"/>
          </a:p>
        </p:txBody>
      </p:sp>
      <p:sp>
        <p:nvSpPr>
          <p:cNvPr id="4" name="Rectangle 1"/>
          <p:cNvSpPr>
            <a:spLocks noChangeArrowheads="1"/>
          </p:cNvSpPr>
          <p:nvPr/>
        </p:nvSpPr>
        <p:spPr bwMode="auto">
          <a:xfrm>
            <a:off x="603050" y="1026676"/>
            <a:ext cx="7702750" cy="3754874"/>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openpyxl</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wb</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openpyxl.load_workbook</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‘D:\example.xlsx'</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sheet =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wb.get_sheet_by_name</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'Sheet1'</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(sheet[</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'A1'</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#&lt;Cell Sheet1.A1&gt;</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(sheet[</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'A1'</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].value)</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a:t>
            </a:r>
            <a:r>
              <a:rPr kumimoji="0" lang="en-US" altLang="en-US" sz="1400" b="0" i="1" u="none" strike="noStrike" cap="none" normalizeH="0" baseline="0" dirty="0" err="1" smtClean="0">
                <a:ln>
                  <a:noFill/>
                </a:ln>
                <a:solidFill>
                  <a:srgbClr val="808080"/>
                </a:solidFill>
                <a:effectLst/>
                <a:latin typeface="Courier New" pitchFamily="49" charset="0"/>
                <a:cs typeface="Courier New" pitchFamily="49" charset="0"/>
              </a:rPr>
              <a:t>datetime.datetime</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(2015, 4, 5, 13, 34, 2)</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c = sheet[</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'B1'</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c.value</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#'Apples'</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'Row '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000080"/>
                </a:solidFill>
                <a:effectLst/>
                <a:latin typeface="Courier New" pitchFamily="49" charset="0"/>
                <a:cs typeface="Courier New" pitchFamily="49" charset="0"/>
              </a:rPr>
              <a:t>str</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c.row</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 Column '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c.column</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 is '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c.value</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#'Row 1, Column B is Apples'</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'Cell '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c.coordinate</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 is '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c.value</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#'Cell B1 is Apples'</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(sheet[</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‘D3'</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].value)</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73</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19763540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Working with Database</a:t>
            </a:r>
            <a:endParaRPr lang="en-US" dirty="0"/>
          </a:p>
        </p:txBody>
      </p:sp>
      <p:sp>
        <p:nvSpPr>
          <p:cNvPr id="5" name="Subtitle 4"/>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288696313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Database Access</a:t>
            </a:r>
            <a:endParaRPr lang="en-US" dirty="0"/>
          </a:p>
        </p:txBody>
      </p:sp>
      <p:sp>
        <p:nvSpPr>
          <p:cNvPr id="3" name="Content Placeholder 2"/>
          <p:cNvSpPr>
            <a:spLocks noGrp="1"/>
          </p:cNvSpPr>
          <p:nvPr>
            <p:ph idx="13"/>
          </p:nvPr>
        </p:nvSpPr>
        <p:spPr/>
        <p:txBody>
          <a:bodyPr>
            <a:normAutofit fontScale="92500" lnSpcReduction="10000"/>
          </a:bodyPr>
          <a:lstStyle/>
          <a:p>
            <a:r>
              <a:rPr lang="en-US" dirty="0"/>
              <a:t>The Python standard for database interfaces is the Python DB-API. Most Python database interfaces adhere to this standard</a:t>
            </a:r>
            <a:r>
              <a:rPr lang="en-US" dirty="0" smtClean="0"/>
              <a:t>.</a:t>
            </a:r>
          </a:p>
          <a:p>
            <a:r>
              <a:rPr lang="en-US" dirty="0"/>
              <a:t>You can choose the right database for your application. Python Database API supports a wide range of database servers such </a:t>
            </a:r>
            <a:r>
              <a:rPr lang="en-US" dirty="0" smtClean="0"/>
              <a:t>as</a:t>
            </a:r>
          </a:p>
          <a:p>
            <a:pPr lvl="1"/>
            <a:r>
              <a:rPr lang="en-US" dirty="0" err="1"/>
              <a:t>GadFly</a:t>
            </a:r>
            <a:endParaRPr lang="en-US" dirty="0"/>
          </a:p>
          <a:p>
            <a:pPr lvl="1"/>
            <a:r>
              <a:rPr lang="en-US" dirty="0" err="1"/>
              <a:t>mSQL</a:t>
            </a:r>
            <a:endParaRPr lang="en-US" dirty="0"/>
          </a:p>
          <a:p>
            <a:pPr lvl="1"/>
            <a:r>
              <a:rPr lang="en-US" dirty="0"/>
              <a:t>MySQL</a:t>
            </a:r>
          </a:p>
          <a:p>
            <a:pPr lvl="1"/>
            <a:r>
              <a:rPr lang="en-US" dirty="0"/>
              <a:t>PostgreSQL</a:t>
            </a:r>
          </a:p>
          <a:p>
            <a:pPr lvl="1"/>
            <a:r>
              <a:rPr lang="en-US" dirty="0"/>
              <a:t>Microsoft SQL Server 2000</a:t>
            </a:r>
          </a:p>
          <a:p>
            <a:pPr lvl="1"/>
            <a:r>
              <a:rPr lang="en-US" dirty="0"/>
              <a:t>Informix</a:t>
            </a:r>
          </a:p>
          <a:p>
            <a:pPr lvl="1"/>
            <a:r>
              <a:rPr lang="en-US" dirty="0" err="1"/>
              <a:t>Interbase</a:t>
            </a:r>
            <a:endParaRPr lang="en-US" dirty="0"/>
          </a:p>
          <a:p>
            <a:pPr lvl="1"/>
            <a:r>
              <a:rPr lang="en-US" dirty="0"/>
              <a:t>Oracle</a:t>
            </a:r>
          </a:p>
          <a:p>
            <a:pPr lvl="1"/>
            <a:r>
              <a:rPr lang="en-US" dirty="0"/>
              <a:t>Sybase</a:t>
            </a:r>
          </a:p>
          <a:p>
            <a:pPr lvl="1"/>
            <a:r>
              <a:rPr lang="en-US" dirty="0"/>
              <a:t>SQLite</a:t>
            </a:r>
          </a:p>
          <a:p>
            <a:endParaRPr lang="en-US" dirty="0"/>
          </a:p>
        </p:txBody>
      </p:sp>
    </p:spTree>
    <p:extLst>
      <p:ext uri="{BB962C8B-B14F-4D97-AF65-F5344CB8AC3E}">
        <p14:creationId xmlns:p14="http://schemas.microsoft.com/office/powerpoint/2010/main" val="26127761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with MySQL</a:t>
            </a:r>
            <a:endParaRPr lang="en-US" dirty="0"/>
          </a:p>
        </p:txBody>
      </p:sp>
      <p:sp>
        <p:nvSpPr>
          <p:cNvPr id="3" name="Content Placeholder 2"/>
          <p:cNvSpPr>
            <a:spLocks noGrp="1"/>
          </p:cNvSpPr>
          <p:nvPr>
            <p:ph idx="13"/>
          </p:nvPr>
        </p:nvSpPr>
        <p:spPr/>
        <p:txBody>
          <a:bodyPr/>
          <a:lstStyle/>
          <a:p>
            <a:r>
              <a:rPr lang="en-US" b="1" dirty="0" err="1" smtClean="0"/>
              <a:t>pymysql</a:t>
            </a:r>
            <a:r>
              <a:rPr lang="en-US" dirty="0" smtClean="0"/>
              <a:t> </a:t>
            </a:r>
            <a:r>
              <a:rPr lang="en-US" dirty="0"/>
              <a:t>is an interface for connecting to a MySQL database server from </a:t>
            </a:r>
            <a:r>
              <a:rPr lang="en-US" dirty="0" smtClean="0"/>
              <a:t>Python</a:t>
            </a:r>
          </a:p>
          <a:p>
            <a:r>
              <a:rPr lang="en-US" dirty="0"/>
              <a:t>It implements the Python Database API v2.0 and contains a pure-Python MySQL client </a:t>
            </a:r>
            <a:r>
              <a:rPr lang="en-US" dirty="0" smtClean="0"/>
              <a:t>library.</a:t>
            </a:r>
          </a:p>
          <a:p>
            <a:r>
              <a:rPr lang="en-US" dirty="0"/>
              <a:t>The goal of </a:t>
            </a:r>
            <a:r>
              <a:rPr lang="en-US" dirty="0" err="1" smtClean="0"/>
              <a:t>pymysql</a:t>
            </a:r>
            <a:r>
              <a:rPr lang="en-US" dirty="0" smtClean="0"/>
              <a:t> is </a:t>
            </a:r>
            <a:r>
              <a:rPr lang="en-US" dirty="0"/>
              <a:t>to be a drop-in replacement for </a:t>
            </a:r>
            <a:r>
              <a:rPr lang="en-US" dirty="0" err="1"/>
              <a:t>MySQLdb</a:t>
            </a:r>
            <a:r>
              <a:rPr lang="en-US" dirty="0"/>
              <a:t> </a:t>
            </a:r>
            <a:r>
              <a:rPr lang="en-US" dirty="0" smtClean="0"/>
              <a:t>which was supported 2.7.</a:t>
            </a:r>
          </a:p>
          <a:p>
            <a:r>
              <a:rPr lang="en-US" dirty="0"/>
              <a:t> Install </a:t>
            </a:r>
            <a:r>
              <a:rPr lang="en-US" dirty="0" err="1"/>
              <a:t>PyMySQL</a:t>
            </a:r>
            <a:endParaRPr lang="en-US" dirty="0"/>
          </a:p>
          <a:p>
            <a:pPr lvl="1"/>
            <a:r>
              <a:rPr lang="en-US" b="1" i="1" dirty="0">
                <a:latin typeface="Consolas" panose="020B0609020204030204" pitchFamily="49" charset="0"/>
                <a:cs typeface="Consolas" panose="020B0609020204030204" pitchFamily="49" charset="0"/>
              </a:rPr>
              <a:t>pip install </a:t>
            </a:r>
            <a:r>
              <a:rPr lang="en-US" b="1" i="1" dirty="0" err="1" smtClean="0">
                <a:latin typeface="Consolas" panose="020B0609020204030204" pitchFamily="49" charset="0"/>
                <a:cs typeface="Consolas" panose="020B0609020204030204" pitchFamily="49" charset="0"/>
              </a:rPr>
              <a:t>pymysql</a:t>
            </a:r>
            <a:endParaRPr lang="en-US" b="1" i="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4582509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Database Connection</a:t>
            </a:r>
            <a:endParaRPr lang="en-US" dirty="0"/>
          </a:p>
        </p:txBody>
      </p:sp>
      <p:sp>
        <p:nvSpPr>
          <p:cNvPr id="6" name="Rectangle 1"/>
          <p:cNvSpPr>
            <a:spLocks noChangeArrowheads="1"/>
          </p:cNvSpPr>
          <p:nvPr/>
        </p:nvSpPr>
        <p:spPr bwMode="auto">
          <a:xfrm>
            <a:off x="1447800" y="971550"/>
            <a:ext cx="6355139" cy="3893374"/>
          </a:xfrm>
          <a:prstGeom prst="rect">
            <a:avLst/>
          </a:prstGeo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300" b="0" i="1" u="none" strike="noStrike" cap="none" normalizeH="0" baseline="0" dirty="0" smtClean="0">
                <a:ln>
                  <a:noFill/>
                </a:ln>
                <a:solidFill>
                  <a:srgbClr val="808080"/>
                </a:solidFill>
                <a:effectLst/>
                <a:latin typeface="Courier New" pitchFamily="49" charset="0"/>
                <a:cs typeface="Courier New" pitchFamily="49" charset="0"/>
              </a:rPr>
              <a:t>#!/</a:t>
            </a:r>
            <a:r>
              <a:rPr kumimoji="0" lang="en-US" altLang="en-US" sz="1300" b="0" i="1" u="none" strike="noStrike" cap="none" normalizeH="0" baseline="0" dirty="0" err="1" smtClean="0">
                <a:ln>
                  <a:noFill/>
                </a:ln>
                <a:solidFill>
                  <a:srgbClr val="808080"/>
                </a:solidFill>
                <a:effectLst/>
                <a:latin typeface="Courier New" pitchFamily="49" charset="0"/>
                <a:cs typeface="Courier New" pitchFamily="49" charset="0"/>
              </a:rPr>
              <a:t>usr</a:t>
            </a:r>
            <a:r>
              <a:rPr kumimoji="0" lang="en-US" altLang="en-US" sz="1300" b="0" i="1" u="none" strike="noStrike" cap="none" normalizeH="0" baseline="0" dirty="0" smtClean="0">
                <a:ln>
                  <a:noFill/>
                </a:ln>
                <a:solidFill>
                  <a:srgbClr val="808080"/>
                </a:solidFill>
                <a:effectLst/>
                <a:latin typeface="Courier New" pitchFamily="49" charset="0"/>
                <a:cs typeface="Courier New" pitchFamily="49" charset="0"/>
              </a:rPr>
              <a:t>/bin/python3</a:t>
            </a:r>
            <a:br>
              <a:rPr kumimoji="0" lang="en-US" altLang="en-US" sz="13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3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300" b="0" i="0" u="none" strike="noStrike" cap="none" normalizeH="0" baseline="0" dirty="0" err="1" smtClean="0">
                <a:ln>
                  <a:noFill/>
                </a:ln>
                <a:solidFill>
                  <a:srgbClr val="000000"/>
                </a:solidFill>
                <a:effectLst/>
                <a:latin typeface="Courier New" pitchFamily="49" charset="0"/>
                <a:cs typeface="Courier New" pitchFamily="49" charset="0"/>
              </a:rPr>
              <a:t>pymysql</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1" u="none" strike="noStrike" cap="none" normalizeH="0" baseline="0" dirty="0" smtClean="0">
                <a:ln>
                  <a:noFill/>
                </a:ln>
                <a:solidFill>
                  <a:srgbClr val="808080"/>
                </a:solidFill>
                <a:effectLst/>
                <a:latin typeface="Courier New" pitchFamily="49" charset="0"/>
                <a:cs typeface="Courier New" pitchFamily="49" charset="0"/>
              </a:rPr>
              <a:t># Open database connection</a:t>
            </a:r>
            <a:br>
              <a:rPr kumimoji="0" lang="en-US" altLang="en-US" sz="13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300" b="0" i="0" u="none" strike="noStrike" cap="none" normalizeH="0" baseline="0" dirty="0" err="1" smtClean="0">
                <a:ln>
                  <a:noFill/>
                </a:ln>
                <a:solidFill>
                  <a:srgbClr val="000000"/>
                </a:solidFill>
                <a:effectLst/>
                <a:latin typeface="Courier New" pitchFamily="49" charset="0"/>
                <a:cs typeface="Courier New" pitchFamily="49" charset="0"/>
              </a:rPr>
              <a:t>db</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300" b="0" i="0" u="none" strike="noStrike" cap="none" normalizeH="0" baseline="0" dirty="0" err="1" smtClean="0">
                <a:ln>
                  <a:noFill/>
                </a:ln>
                <a:solidFill>
                  <a:srgbClr val="000000"/>
                </a:solidFill>
                <a:effectLst/>
                <a:latin typeface="Courier New" pitchFamily="49" charset="0"/>
                <a:cs typeface="Courier New" pitchFamily="49" charset="0"/>
              </a:rPr>
              <a:t>pymysql.connect</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300" b="1" i="0" u="none" strike="noStrike" cap="none" normalizeH="0" baseline="0" dirty="0" smtClean="0">
                <a:ln>
                  <a:noFill/>
                </a:ln>
                <a:solidFill>
                  <a:srgbClr val="008080"/>
                </a:solidFill>
                <a:effectLst/>
                <a:latin typeface="Courier New" pitchFamily="49" charset="0"/>
                <a:cs typeface="Courier New" pitchFamily="49" charset="0"/>
              </a:rPr>
              <a:t>"localhost"</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300" b="1" i="0" u="none" strike="noStrike" cap="none" normalizeH="0" baseline="0" dirty="0" smtClean="0">
                <a:ln>
                  <a:noFill/>
                </a:ln>
                <a:solidFill>
                  <a:srgbClr val="008080"/>
                </a:solidFill>
                <a:effectLst/>
                <a:latin typeface="Courier New" pitchFamily="49" charset="0"/>
                <a:cs typeface="Courier New" pitchFamily="49" charset="0"/>
              </a:rPr>
              <a:t>"root"</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300" b="1" i="0" u="none" strike="noStrike" cap="none" normalizeH="0" baseline="0" dirty="0" smtClean="0">
                <a:ln>
                  <a:noFill/>
                </a:ln>
                <a:solidFill>
                  <a:srgbClr val="008080"/>
                </a:solidFill>
                <a:effectLst/>
                <a:latin typeface="Courier New" pitchFamily="49" charset="0"/>
                <a:cs typeface="Courier New" pitchFamily="49" charset="0"/>
              </a:rPr>
              <a:t>"root"</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3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300" b="1" i="0" u="none" strike="noStrike" cap="none" normalizeH="0" baseline="0" dirty="0" err="1" smtClean="0">
                <a:ln>
                  <a:noFill/>
                </a:ln>
                <a:solidFill>
                  <a:srgbClr val="008080"/>
                </a:solidFill>
                <a:effectLst/>
                <a:latin typeface="Courier New" pitchFamily="49" charset="0"/>
                <a:cs typeface="Courier New" pitchFamily="49" charset="0"/>
              </a:rPr>
              <a:t>trainingdb</a:t>
            </a:r>
            <a:r>
              <a:rPr kumimoji="0" lang="en-US" altLang="en-US" sz="1300" b="1" i="0" u="none" strike="noStrike" cap="none" normalizeH="0" baseline="0" dirty="0" smtClean="0">
                <a:ln>
                  <a:noFill/>
                </a:ln>
                <a:solidFill>
                  <a:srgbClr val="008080"/>
                </a:solidFill>
                <a:effectLst/>
                <a:latin typeface="Courier New" pitchFamily="49" charset="0"/>
                <a:cs typeface="Courier New" pitchFamily="49" charset="0"/>
              </a:rPr>
              <a:t>" </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1" u="none" strike="noStrike" cap="none" normalizeH="0" baseline="0" dirty="0" smtClean="0">
                <a:ln>
                  <a:noFill/>
                </a:ln>
                <a:solidFill>
                  <a:srgbClr val="808080"/>
                </a:solidFill>
                <a:effectLst/>
                <a:latin typeface="Courier New" pitchFamily="49" charset="0"/>
                <a:cs typeface="Courier New" pitchFamily="49" charset="0"/>
              </a:rPr>
              <a:t># prepare a cursor object using cursor() method</a:t>
            </a:r>
            <a:br>
              <a:rPr kumimoji="0" lang="en-US" altLang="en-US" sz="13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cursor = </a:t>
            </a:r>
            <a:r>
              <a:rPr kumimoji="0" lang="en-US" altLang="en-US" sz="1300" b="0" i="0" u="none" strike="noStrike" cap="none" normalizeH="0" baseline="0" dirty="0" err="1" smtClean="0">
                <a:ln>
                  <a:noFill/>
                </a:ln>
                <a:solidFill>
                  <a:srgbClr val="000000"/>
                </a:solidFill>
                <a:effectLst/>
                <a:latin typeface="Courier New" pitchFamily="49" charset="0"/>
                <a:cs typeface="Courier New" pitchFamily="49" charset="0"/>
              </a:rPr>
              <a:t>db.cursor</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1" u="none" strike="noStrike" cap="none" normalizeH="0" baseline="0" dirty="0" smtClean="0">
                <a:ln>
                  <a:noFill/>
                </a:ln>
                <a:solidFill>
                  <a:srgbClr val="808080"/>
                </a:solidFill>
                <a:effectLst/>
                <a:latin typeface="Courier New" pitchFamily="49" charset="0"/>
                <a:cs typeface="Courier New" pitchFamily="49" charset="0"/>
              </a:rPr>
              <a:t># execute SQL query using execute() method.</a:t>
            </a:r>
            <a:br>
              <a:rPr kumimoji="0" lang="en-US" altLang="en-US" sz="13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300" b="0" i="0" u="none" strike="noStrike" cap="none" normalizeH="0" baseline="0" dirty="0" err="1" smtClean="0">
                <a:ln>
                  <a:noFill/>
                </a:ln>
                <a:solidFill>
                  <a:srgbClr val="000000"/>
                </a:solidFill>
                <a:effectLst/>
                <a:latin typeface="Courier New" pitchFamily="49" charset="0"/>
                <a:cs typeface="Courier New" pitchFamily="49" charset="0"/>
              </a:rPr>
              <a:t>cursor.execute</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300" b="1" i="0" u="none" strike="noStrike" cap="none" normalizeH="0" baseline="0" dirty="0" smtClean="0">
                <a:ln>
                  <a:noFill/>
                </a:ln>
                <a:solidFill>
                  <a:srgbClr val="008080"/>
                </a:solidFill>
                <a:effectLst/>
                <a:latin typeface="Courier New" pitchFamily="49" charset="0"/>
                <a:cs typeface="Courier New" pitchFamily="49" charset="0"/>
              </a:rPr>
              <a:t>"SELECT VERSION()"</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1" u="none" strike="noStrike" cap="none" normalizeH="0" baseline="0" dirty="0" smtClean="0">
                <a:ln>
                  <a:noFill/>
                </a:ln>
                <a:solidFill>
                  <a:srgbClr val="808080"/>
                </a:solidFill>
                <a:effectLst/>
                <a:latin typeface="Courier New" pitchFamily="49" charset="0"/>
                <a:cs typeface="Courier New" pitchFamily="49" charset="0"/>
              </a:rPr>
              <a:t># Fetch a single row using </a:t>
            </a:r>
            <a:r>
              <a:rPr kumimoji="0" lang="en-US" altLang="en-US" sz="1300" b="0" i="1" u="none" strike="noStrike" cap="none" normalizeH="0" baseline="0" dirty="0" err="1" smtClean="0">
                <a:ln>
                  <a:noFill/>
                </a:ln>
                <a:solidFill>
                  <a:srgbClr val="808080"/>
                </a:solidFill>
                <a:effectLst/>
                <a:latin typeface="Courier New" pitchFamily="49" charset="0"/>
                <a:cs typeface="Courier New" pitchFamily="49" charset="0"/>
              </a:rPr>
              <a:t>fetchone</a:t>
            </a:r>
            <a:r>
              <a:rPr kumimoji="0" lang="en-US" altLang="en-US" sz="1300" b="0" i="1" u="none" strike="noStrike" cap="none" normalizeH="0" baseline="0" dirty="0" smtClean="0">
                <a:ln>
                  <a:noFill/>
                </a:ln>
                <a:solidFill>
                  <a:srgbClr val="808080"/>
                </a:solidFill>
                <a:effectLst/>
                <a:latin typeface="Courier New" pitchFamily="49" charset="0"/>
                <a:cs typeface="Courier New" pitchFamily="49" charset="0"/>
              </a:rPr>
              <a:t>() method.</a:t>
            </a:r>
            <a:br>
              <a:rPr kumimoji="0" lang="en-US" altLang="en-US" sz="13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data = </a:t>
            </a:r>
            <a:r>
              <a:rPr kumimoji="0" lang="en-US" altLang="en-US" sz="1300" b="0" i="0" u="none" strike="noStrike" cap="none" normalizeH="0" baseline="0" dirty="0" err="1" smtClean="0">
                <a:ln>
                  <a:noFill/>
                </a:ln>
                <a:solidFill>
                  <a:srgbClr val="000000"/>
                </a:solidFill>
                <a:effectLst/>
                <a:latin typeface="Courier New" pitchFamily="49" charset="0"/>
                <a:cs typeface="Courier New" pitchFamily="49" charset="0"/>
              </a:rPr>
              <a:t>cursor.fetchone</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300" b="1" i="0" u="none" strike="noStrike" cap="none" normalizeH="0" baseline="0" dirty="0" smtClean="0">
                <a:ln>
                  <a:noFill/>
                </a:ln>
                <a:solidFill>
                  <a:srgbClr val="008080"/>
                </a:solidFill>
                <a:effectLst/>
                <a:latin typeface="Courier New" pitchFamily="49" charset="0"/>
                <a:cs typeface="Courier New" pitchFamily="49" charset="0"/>
              </a:rPr>
              <a:t>"Database version : %s " </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data)</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1" u="none" strike="noStrike" cap="none" normalizeH="0" baseline="0" dirty="0" smtClean="0">
                <a:ln>
                  <a:noFill/>
                </a:ln>
                <a:solidFill>
                  <a:srgbClr val="808080"/>
                </a:solidFill>
                <a:effectLst/>
                <a:latin typeface="Courier New" pitchFamily="49" charset="0"/>
                <a:cs typeface="Courier New" pitchFamily="49" charset="0"/>
              </a:rPr>
              <a:t># disconnect from server</a:t>
            </a:r>
            <a:br>
              <a:rPr kumimoji="0" lang="en-US" altLang="en-US" sz="13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300" b="0" i="0" u="none" strike="noStrike" cap="none" normalizeH="0" baseline="0" dirty="0" err="1" smtClean="0">
                <a:ln>
                  <a:noFill/>
                </a:ln>
                <a:solidFill>
                  <a:srgbClr val="000000"/>
                </a:solidFill>
                <a:effectLst/>
                <a:latin typeface="Courier New" pitchFamily="49" charset="0"/>
                <a:cs typeface="Courier New" pitchFamily="49" charset="0"/>
              </a:rPr>
              <a:t>db.close</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13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59098695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090" y="1428750"/>
            <a:ext cx="2449710" cy="1110748"/>
          </a:xfrm>
        </p:spPr>
        <p:txBody>
          <a:bodyPr>
            <a:normAutofit/>
          </a:bodyPr>
          <a:lstStyle/>
          <a:p>
            <a:r>
              <a:rPr lang="en-US" dirty="0" smtClean="0"/>
              <a:t>Creating Database Table</a:t>
            </a:r>
            <a:endParaRPr lang="en-US" dirty="0"/>
          </a:p>
        </p:txBody>
      </p:sp>
      <p:sp>
        <p:nvSpPr>
          <p:cNvPr id="6" name="Rectangle 1"/>
          <p:cNvSpPr>
            <a:spLocks noChangeArrowheads="1"/>
          </p:cNvSpPr>
          <p:nvPr/>
        </p:nvSpPr>
        <p:spPr bwMode="auto">
          <a:xfrm>
            <a:off x="2754510" y="185008"/>
            <a:ext cx="5856090" cy="4708981"/>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a:t>
            </a:r>
            <a:r>
              <a:rPr kumimoji="0" lang="en-US" altLang="en-US" sz="1200" b="0" i="1" u="none" strike="noStrike" cap="none" normalizeH="0" baseline="0" dirty="0" err="1" smtClean="0">
                <a:ln>
                  <a:noFill/>
                </a:ln>
                <a:solidFill>
                  <a:srgbClr val="808080"/>
                </a:solidFill>
                <a:effectLst/>
                <a:latin typeface="Courier New" pitchFamily="49" charset="0"/>
                <a:cs typeface="Courier New" pitchFamily="49" charset="0"/>
              </a:rPr>
              <a:t>usr</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/bin/python3</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pymysql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Open database connection</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db</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pymysql.connect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"localhost"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"root"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"root"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trainingdb</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prepare a cursor object using cursor() method</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cursor =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db.cursor</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Drop table if it already exist using execute() method.</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cursor.execute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"DROP TABLE IF EXISTS EMPLOYEE"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Create table as per requirement</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sql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"""CREATE TABLE EMPLOYEE (</a:t>
            </a:r>
            <a:b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   FIRST_NAME  CHAR(20) NOT NULL,</a:t>
            </a:r>
            <a:b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   LAST_NAME  CHAR(20),</a:t>
            </a:r>
            <a:b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   AGE INT,  </a:t>
            </a:r>
            <a:b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   SEX CHAR(1),</a:t>
            </a:r>
            <a:b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   INCOME FLOAT )"""</a:t>
            </a:r>
            <a:b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
            </a:r>
            <a:b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cursor.execute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sql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disconnect from server</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db.close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1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96157963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 y="819150"/>
            <a:ext cx="2514600" cy="609600"/>
          </a:xfrm>
        </p:spPr>
        <p:txBody>
          <a:bodyPr>
            <a:normAutofit fontScale="90000"/>
          </a:bodyPr>
          <a:lstStyle/>
          <a:p>
            <a:r>
              <a:rPr lang="en-US" b="0" dirty="0"/>
              <a:t>INSERT Operation</a:t>
            </a:r>
          </a:p>
        </p:txBody>
      </p:sp>
      <p:sp>
        <p:nvSpPr>
          <p:cNvPr id="5" name="Rectangle 1"/>
          <p:cNvSpPr>
            <a:spLocks noChangeArrowheads="1"/>
          </p:cNvSpPr>
          <p:nvPr/>
        </p:nvSpPr>
        <p:spPr bwMode="auto">
          <a:xfrm>
            <a:off x="2754510" y="133350"/>
            <a:ext cx="5856090" cy="4893647"/>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a:t>
            </a:r>
            <a:r>
              <a:rPr kumimoji="0" lang="en-US" altLang="en-US" sz="1200" b="0" i="1" u="none" strike="noStrike" cap="none" normalizeH="0" baseline="0" dirty="0" err="1" smtClean="0">
                <a:ln>
                  <a:noFill/>
                </a:ln>
                <a:solidFill>
                  <a:srgbClr val="808080"/>
                </a:solidFill>
                <a:effectLst/>
                <a:latin typeface="Courier New" pitchFamily="49" charset="0"/>
                <a:cs typeface="Courier New" pitchFamily="49" charset="0"/>
              </a:rPr>
              <a:t>usr</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/bin/python3</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pymysql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Open database connection</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db</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pymysql.connect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"localhost"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"root"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"root"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trainingdb</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prepare a cursor object using cursor() method</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cursor =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db.cursor</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Prepare SQL query to INSERT a record into the database.</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sql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"INSERT INTO EMPLOYEE(FIRST_NAME, </a:t>
            </a: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a:t>
            </a:r>
            <a:b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   LAST_NAME, AGE, SEX, INCOME) </a:t>
            </a: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a:t>
            </a:r>
            <a:b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   VALUES ('%s', '%s', '%d', '%c', '%d' )"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'Mac'</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'Mohan'</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20</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'M'</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2000</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try</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Execute the SQL command</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cursor.execute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sql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Commit your changes in the database</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db.commit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except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Rollback in case there is any error</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db.rollback</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disconnect from server</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db.close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96929301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0" dirty="0"/>
              <a:t>READ </a:t>
            </a:r>
            <a:r>
              <a:rPr lang="en-US" b="0" dirty="0" smtClean="0"/>
              <a:t>Operation</a:t>
            </a:r>
            <a:endParaRPr lang="en-US" dirty="0"/>
          </a:p>
        </p:txBody>
      </p:sp>
      <p:sp>
        <p:nvSpPr>
          <p:cNvPr id="6" name="Content Placeholder 5"/>
          <p:cNvSpPr>
            <a:spLocks noGrp="1"/>
          </p:cNvSpPr>
          <p:nvPr>
            <p:ph idx="13"/>
          </p:nvPr>
        </p:nvSpPr>
        <p:spPr/>
        <p:txBody>
          <a:bodyPr/>
          <a:lstStyle/>
          <a:p>
            <a:r>
              <a:rPr lang="en-US" dirty="0"/>
              <a:t>You can use either </a:t>
            </a:r>
            <a:r>
              <a:rPr lang="en-US" b="1" dirty="0" err="1"/>
              <a:t>fetchone</a:t>
            </a:r>
            <a:r>
              <a:rPr lang="en-US" b="1" dirty="0"/>
              <a:t>()</a:t>
            </a:r>
            <a:r>
              <a:rPr lang="en-US" dirty="0"/>
              <a:t> method to fetch a single record or </a:t>
            </a:r>
            <a:r>
              <a:rPr lang="en-US" b="1" dirty="0" err="1"/>
              <a:t>fetchall</a:t>
            </a:r>
            <a:r>
              <a:rPr lang="en-US" b="1" dirty="0"/>
              <a:t>()</a:t>
            </a:r>
            <a:r>
              <a:rPr lang="en-US" dirty="0"/>
              <a:t> method to fetch multiple values from a database table</a:t>
            </a:r>
            <a:r>
              <a:rPr lang="en-US" dirty="0" smtClean="0"/>
              <a:t>.</a:t>
            </a:r>
          </a:p>
          <a:p>
            <a:r>
              <a:rPr lang="en-US" b="1" dirty="0" err="1"/>
              <a:t>fetchone</a:t>
            </a:r>
            <a:r>
              <a:rPr lang="en-US" b="1" dirty="0"/>
              <a:t>()</a:t>
            </a:r>
            <a:r>
              <a:rPr lang="en-US" dirty="0"/>
              <a:t> − It fetches the next row of a query result set. A result set is an object that is returned when a cursor object is used to query a table.</a:t>
            </a:r>
          </a:p>
          <a:p>
            <a:r>
              <a:rPr lang="en-US" b="1" dirty="0" err="1"/>
              <a:t>fetchall</a:t>
            </a:r>
            <a:r>
              <a:rPr lang="en-US" b="1" dirty="0"/>
              <a:t>()</a:t>
            </a:r>
            <a:r>
              <a:rPr lang="en-US" dirty="0"/>
              <a:t> − It fetches all the rows in a result set. If some rows have already been extracted from the result set, then it retrieves the remaining rows from the result set.</a:t>
            </a:r>
          </a:p>
          <a:p>
            <a:r>
              <a:rPr lang="en-US" b="1" dirty="0" err="1"/>
              <a:t>rowcount</a:t>
            </a:r>
            <a:r>
              <a:rPr lang="en-US" dirty="0"/>
              <a:t> − This is a read-only attribute and returns the number of rows that were affected by an execute() method.</a:t>
            </a:r>
          </a:p>
          <a:p>
            <a:endParaRPr lang="en-US" dirty="0"/>
          </a:p>
        </p:txBody>
      </p:sp>
    </p:spTree>
    <p:extLst>
      <p:ext uri="{BB962C8B-B14F-4D97-AF65-F5344CB8AC3E}">
        <p14:creationId xmlns:p14="http://schemas.microsoft.com/office/powerpoint/2010/main" val="390079471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715020" y="285750"/>
            <a:ext cx="6971780" cy="4339650"/>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importing </a:t>
            </a:r>
            <a:r>
              <a:rPr kumimoji="0" lang="en-US" altLang="en-US" sz="1200" b="0" i="1" u="none" strike="noStrike" cap="none" normalizeH="0" baseline="0" dirty="0" err="1" smtClean="0">
                <a:ln>
                  <a:noFill/>
                </a:ln>
                <a:solidFill>
                  <a:srgbClr val="808080"/>
                </a:solidFill>
                <a:effectLst/>
                <a:latin typeface="Courier New" pitchFamily="49" charset="0"/>
                <a:cs typeface="Courier New" pitchFamily="49" charset="0"/>
              </a:rPr>
              <a:t>pymysql</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and connecting to database</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Prepare SQL query to INSERT a record into the database.</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sql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"SELECT * FROM EMPLOYEE </a:t>
            </a: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a:t>
            </a:r>
            <a:b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       WHERE INCOME &gt; {}"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.format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1000</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try</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Execute the SQL command</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cursor.execute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sql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Fetch all the rows in a list of lists.</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results =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cursor.fetchall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for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row </a:t>
            </a: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in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results:</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fname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row[</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0</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lname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row[</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age = row[</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sex = row[</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3</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income = row[</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4</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Now print fetched result</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fname</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 = {},</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lname</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 = {},age = {},sex = {},income =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.format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fname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lname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age, sex, income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except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"Error: unable to fetch data"</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disconnect from server</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db.close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Title 3"/>
          <p:cNvSpPr txBox="1">
            <a:spLocks/>
          </p:cNvSpPr>
          <p:nvPr/>
        </p:nvSpPr>
        <p:spPr>
          <a:xfrm>
            <a:off x="152400" y="2266950"/>
            <a:ext cx="1524000" cy="609600"/>
          </a:xfrm>
          <a:prstGeom prst="rect">
            <a:avLst/>
          </a:prstGeom>
        </p:spPr>
        <p:txBody>
          <a:bodyPr>
            <a:normAutofit fontScale="3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t>Read Operation</a:t>
            </a:r>
          </a:p>
          <a:p>
            <a:r>
              <a:rPr lang="en-US" b="1" dirty="0" smtClean="0"/>
              <a:t>With </a:t>
            </a:r>
            <a:endParaRPr lang="en-US" b="1" dirty="0"/>
          </a:p>
        </p:txBody>
      </p:sp>
    </p:spTree>
    <p:extLst>
      <p:ext uri="{BB962C8B-B14F-4D97-AF65-F5344CB8AC3E}">
        <p14:creationId xmlns:p14="http://schemas.microsoft.com/office/powerpoint/2010/main" val="19072885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Python Code Execution </a:t>
            </a:r>
            <a:endParaRPr lang="en-US" dirty="0"/>
          </a:p>
        </p:txBody>
      </p:sp>
      <p:sp>
        <p:nvSpPr>
          <p:cNvPr id="7" name="Content Placeholder 6"/>
          <p:cNvSpPr>
            <a:spLocks noGrp="1"/>
          </p:cNvSpPr>
          <p:nvPr>
            <p:ph idx="13"/>
          </p:nvPr>
        </p:nvSpPr>
        <p:spPr>
          <a:xfrm>
            <a:off x="289012" y="952500"/>
            <a:ext cx="8385087" cy="1085850"/>
          </a:xfrm>
        </p:spPr>
        <p:txBody>
          <a:bodyPr/>
          <a:lstStyle/>
          <a:p>
            <a:r>
              <a:rPr lang="en-US" dirty="0"/>
              <a:t>Python’s traditional runtime execution model: source code you type is translated to byte code, which is then run by the Python Virtual Machine. Your code is automatically compiled, but then it is interpreted.</a:t>
            </a:r>
          </a:p>
        </p:txBody>
      </p:sp>
      <p:pic>
        <p:nvPicPr>
          <p:cNvPr id="8" name="Picture 2"/>
          <p:cNvPicPr>
            <a:picLocks noChangeAspect="1" noChangeArrowheads="1"/>
          </p:cNvPicPr>
          <p:nvPr/>
        </p:nvPicPr>
        <p:blipFill>
          <a:blip r:embed="rId3" cstate="print"/>
          <a:srcRect l="15254" t="7208" r="9322" b="5028"/>
          <a:stretch>
            <a:fillRect/>
          </a:stretch>
        </p:blipFill>
        <p:spPr bwMode="auto">
          <a:xfrm>
            <a:off x="990600" y="1962150"/>
            <a:ext cx="6781800" cy="1828800"/>
          </a:xfrm>
          <a:prstGeom prst="rect">
            <a:avLst/>
          </a:prstGeom>
          <a:noFill/>
          <a:ln w="9525">
            <a:noFill/>
            <a:miter lim="800000"/>
            <a:headEnd/>
            <a:tailEnd/>
          </a:ln>
        </p:spPr>
      </p:pic>
      <p:sp>
        <p:nvSpPr>
          <p:cNvPr id="9" name="Title 1"/>
          <p:cNvSpPr txBox="1">
            <a:spLocks/>
          </p:cNvSpPr>
          <p:nvPr/>
        </p:nvSpPr>
        <p:spPr>
          <a:xfrm>
            <a:off x="1371600" y="3733800"/>
            <a:ext cx="6172200" cy="8683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000" dirty="0">
                <a:solidFill>
                  <a:schemeClr val="bg2"/>
                </a:solidFill>
              </a:rPr>
              <a:t>Source code extension is .</a:t>
            </a:r>
            <a:r>
              <a:rPr lang="en-US" sz="2000" b="1" dirty="0" err="1">
                <a:solidFill>
                  <a:schemeClr val="bg2"/>
                </a:solidFill>
              </a:rPr>
              <a:t>py</a:t>
            </a:r>
            <a:r>
              <a:rPr lang="en-US" sz="2000" b="1" dirty="0">
                <a:solidFill>
                  <a:schemeClr val="bg2"/>
                </a:solidFill>
              </a:rPr>
              <a:t>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000" dirty="0">
                <a:solidFill>
                  <a:schemeClr val="bg2"/>
                </a:solidFill>
              </a:rPr>
              <a:t>Byte code extension is .</a:t>
            </a:r>
            <a:r>
              <a:rPr lang="en-US" sz="2000" b="1" dirty="0" err="1">
                <a:solidFill>
                  <a:schemeClr val="bg2"/>
                </a:solidFill>
              </a:rPr>
              <a:t>pyc</a:t>
            </a:r>
            <a:r>
              <a:rPr lang="en-US" sz="2000" dirty="0">
                <a:solidFill>
                  <a:schemeClr val="bg2"/>
                </a:solidFill>
              </a:rPr>
              <a:t> (compiled python code) </a:t>
            </a:r>
          </a:p>
        </p:txBody>
      </p:sp>
    </p:spTree>
    <p:extLst>
      <p:ext uri="{BB962C8B-B14F-4D97-AF65-F5344CB8AC3E}">
        <p14:creationId xmlns:p14="http://schemas.microsoft.com/office/powerpoint/2010/main" val="8505916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202418"/>
            <a:ext cx="1819537" cy="369332"/>
          </a:xfrm>
          <a:prstGeom prst="rect">
            <a:avLst/>
          </a:prstGeom>
        </p:spPr>
        <p:txBody>
          <a:bodyPr wrap="none">
            <a:spAutoFit/>
          </a:bodyPr>
          <a:lstStyle/>
          <a:p>
            <a:r>
              <a:rPr lang="en-US" b="1" dirty="0" smtClean="0"/>
              <a:t>Dictionary </a:t>
            </a:r>
            <a:r>
              <a:rPr lang="en-US" b="1" dirty="0"/>
              <a:t>cursor</a:t>
            </a:r>
          </a:p>
        </p:txBody>
      </p:sp>
      <p:sp>
        <p:nvSpPr>
          <p:cNvPr id="3" name="Rectangle 2"/>
          <p:cNvSpPr/>
          <p:nvPr/>
        </p:nvSpPr>
        <p:spPr>
          <a:xfrm>
            <a:off x="2057400" y="954941"/>
            <a:ext cx="6781800" cy="329320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600" dirty="0">
                <a:solidFill>
                  <a:srgbClr val="0000FF"/>
                </a:solidFill>
                <a:latin typeface="Consolas"/>
              </a:rPr>
              <a:t>import</a:t>
            </a:r>
            <a:r>
              <a:rPr lang="en-US" sz="1600" dirty="0">
                <a:solidFill>
                  <a:srgbClr val="000000"/>
                </a:solidFill>
                <a:latin typeface="Consolas"/>
              </a:rPr>
              <a:t> </a:t>
            </a:r>
            <a:r>
              <a:rPr lang="en-US" sz="1600" dirty="0" err="1" smtClean="0">
                <a:solidFill>
                  <a:srgbClr val="000000"/>
                </a:solidFill>
                <a:latin typeface="Consolas"/>
              </a:rPr>
              <a:t>pymysql</a:t>
            </a:r>
            <a:r>
              <a:rPr lang="en-US" sz="1600" dirty="0" smtClean="0">
                <a:solidFill>
                  <a:srgbClr val="000000"/>
                </a:solidFill>
                <a:latin typeface="Consolas"/>
              </a:rPr>
              <a:t> </a:t>
            </a:r>
            <a:r>
              <a:rPr lang="en-US" sz="1600" dirty="0" smtClean="0">
                <a:solidFill>
                  <a:srgbClr val="0000FF"/>
                </a:solidFill>
                <a:latin typeface="Consolas"/>
              </a:rPr>
              <a:t>as</a:t>
            </a:r>
            <a:r>
              <a:rPr lang="en-US" sz="1600" dirty="0" smtClean="0">
                <a:solidFill>
                  <a:srgbClr val="000000"/>
                </a:solidFill>
                <a:latin typeface="Consolas"/>
              </a:rPr>
              <a:t> </a:t>
            </a:r>
            <a:r>
              <a:rPr lang="en-US" sz="1600" dirty="0" err="1">
                <a:solidFill>
                  <a:srgbClr val="000000"/>
                </a:solidFill>
                <a:latin typeface="Consolas"/>
              </a:rPr>
              <a:t>mdb</a:t>
            </a:r>
            <a:endParaRPr lang="en-US" sz="1600" dirty="0">
              <a:solidFill>
                <a:srgbClr val="000000"/>
              </a:solidFill>
              <a:latin typeface="Consolas"/>
            </a:endParaRPr>
          </a:p>
          <a:p>
            <a:endParaRPr lang="en-US" sz="1600" dirty="0">
              <a:latin typeface="Consolas"/>
            </a:endParaRPr>
          </a:p>
          <a:p>
            <a:r>
              <a:rPr lang="en-US" sz="1600" dirty="0">
                <a:solidFill>
                  <a:srgbClr val="000000"/>
                </a:solidFill>
                <a:latin typeface="Consolas"/>
              </a:rPr>
              <a:t>con = </a:t>
            </a:r>
            <a:r>
              <a:rPr lang="en-US" sz="1600" dirty="0" err="1">
                <a:solidFill>
                  <a:srgbClr val="000000"/>
                </a:solidFill>
                <a:latin typeface="Consolas"/>
              </a:rPr>
              <a:t>mdb.connect</a:t>
            </a:r>
            <a:r>
              <a:rPr lang="en-US" sz="1600" dirty="0">
                <a:solidFill>
                  <a:srgbClr val="000000"/>
                </a:solidFill>
                <a:latin typeface="Consolas"/>
              </a:rPr>
              <a:t>(</a:t>
            </a:r>
            <a:r>
              <a:rPr lang="en-US" sz="1600" i="1" dirty="0">
                <a:solidFill>
                  <a:srgbClr val="C9802B"/>
                </a:solidFill>
                <a:latin typeface="Consolas"/>
              </a:rPr>
              <a:t>'localhost'</a:t>
            </a:r>
            <a:r>
              <a:rPr lang="en-US" sz="1600" i="1" dirty="0">
                <a:solidFill>
                  <a:srgbClr val="000000"/>
                </a:solidFill>
                <a:latin typeface="Consolas"/>
              </a:rPr>
              <a:t>, </a:t>
            </a:r>
            <a:r>
              <a:rPr lang="en-US" sz="1600" i="1" dirty="0">
                <a:solidFill>
                  <a:srgbClr val="C9802B"/>
                </a:solidFill>
                <a:latin typeface="Consolas"/>
              </a:rPr>
              <a:t>'root'</a:t>
            </a:r>
            <a:r>
              <a:rPr lang="en-US" sz="1600" i="1" dirty="0">
                <a:solidFill>
                  <a:srgbClr val="000000"/>
                </a:solidFill>
                <a:latin typeface="Consolas"/>
              </a:rPr>
              <a:t>, </a:t>
            </a:r>
            <a:r>
              <a:rPr lang="en-US" sz="1600" i="1" dirty="0">
                <a:solidFill>
                  <a:srgbClr val="C9802B"/>
                </a:solidFill>
                <a:latin typeface="Consolas"/>
              </a:rPr>
              <a:t>'root'</a:t>
            </a:r>
            <a:r>
              <a:rPr lang="en-US" sz="1600" i="1" dirty="0">
                <a:solidFill>
                  <a:srgbClr val="000000"/>
                </a:solidFill>
                <a:latin typeface="Consolas"/>
              </a:rPr>
              <a:t>, </a:t>
            </a:r>
            <a:r>
              <a:rPr lang="en-US" sz="1600" i="1" dirty="0">
                <a:solidFill>
                  <a:srgbClr val="C9802B"/>
                </a:solidFill>
                <a:latin typeface="Consolas"/>
              </a:rPr>
              <a:t>'</a:t>
            </a:r>
            <a:r>
              <a:rPr lang="en-US" sz="1600" i="1" dirty="0" err="1">
                <a:solidFill>
                  <a:srgbClr val="C9802B"/>
                </a:solidFill>
                <a:latin typeface="Consolas"/>
              </a:rPr>
              <a:t>testdb</a:t>
            </a:r>
            <a:r>
              <a:rPr lang="en-US" sz="1600" i="1" dirty="0">
                <a:solidFill>
                  <a:srgbClr val="C9802B"/>
                </a:solidFill>
                <a:latin typeface="Consolas"/>
              </a:rPr>
              <a:t>'</a:t>
            </a:r>
            <a:r>
              <a:rPr lang="en-US" sz="1600" i="1" dirty="0">
                <a:solidFill>
                  <a:srgbClr val="000000"/>
                </a:solidFill>
                <a:latin typeface="Consolas"/>
              </a:rPr>
              <a:t>)</a:t>
            </a:r>
          </a:p>
          <a:p>
            <a:endParaRPr lang="en-US" sz="1600" dirty="0">
              <a:latin typeface="Consolas"/>
            </a:endParaRPr>
          </a:p>
          <a:p>
            <a:r>
              <a:rPr lang="en-US" sz="1600" dirty="0">
                <a:solidFill>
                  <a:srgbClr val="0000FF"/>
                </a:solidFill>
                <a:latin typeface="Consolas"/>
              </a:rPr>
              <a:t>with</a:t>
            </a:r>
            <a:r>
              <a:rPr lang="en-US" sz="1600" dirty="0">
                <a:solidFill>
                  <a:srgbClr val="000000"/>
                </a:solidFill>
                <a:latin typeface="Consolas"/>
              </a:rPr>
              <a:t> con:</a:t>
            </a:r>
          </a:p>
          <a:p>
            <a:endParaRPr lang="en-US" sz="1600" dirty="0">
              <a:latin typeface="Consolas"/>
            </a:endParaRPr>
          </a:p>
          <a:p>
            <a:r>
              <a:rPr lang="en-US" sz="1600" dirty="0">
                <a:solidFill>
                  <a:srgbClr val="000000"/>
                </a:solidFill>
                <a:latin typeface="Consolas"/>
              </a:rPr>
              <a:t>    cur = </a:t>
            </a:r>
            <a:r>
              <a:rPr lang="en-US" sz="1600" dirty="0" err="1">
                <a:solidFill>
                  <a:srgbClr val="000000"/>
                </a:solidFill>
                <a:latin typeface="Consolas"/>
              </a:rPr>
              <a:t>con.cursor</a:t>
            </a:r>
            <a:r>
              <a:rPr lang="en-US" sz="1600" dirty="0">
                <a:solidFill>
                  <a:srgbClr val="000000"/>
                </a:solidFill>
                <a:latin typeface="Consolas"/>
              </a:rPr>
              <a:t>(</a:t>
            </a:r>
            <a:r>
              <a:rPr lang="en-US" sz="1600" dirty="0" err="1">
                <a:solidFill>
                  <a:srgbClr val="000000"/>
                </a:solidFill>
                <a:latin typeface="Consolas"/>
              </a:rPr>
              <a:t>mdb.cursors.DictCursor</a:t>
            </a:r>
            <a:r>
              <a:rPr lang="en-US" sz="1600" dirty="0">
                <a:solidFill>
                  <a:srgbClr val="000000"/>
                </a:solidFill>
                <a:latin typeface="Consolas"/>
              </a:rPr>
              <a:t>)</a:t>
            </a:r>
          </a:p>
          <a:p>
            <a:r>
              <a:rPr lang="en-US" sz="1600" dirty="0">
                <a:solidFill>
                  <a:srgbClr val="000000"/>
                </a:solidFill>
                <a:latin typeface="Consolas"/>
              </a:rPr>
              <a:t>    </a:t>
            </a:r>
            <a:r>
              <a:rPr lang="en-US" sz="1600" dirty="0" err="1">
                <a:solidFill>
                  <a:srgbClr val="000000"/>
                </a:solidFill>
                <a:latin typeface="Consolas"/>
              </a:rPr>
              <a:t>cur.execute</a:t>
            </a:r>
            <a:r>
              <a:rPr lang="en-US" sz="1600" dirty="0">
                <a:solidFill>
                  <a:srgbClr val="000000"/>
                </a:solidFill>
                <a:latin typeface="Consolas"/>
              </a:rPr>
              <a:t>(</a:t>
            </a:r>
            <a:r>
              <a:rPr lang="en-US" sz="1600" i="1" dirty="0">
                <a:solidFill>
                  <a:srgbClr val="C9802B"/>
                </a:solidFill>
                <a:latin typeface="Consolas"/>
              </a:rPr>
              <a:t>"SELECT * FROM Writers LIMIT 4"</a:t>
            </a:r>
            <a:r>
              <a:rPr lang="en-US" sz="1600" i="1" dirty="0">
                <a:solidFill>
                  <a:srgbClr val="000000"/>
                </a:solidFill>
                <a:latin typeface="Consolas"/>
              </a:rPr>
              <a:t>)</a:t>
            </a:r>
          </a:p>
          <a:p>
            <a:endParaRPr lang="en-US" sz="1600" dirty="0">
              <a:latin typeface="Consolas"/>
            </a:endParaRPr>
          </a:p>
          <a:p>
            <a:r>
              <a:rPr lang="en-US" sz="1600" dirty="0">
                <a:solidFill>
                  <a:srgbClr val="000000"/>
                </a:solidFill>
                <a:latin typeface="Consolas"/>
              </a:rPr>
              <a:t>    rows = </a:t>
            </a:r>
            <a:r>
              <a:rPr lang="en-US" sz="1600" dirty="0" err="1">
                <a:solidFill>
                  <a:srgbClr val="000000"/>
                </a:solidFill>
                <a:latin typeface="Consolas"/>
              </a:rPr>
              <a:t>cur.fetchall</a:t>
            </a:r>
            <a:r>
              <a:rPr lang="en-US" sz="1600" dirty="0">
                <a:solidFill>
                  <a:srgbClr val="000000"/>
                </a:solidFill>
                <a:latin typeface="Consolas"/>
              </a:rPr>
              <a:t>()</a:t>
            </a:r>
          </a:p>
          <a:p>
            <a:endParaRPr lang="en-US" sz="1600" dirty="0">
              <a:latin typeface="Consolas"/>
            </a:endParaRPr>
          </a:p>
          <a:p>
            <a:r>
              <a:rPr lang="en-US" sz="1600" dirty="0">
                <a:solidFill>
                  <a:srgbClr val="000000"/>
                </a:solidFill>
                <a:latin typeface="Consolas"/>
              </a:rPr>
              <a:t>    </a:t>
            </a:r>
            <a:r>
              <a:rPr lang="en-US" sz="1600" dirty="0">
                <a:solidFill>
                  <a:srgbClr val="0000FF"/>
                </a:solidFill>
                <a:latin typeface="Consolas"/>
              </a:rPr>
              <a:t>for</a:t>
            </a:r>
            <a:r>
              <a:rPr lang="en-US" sz="1600" dirty="0">
                <a:solidFill>
                  <a:srgbClr val="000000"/>
                </a:solidFill>
                <a:latin typeface="Consolas"/>
              </a:rPr>
              <a:t> row </a:t>
            </a:r>
            <a:r>
              <a:rPr lang="en-US" sz="1600" dirty="0">
                <a:solidFill>
                  <a:srgbClr val="0000FF"/>
                </a:solidFill>
                <a:latin typeface="Consolas"/>
              </a:rPr>
              <a:t>in</a:t>
            </a:r>
            <a:r>
              <a:rPr lang="en-US" sz="1600" dirty="0">
                <a:solidFill>
                  <a:srgbClr val="000000"/>
                </a:solidFill>
                <a:latin typeface="Consolas"/>
              </a:rPr>
              <a:t> rows:</a:t>
            </a:r>
          </a:p>
          <a:p>
            <a:r>
              <a:rPr lang="en-US" sz="1600" dirty="0">
                <a:solidFill>
                  <a:srgbClr val="000000"/>
                </a:solidFill>
                <a:latin typeface="Consolas"/>
              </a:rPr>
              <a:t>        </a:t>
            </a:r>
            <a:r>
              <a:rPr lang="en-US" sz="1600" dirty="0">
                <a:solidFill>
                  <a:srgbClr val="0000FF"/>
                </a:solidFill>
                <a:latin typeface="Consolas"/>
              </a:rPr>
              <a:t>print</a:t>
            </a:r>
            <a:r>
              <a:rPr lang="en-US" sz="1600" dirty="0">
                <a:solidFill>
                  <a:srgbClr val="000000"/>
                </a:solidFill>
                <a:latin typeface="Consolas"/>
              </a:rPr>
              <a:t> row[</a:t>
            </a:r>
            <a:r>
              <a:rPr lang="en-US" sz="1600" i="1" dirty="0">
                <a:solidFill>
                  <a:srgbClr val="C9802B"/>
                </a:solidFill>
                <a:latin typeface="Consolas"/>
              </a:rPr>
              <a:t>"Id"</a:t>
            </a:r>
            <a:r>
              <a:rPr lang="en-US" sz="1600" i="1" dirty="0">
                <a:solidFill>
                  <a:srgbClr val="000000"/>
                </a:solidFill>
                <a:latin typeface="Consolas"/>
              </a:rPr>
              <a:t>], row[</a:t>
            </a:r>
            <a:r>
              <a:rPr lang="en-US" sz="1600" i="1" dirty="0">
                <a:solidFill>
                  <a:srgbClr val="C9802B"/>
                </a:solidFill>
                <a:latin typeface="Consolas"/>
              </a:rPr>
              <a:t>"Name"</a:t>
            </a:r>
            <a:r>
              <a:rPr lang="en-US" sz="1600" i="1" dirty="0">
                <a:solidFill>
                  <a:srgbClr val="000000"/>
                </a:solidFill>
                <a:latin typeface="Consolas"/>
              </a:rPr>
              <a:t>]</a:t>
            </a:r>
            <a:endParaRPr lang="en-US" sz="1600" dirty="0"/>
          </a:p>
        </p:txBody>
      </p:sp>
    </p:spTree>
    <p:extLst>
      <p:ext uri="{BB962C8B-B14F-4D97-AF65-F5344CB8AC3E}">
        <p14:creationId xmlns:p14="http://schemas.microsoft.com/office/powerpoint/2010/main" val="83763713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152400" y="2266950"/>
            <a:ext cx="1524000" cy="609600"/>
          </a:xfrm>
          <a:prstGeom prst="rect">
            <a:avLst/>
          </a:prstGeom>
        </p:spPr>
        <p:txBody>
          <a:bodyPr>
            <a:normAutofit fontScale="4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t>Update Operation</a:t>
            </a:r>
          </a:p>
        </p:txBody>
      </p:sp>
      <p:sp>
        <p:nvSpPr>
          <p:cNvPr id="2" name="Rectangle 1"/>
          <p:cNvSpPr>
            <a:spLocks noChangeArrowheads="1"/>
          </p:cNvSpPr>
          <p:nvPr/>
        </p:nvSpPr>
        <p:spPr bwMode="auto">
          <a:xfrm>
            <a:off x="1916310" y="285750"/>
            <a:ext cx="5856090" cy="4524315"/>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a:t>
            </a:r>
            <a:r>
              <a:rPr kumimoji="0" lang="en-US" altLang="en-US" sz="1200" b="0" i="1" u="none" strike="noStrike" cap="none" normalizeH="0" baseline="0" dirty="0" err="1" smtClean="0">
                <a:ln>
                  <a:noFill/>
                </a:ln>
                <a:solidFill>
                  <a:srgbClr val="808080"/>
                </a:solidFill>
                <a:effectLst/>
                <a:latin typeface="Courier New" pitchFamily="49" charset="0"/>
                <a:cs typeface="Courier New" pitchFamily="49" charset="0"/>
              </a:rPr>
              <a:t>usr</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/bin/python3</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pymysql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Open database connection</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db</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pymysql.connect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"localhost"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"root"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"root"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trainingdb</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prepare a cursor object using cursor() method</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cursor =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db.cursor</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Prepare SQL query to UPDATE required records</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sql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"UPDATE EMPLOYEE SET AGE = AGE + 5 </a:t>
            </a: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a:t>
            </a:r>
            <a:b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                          WHERE SEX =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.format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'M'</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try</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Execute the SQL command</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cursor.execute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sql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Commit your changes in the database</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db.commit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except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Rollback in case there is any error</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db.rollback</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disconnect from server</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db.close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62668375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49710" y="365700"/>
            <a:ext cx="5856090" cy="4339650"/>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a:t>
            </a:r>
            <a:r>
              <a:rPr kumimoji="0" lang="en-US" altLang="en-US" sz="1200" b="0" i="1" u="none" strike="noStrike" cap="none" normalizeH="0" baseline="0" dirty="0" err="1" smtClean="0">
                <a:ln>
                  <a:noFill/>
                </a:ln>
                <a:solidFill>
                  <a:srgbClr val="808080"/>
                </a:solidFill>
                <a:effectLst/>
                <a:latin typeface="Courier New" pitchFamily="49" charset="0"/>
                <a:cs typeface="Courier New" pitchFamily="49" charset="0"/>
              </a:rPr>
              <a:t>usr</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/bin/python3</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pymysql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Open database connection</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db</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pymysql.connect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"localhost"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"root"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"root"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trainingdb</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prepare a cursor object using cursor() method</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cursor =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db.cursor</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Prepare SQL query to DELETE required records</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sql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"DELETE FROM EMPLOYEE WHERE AGE &gt;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.format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20</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try</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Execute the SQL command</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cursor.execute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sql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Commit your changes in the database</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db.commit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except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Rollback in case there is any error</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db.rollback</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disconnect from server</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db.close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Title 3"/>
          <p:cNvSpPr txBox="1">
            <a:spLocks/>
          </p:cNvSpPr>
          <p:nvPr/>
        </p:nvSpPr>
        <p:spPr>
          <a:xfrm>
            <a:off x="152400" y="2266950"/>
            <a:ext cx="1524000" cy="609600"/>
          </a:xfrm>
          <a:prstGeom prst="rect">
            <a:avLst/>
          </a:prstGeom>
        </p:spPr>
        <p:txBody>
          <a:bodyPr>
            <a:normAutofit fontScale="4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t>Delete Operation</a:t>
            </a:r>
            <a:endParaRPr lang="en-US" b="1" dirty="0"/>
          </a:p>
        </p:txBody>
      </p:sp>
    </p:spTree>
    <p:extLst>
      <p:ext uri="{BB962C8B-B14F-4D97-AF65-F5344CB8AC3E}">
        <p14:creationId xmlns:p14="http://schemas.microsoft.com/office/powerpoint/2010/main" val="231644881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smtClean="0"/>
              <a:t>ZIP</a:t>
            </a:r>
            <a:endParaRPr lang="en-US" dirty="0"/>
          </a:p>
        </p:txBody>
      </p:sp>
      <p:sp>
        <p:nvSpPr>
          <p:cNvPr id="3" name="Content Placeholder 2"/>
          <p:cNvSpPr>
            <a:spLocks noGrp="1"/>
          </p:cNvSpPr>
          <p:nvPr>
            <p:ph idx="13"/>
          </p:nvPr>
        </p:nvSpPr>
        <p:spPr/>
        <p:txBody>
          <a:bodyPr/>
          <a:lstStyle/>
          <a:p>
            <a:r>
              <a:rPr lang="en-US" dirty="0"/>
              <a:t>With zip we can act upon two lists at once</a:t>
            </a:r>
            <a:r>
              <a:rPr lang="en-US" dirty="0" smtClean="0"/>
              <a:t>.</a:t>
            </a:r>
          </a:p>
          <a:p>
            <a:r>
              <a:rPr lang="en-US" dirty="0" smtClean="0"/>
              <a:t>We </a:t>
            </a:r>
            <a:r>
              <a:rPr lang="en-US" dirty="0"/>
              <a:t>pass it two </a:t>
            </a:r>
            <a:r>
              <a:rPr lang="en-US" dirty="0" err="1"/>
              <a:t>iterables</a:t>
            </a:r>
            <a:r>
              <a:rPr lang="en-US" dirty="0"/>
              <a:t>, like lists, and it enumerates them together</a:t>
            </a:r>
            <a:r>
              <a:rPr lang="en-US" dirty="0" smtClean="0"/>
              <a:t>.</a:t>
            </a:r>
          </a:p>
          <a:p>
            <a:r>
              <a:rPr lang="en-US" b="1" dirty="0"/>
              <a:t>Zip object.</a:t>
            </a:r>
            <a:r>
              <a:rPr lang="en-US" dirty="0"/>
              <a:t> Zip does not return a list. Instead it returns a special, optimized collection called a "zip object."</a:t>
            </a:r>
            <a:endParaRPr lang="en-US" dirty="0" smtClean="0"/>
          </a:p>
          <a:p>
            <a:r>
              <a:rPr lang="en-US" b="1" dirty="0"/>
              <a:t>With zip objects,</a:t>
            </a:r>
            <a:r>
              <a:rPr lang="en-US" dirty="0"/>
              <a:t> we can loop over tuples of the elements. But we cannot access elements by indexes or use </a:t>
            </a:r>
            <a:r>
              <a:rPr lang="en-US" dirty="0" err="1"/>
              <a:t>len</a:t>
            </a:r>
            <a:r>
              <a:rPr lang="en-US" dirty="0"/>
              <a:t>. We must loop over our zip objects</a:t>
            </a:r>
            <a:r>
              <a:rPr lang="en-US" dirty="0" smtClean="0"/>
              <a:t>.</a:t>
            </a:r>
          </a:p>
          <a:p>
            <a:r>
              <a:rPr lang="en-US" dirty="0" smtClean="0"/>
              <a:t>Function zip</a:t>
            </a:r>
            <a:r>
              <a:rPr lang="en-US" dirty="0"/>
              <a:t>() is a built-in </a:t>
            </a:r>
            <a:r>
              <a:rPr lang="en-US" dirty="0" smtClean="0"/>
              <a:t>function for it.</a:t>
            </a:r>
            <a:endParaRPr lang="en-US" dirty="0"/>
          </a:p>
          <a:p>
            <a:endParaRPr lang="en-US" dirty="0"/>
          </a:p>
        </p:txBody>
      </p:sp>
    </p:spTree>
    <p:extLst>
      <p:ext uri="{BB962C8B-B14F-4D97-AF65-F5344CB8AC3E}">
        <p14:creationId xmlns:p14="http://schemas.microsoft.com/office/powerpoint/2010/main" val="333570127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Example</a:t>
            </a:r>
            <a:endParaRPr lang="en-US" dirty="0"/>
          </a:p>
        </p:txBody>
      </p:sp>
      <p:sp>
        <p:nvSpPr>
          <p:cNvPr id="4" name="Rectangle 1"/>
          <p:cNvSpPr>
            <a:spLocks noChangeArrowheads="1"/>
          </p:cNvSpPr>
          <p:nvPr/>
        </p:nvSpPr>
        <p:spPr bwMode="auto">
          <a:xfrm>
            <a:off x="339122" y="1428750"/>
            <a:ext cx="4461478" cy="1938992"/>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items1 =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"blue"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"red"</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"green"</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"white"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items2 =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"sky"</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"sunset"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"lawn"</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"pillow"</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Zip the two lists and access pairs together.</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for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item1, item2 </a:t>
            </a: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in </a:t>
            </a: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zip</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(items1, items2):</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(item1,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item2)</a:t>
            </a:r>
          </a:p>
          <a:p>
            <a:pPr lvl="0" fontAlgn="base">
              <a:spcBef>
                <a:spcPct val="0"/>
              </a:spcBef>
              <a:spcAft>
                <a:spcPct val="0"/>
              </a:spcAft>
            </a:pPr>
            <a:r>
              <a:rPr lang="en-US" altLang="en-US" sz="1200" i="1" dirty="0">
                <a:solidFill>
                  <a:srgbClr val="808080"/>
                </a:solidFill>
                <a:latin typeface="Courier New" pitchFamily="49" charset="0"/>
                <a:cs typeface="Courier New" pitchFamily="49" charset="0"/>
              </a:rPr>
              <a:t>blue ... sky</a:t>
            </a:r>
          </a:p>
          <a:p>
            <a:pPr lvl="0" fontAlgn="base">
              <a:spcBef>
                <a:spcPct val="0"/>
              </a:spcBef>
              <a:spcAft>
                <a:spcPct val="0"/>
              </a:spcAft>
            </a:pPr>
            <a:r>
              <a:rPr lang="en-US" altLang="en-US" sz="1200" i="1" dirty="0">
                <a:solidFill>
                  <a:srgbClr val="808080"/>
                </a:solidFill>
                <a:latin typeface="Courier New" pitchFamily="49" charset="0"/>
                <a:cs typeface="Courier New" pitchFamily="49" charset="0"/>
              </a:rPr>
              <a:t>red ... sunset</a:t>
            </a:r>
          </a:p>
          <a:p>
            <a:pPr lvl="0" fontAlgn="base">
              <a:spcBef>
                <a:spcPct val="0"/>
              </a:spcBef>
              <a:spcAft>
                <a:spcPct val="0"/>
              </a:spcAft>
            </a:pPr>
            <a:r>
              <a:rPr lang="en-US" altLang="en-US" sz="1200" i="1" dirty="0">
                <a:solidFill>
                  <a:srgbClr val="808080"/>
                </a:solidFill>
                <a:latin typeface="Courier New" pitchFamily="49" charset="0"/>
                <a:cs typeface="Courier New" pitchFamily="49" charset="0"/>
              </a:rPr>
              <a:t>green ... lawn</a:t>
            </a:r>
          </a:p>
          <a:p>
            <a:pPr lvl="0" fontAlgn="base">
              <a:spcBef>
                <a:spcPct val="0"/>
              </a:spcBef>
              <a:spcAft>
                <a:spcPct val="0"/>
              </a:spcAft>
            </a:pPr>
            <a:r>
              <a:rPr lang="en-US" altLang="en-US" sz="1200" i="1" dirty="0">
                <a:solidFill>
                  <a:srgbClr val="808080"/>
                </a:solidFill>
                <a:latin typeface="Courier New" pitchFamily="49" charset="0"/>
                <a:cs typeface="Courier New" pitchFamily="49" charset="0"/>
              </a:rPr>
              <a:t>white ... pillow</a:t>
            </a:r>
          </a:p>
        </p:txBody>
      </p:sp>
      <p:sp>
        <p:nvSpPr>
          <p:cNvPr id="5" name="Rectangle 4"/>
          <p:cNvSpPr/>
          <p:nvPr/>
        </p:nvSpPr>
        <p:spPr>
          <a:xfrm>
            <a:off x="304800" y="1044773"/>
            <a:ext cx="1510350" cy="307777"/>
          </a:xfrm>
          <a:prstGeom prst="rect">
            <a:avLst/>
          </a:prstGeom>
        </p:spPr>
        <p:txBody>
          <a:bodyPr wrap="none">
            <a:spAutoFit/>
          </a:bodyPr>
          <a:lstStyle/>
          <a:p>
            <a:r>
              <a:rPr lang="en-US" sz="1400" b="1" dirty="0">
                <a:solidFill>
                  <a:srgbClr val="000000"/>
                </a:solidFill>
                <a:latin typeface="verdana"/>
              </a:rPr>
              <a:t>E</a:t>
            </a:r>
            <a:r>
              <a:rPr lang="en-US" sz="1400" b="1" dirty="0" smtClean="0">
                <a:solidFill>
                  <a:srgbClr val="000000"/>
                </a:solidFill>
                <a:latin typeface="verdana"/>
              </a:rPr>
              <a:t>qual </a:t>
            </a:r>
            <a:r>
              <a:rPr lang="en-US" sz="1400" b="1" dirty="0">
                <a:solidFill>
                  <a:srgbClr val="000000"/>
                </a:solidFill>
                <a:latin typeface="verdana"/>
              </a:rPr>
              <a:t>length.</a:t>
            </a:r>
            <a:endParaRPr lang="en-US" sz="1400" dirty="0"/>
          </a:p>
        </p:txBody>
      </p:sp>
      <p:sp>
        <p:nvSpPr>
          <p:cNvPr id="6" name="Rectangle 2"/>
          <p:cNvSpPr>
            <a:spLocks noChangeArrowheads="1"/>
          </p:cNvSpPr>
          <p:nvPr/>
        </p:nvSpPr>
        <p:spPr bwMode="auto">
          <a:xfrm>
            <a:off x="3582174" y="2517160"/>
            <a:ext cx="4647426" cy="2492990"/>
          </a:xfrm>
          <a:prstGeom prst="rect">
            <a:avLst/>
          </a:prstGeom>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list1 =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10</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20</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30</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40</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list2 =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11</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21</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31</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Zip the two lists.</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result = </a:t>
            </a: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zip</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(list1, list2)</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The zipped result is only 3 elements long.</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 The fourth element of list1 was discarded.</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for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element1, element2 </a:t>
            </a: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in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result: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(element1, element2)</a:t>
            </a:r>
          </a:p>
          <a:p>
            <a:pPr lvl="0" fontAlgn="base">
              <a:spcBef>
                <a:spcPct val="0"/>
              </a:spcBef>
              <a:spcAft>
                <a:spcPct val="0"/>
              </a:spcAft>
            </a:pPr>
            <a:r>
              <a:rPr lang="en-US" sz="1200" i="1" dirty="0">
                <a:solidFill>
                  <a:srgbClr val="808080"/>
                </a:solidFill>
                <a:latin typeface="Courier New" pitchFamily="49" charset="0"/>
                <a:cs typeface="Courier New" pitchFamily="49" charset="0"/>
              </a:rPr>
              <a:t>10 11 </a:t>
            </a:r>
          </a:p>
          <a:p>
            <a:pPr lvl="0" fontAlgn="base">
              <a:spcBef>
                <a:spcPct val="0"/>
              </a:spcBef>
              <a:spcAft>
                <a:spcPct val="0"/>
              </a:spcAft>
            </a:pPr>
            <a:r>
              <a:rPr lang="en-US" sz="1200" i="1" dirty="0">
                <a:solidFill>
                  <a:srgbClr val="808080"/>
                </a:solidFill>
                <a:latin typeface="Courier New" pitchFamily="49" charset="0"/>
                <a:cs typeface="Courier New" pitchFamily="49" charset="0"/>
              </a:rPr>
              <a:t>20 21 </a:t>
            </a:r>
          </a:p>
          <a:p>
            <a:pPr lvl="0" fontAlgn="base">
              <a:spcBef>
                <a:spcPct val="0"/>
              </a:spcBef>
              <a:spcAft>
                <a:spcPct val="0"/>
              </a:spcAft>
            </a:pPr>
            <a:r>
              <a:rPr lang="en-US" sz="1200" i="1" dirty="0">
                <a:solidFill>
                  <a:srgbClr val="808080"/>
                </a:solidFill>
                <a:latin typeface="Courier New" pitchFamily="49" charset="0"/>
                <a:cs typeface="Courier New" pitchFamily="49" charset="0"/>
              </a:rPr>
              <a:t>30 31</a:t>
            </a:r>
            <a:endParaRPr lang="en-US" altLang="en-US" sz="1200" i="1" dirty="0">
              <a:solidFill>
                <a:srgbClr val="808080"/>
              </a:solidFill>
              <a:latin typeface="Courier New" pitchFamily="49" charset="0"/>
              <a:cs typeface="Courier New" pitchFamily="49" charset="0"/>
            </a:endParaRPr>
          </a:p>
        </p:txBody>
      </p:sp>
      <p:sp>
        <p:nvSpPr>
          <p:cNvPr id="7" name="Rectangle 6"/>
          <p:cNvSpPr/>
          <p:nvPr/>
        </p:nvSpPr>
        <p:spPr>
          <a:xfrm>
            <a:off x="4804558" y="2208636"/>
            <a:ext cx="1779654" cy="307777"/>
          </a:xfrm>
          <a:prstGeom prst="rect">
            <a:avLst/>
          </a:prstGeom>
        </p:spPr>
        <p:txBody>
          <a:bodyPr wrap="none">
            <a:spAutoFit/>
          </a:bodyPr>
          <a:lstStyle/>
          <a:p>
            <a:r>
              <a:rPr lang="en-US" sz="1400" b="1" dirty="0" smtClean="0">
                <a:solidFill>
                  <a:srgbClr val="000000"/>
                </a:solidFill>
                <a:latin typeface="verdana"/>
              </a:rPr>
              <a:t>Unequal </a:t>
            </a:r>
            <a:r>
              <a:rPr lang="en-US" sz="1400" b="1" dirty="0">
                <a:solidFill>
                  <a:srgbClr val="000000"/>
                </a:solidFill>
                <a:latin typeface="verdana"/>
              </a:rPr>
              <a:t>length.</a:t>
            </a:r>
            <a:endParaRPr lang="en-US" sz="1400" dirty="0"/>
          </a:p>
        </p:txBody>
      </p:sp>
    </p:spTree>
    <p:extLst>
      <p:ext uri="{BB962C8B-B14F-4D97-AF65-F5344CB8AC3E}">
        <p14:creationId xmlns:p14="http://schemas.microsoft.com/office/powerpoint/2010/main" val="405892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Logging in Python </a:t>
            </a:r>
            <a:r>
              <a:rPr lang="en-US" b="0" dirty="0" smtClean="0"/>
              <a:t>3</a:t>
            </a:r>
            <a:endParaRPr lang="en-US" dirty="0"/>
          </a:p>
        </p:txBody>
      </p:sp>
      <p:sp>
        <p:nvSpPr>
          <p:cNvPr id="3" name="Content Placeholder 2"/>
          <p:cNvSpPr>
            <a:spLocks noGrp="1"/>
          </p:cNvSpPr>
          <p:nvPr>
            <p:ph idx="13"/>
          </p:nvPr>
        </p:nvSpPr>
        <p:spPr/>
        <p:txBody>
          <a:bodyPr/>
          <a:lstStyle/>
          <a:p>
            <a:r>
              <a:rPr lang="en-US" dirty="0"/>
              <a:t>The logging module is part of the standard Python library and provides tracking for events that occur while software runs. </a:t>
            </a:r>
            <a:endParaRPr lang="en-US" dirty="0" smtClean="0"/>
          </a:p>
          <a:p>
            <a:r>
              <a:rPr lang="en-US" dirty="0" smtClean="0"/>
              <a:t>You </a:t>
            </a:r>
            <a:r>
              <a:rPr lang="en-US" dirty="0"/>
              <a:t>can add logging calls to your code to indicate what events have happened</a:t>
            </a:r>
            <a:r>
              <a:rPr lang="en-US" dirty="0" smtClean="0"/>
              <a:t>.</a:t>
            </a:r>
          </a:p>
          <a:p>
            <a:r>
              <a:rPr lang="en-US" dirty="0"/>
              <a:t>The logging module allows for both diagnostic logging that records events related to an application’s operation, as well as audit logging which records the events of a user’s transactions for analysis.</a:t>
            </a:r>
          </a:p>
        </p:txBody>
      </p:sp>
    </p:spTree>
    <p:extLst>
      <p:ext uri="{BB962C8B-B14F-4D97-AF65-F5344CB8AC3E}">
        <p14:creationId xmlns:p14="http://schemas.microsoft.com/office/powerpoint/2010/main" val="325969815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Logging</a:t>
            </a:r>
            <a:endParaRPr lang="en-US" dirty="0"/>
          </a:p>
        </p:txBody>
      </p:sp>
      <p:sp>
        <p:nvSpPr>
          <p:cNvPr id="4" name="Rectangle 1"/>
          <p:cNvSpPr>
            <a:spLocks noChangeArrowheads="1"/>
          </p:cNvSpPr>
          <p:nvPr/>
        </p:nvSpPr>
        <p:spPr bwMode="auto">
          <a:xfrm>
            <a:off x="706901" y="964376"/>
            <a:ext cx="7141699" cy="3893374"/>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300" b="1" i="0" u="none" strike="noStrike" cap="none" normalizeH="0" baseline="0" dirty="0" smtClean="0">
                <a:ln>
                  <a:noFill/>
                </a:ln>
                <a:solidFill>
                  <a:srgbClr val="000080"/>
                </a:solidFill>
                <a:effectLst/>
                <a:latin typeface="Courier New" pitchFamily="49" charset="0"/>
                <a:cs typeface="Courier New" pitchFamily="49" charset="0"/>
              </a:rPr>
              <a:t>class </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Pizza():</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3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3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3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300" b="0" i="0" u="none" strike="noStrike" cap="none" normalizeH="0" baseline="0" dirty="0" err="1" smtClean="0">
                <a:ln>
                  <a:noFill/>
                </a:ln>
                <a:solidFill>
                  <a:srgbClr val="B200B2"/>
                </a:solidFill>
                <a:effectLst/>
                <a:latin typeface="Courier New" pitchFamily="49" charset="0"/>
                <a:cs typeface="Courier New" pitchFamily="49" charset="0"/>
              </a:rPr>
              <a:t>init</a:t>
            </a:r>
            <a:r>
              <a:rPr kumimoji="0" lang="en-US" altLang="en-US" sz="13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3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name, price):</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3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.name = name</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3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300" b="0" i="0" u="none" strike="noStrike" cap="none" normalizeH="0" baseline="0" dirty="0" err="1" smtClean="0">
                <a:ln>
                  <a:noFill/>
                </a:ln>
                <a:solidFill>
                  <a:srgbClr val="000000"/>
                </a:solidFill>
                <a:effectLst/>
                <a:latin typeface="Courier New" pitchFamily="49" charset="0"/>
                <a:cs typeface="Courier New" pitchFamily="49" charset="0"/>
              </a:rPr>
              <a:t>.price</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 price</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3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300" b="1" i="0" u="none" strike="noStrike" cap="none" normalizeH="0" baseline="0" dirty="0" smtClean="0">
                <a:ln>
                  <a:noFill/>
                </a:ln>
                <a:solidFill>
                  <a:srgbClr val="008080"/>
                </a:solidFill>
                <a:effectLst/>
                <a:latin typeface="Courier New" pitchFamily="49" charset="0"/>
                <a:cs typeface="Courier New" pitchFamily="49" charset="0"/>
              </a:rPr>
              <a:t>"Pizza created: {} (${})"</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.format(</a:t>
            </a:r>
            <a:r>
              <a:rPr kumimoji="0" lang="en-US" altLang="en-US" sz="13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.name, </a:t>
            </a:r>
            <a:r>
              <a:rPr kumimoji="0" lang="en-US" altLang="en-US" sz="13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300" b="0" i="0" u="none" strike="noStrike" cap="none" normalizeH="0" baseline="0" dirty="0" err="1" smtClean="0">
                <a:ln>
                  <a:noFill/>
                </a:ln>
                <a:solidFill>
                  <a:srgbClr val="000000"/>
                </a:solidFill>
                <a:effectLst/>
                <a:latin typeface="Courier New" pitchFamily="49" charset="0"/>
                <a:cs typeface="Courier New" pitchFamily="49" charset="0"/>
              </a:rPr>
              <a:t>.price</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3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3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make(</a:t>
            </a:r>
            <a:r>
              <a:rPr kumimoji="0" lang="en-US" altLang="en-US" sz="13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quantity=</a:t>
            </a:r>
            <a:r>
              <a:rPr kumimoji="0" lang="en-US" altLang="en-US" sz="13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3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300" b="1" i="0" u="none" strike="noStrike" cap="none" normalizeH="0" baseline="0" dirty="0" smtClean="0">
                <a:ln>
                  <a:noFill/>
                </a:ln>
                <a:solidFill>
                  <a:srgbClr val="008080"/>
                </a:solidFill>
                <a:effectLst/>
                <a:latin typeface="Courier New" pitchFamily="49" charset="0"/>
                <a:cs typeface="Courier New" pitchFamily="49" charset="0"/>
              </a:rPr>
              <a:t>"Made {} {} pizza(s)"</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.format(quantity, </a:t>
            </a:r>
            <a:r>
              <a:rPr kumimoji="0" lang="en-US" altLang="en-US" sz="13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.name))</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3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3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eat(</a:t>
            </a:r>
            <a:r>
              <a:rPr kumimoji="0" lang="en-US" altLang="en-US" sz="13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quantity=</a:t>
            </a:r>
            <a:r>
              <a:rPr kumimoji="0" lang="en-US" altLang="en-US" sz="13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3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300" b="1" i="0" u="none" strike="noStrike" cap="none" normalizeH="0" baseline="0" dirty="0" smtClean="0">
                <a:ln>
                  <a:noFill/>
                </a:ln>
                <a:solidFill>
                  <a:srgbClr val="008080"/>
                </a:solidFill>
                <a:effectLst/>
                <a:latin typeface="Courier New" pitchFamily="49" charset="0"/>
                <a:cs typeface="Courier New" pitchFamily="49" charset="0"/>
              </a:rPr>
              <a:t>"Ate {} pizza(s)"</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.format(quantity, </a:t>
            </a:r>
            <a:r>
              <a:rPr kumimoji="0" lang="en-US" altLang="en-US" sz="13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.name))</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pizza_01 = Pizza(</a:t>
            </a:r>
            <a:r>
              <a:rPr kumimoji="0" lang="en-US" altLang="en-US" sz="1300" b="1" i="0" u="none" strike="noStrike" cap="none" normalizeH="0" baseline="0" dirty="0" smtClean="0">
                <a:ln>
                  <a:noFill/>
                </a:ln>
                <a:solidFill>
                  <a:srgbClr val="008080"/>
                </a:solidFill>
                <a:effectLst/>
                <a:latin typeface="Courier New" pitchFamily="49" charset="0"/>
                <a:cs typeface="Courier New" pitchFamily="49" charset="0"/>
              </a:rPr>
              <a:t>"artichoke"</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300" b="0" i="0" u="none" strike="noStrike" cap="none" normalizeH="0" baseline="0" dirty="0" smtClean="0">
                <a:ln>
                  <a:noFill/>
                </a:ln>
                <a:solidFill>
                  <a:srgbClr val="0000FF"/>
                </a:solidFill>
                <a:effectLst/>
                <a:latin typeface="Courier New" pitchFamily="49" charset="0"/>
                <a:cs typeface="Courier New" pitchFamily="49" charset="0"/>
              </a:rPr>
              <a:t>15</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pizza_01.make()</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pizza_01.eat()</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pizza_02 = Pizza(</a:t>
            </a:r>
            <a:r>
              <a:rPr kumimoji="0" lang="en-US" altLang="en-US" sz="13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300" b="1" i="0" u="none" strike="noStrike" cap="none" normalizeH="0" baseline="0" dirty="0" err="1" smtClean="0">
                <a:ln>
                  <a:noFill/>
                </a:ln>
                <a:solidFill>
                  <a:srgbClr val="008080"/>
                </a:solidFill>
                <a:effectLst/>
                <a:latin typeface="Courier New" pitchFamily="49" charset="0"/>
                <a:cs typeface="Courier New" pitchFamily="49" charset="0"/>
              </a:rPr>
              <a:t>margherita</a:t>
            </a:r>
            <a:r>
              <a:rPr kumimoji="0" lang="en-US" altLang="en-US" sz="13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300" b="0" i="0" u="none" strike="noStrike" cap="none" normalizeH="0" baseline="0" dirty="0" smtClean="0">
                <a:ln>
                  <a:noFill/>
                </a:ln>
                <a:solidFill>
                  <a:srgbClr val="0000FF"/>
                </a:solidFill>
                <a:effectLst/>
                <a:latin typeface="Courier New" pitchFamily="49" charset="0"/>
                <a:cs typeface="Courier New" pitchFamily="49" charset="0"/>
              </a:rPr>
              <a:t>12</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pizza_02.make(</a:t>
            </a:r>
            <a:r>
              <a:rPr kumimoji="0" lang="en-US" altLang="en-US" sz="13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300" b="0" i="0" u="none" strike="noStrike" cap="none" normalizeH="0" baseline="0" dirty="0" smtClean="0">
                <a:ln>
                  <a:noFill/>
                </a:ln>
                <a:solidFill>
                  <a:srgbClr val="000000"/>
                </a:solidFill>
                <a:effectLst/>
                <a:latin typeface="Courier New" pitchFamily="49" charset="0"/>
                <a:cs typeface="Courier New" pitchFamily="49" charset="0"/>
              </a:rPr>
              <a:t>pizza_02.eat()</a:t>
            </a:r>
            <a:endParaRPr kumimoji="0" lang="en-US" altLang="en-US" sz="13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25047011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Logging</a:t>
            </a:r>
            <a:endParaRPr lang="en-US" dirty="0"/>
          </a:p>
        </p:txBody>
      </p:sp>
      <p:sp>
        <p:nvSpPr>
          <p:cNvPr id="4" name="Rectangle 1"/>
          <p:cNvSpPr>
            <a:spLocks noChangeArrowheads="1"/>
          </p:cNvSpPr>
          <p:nvPr/>
        </p:nvSpPr>
        <p:spPr bwMode="auto">
          <a:xfrm>
            <a:off x="869149" y="940549"/>
            <a:ext cx="7436651" cy="3993401"/>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logging</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logging.basicConfig</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660099"/>
                </a:solidFill>
                <a:effectLst/>
                <a:latin typeface="Courier New" pitchFamily="49" charset="0"/>
                <a:cs typeface="Courier New" pitchFamily="49" charset="0"/>
              </a:rPr>
              <a:t>level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logging.DEBUG</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class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Pizza():</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200" b="0" i="0" u="none" strike="noStrike" cap="none" normalizeH="0" baseline="0" dirty="0" err="1" smtClean="0">
                <a:ln>
                  <a:noFill/>
                </a:ln>
                <a:solidFill>
                  <a:srgbClr val="B200B2"/>
                </a:solidFill>
                <a:effectLst/>
                <a:latin typeface="Courier New" pitchFamily="49" charset="0"/>
                <a:cs typeface="Courier New" pitchFamily="49" charset="0"/>
              </a:rPr>
              <a:t>init</a:t>
            </a:r>
            <a:r>
              <a:rPr kumimoji="0" lang="en-US" altLang="en-US" sz="12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name, price):</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.name = name</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.price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price</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logging.debug</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"Pizza created: {}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.format(</a:t>
            </a:r>
            <a:r>
              <a:rPr kumimoji="0" lang="en-US" altLang="en-US" sz="12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.name, </a:t>
            </a:r>
            <a:r>
              <a:rPr kumimoji="0" lang="en-US" altLang="en-US" sz="12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.price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make(</a:t>
            </a:r>
            <a:r>
              <a:rPr kumimoji="0" lang="en-US" altLang="en-US" sz="12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quantity=</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logging.debug</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"Made {} {} pizza(s)"</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.format(quantity, </a:t>
            </a:r>
            <a:r>
              <a:rPr kumimoji="0" lang="en-US" altLang="en-US" sz="12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.name))</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eat(</a:t>
            </a:r>
            <a:r>
              <a:rPr kumimoji="0" lang="en-US" altLang="en-US" sz="12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quantity=</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logging.debug</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"Ate {} pizza(s)"</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.format(quantity, </a:t>
            </a:r>
            <a:r>
              <a:rPr kumimoji="0" lang="en-US" altLang="en-US" sz="12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.name))</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pizza_01 = Pizza(</a:t>
            </a:r>
            <a:r>
              <a:rPr kumimoji="0" lang="en-US" altLang="en-US" sz="1050" b="1" i="0" u="none" strike="noStrike" cap="none" normalizeH="0" baseline="0" dirty="0" smtClean="0">
                <a:ln>
                  <a:noFill/>
                </a:ln>
                <a:solidFill>
                  <a:srgbClr val="008080"/>
                </a:solidFill>
                <a:effectLst/>
                <a:latin typeface="Courier New" pitchFamily="49" charset="0"/>
                <a:cs typeface="Courier New" pitchFamily="49" charset="0"/>
              </a:rPr>
              <a:t>"artichoke"</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050" b="0" i="0" u="none" strike="noStrike" cap="none" normalizeH="0" baseline="0" dirty="0" smtClean="0">
                <a:ln>
                  <a:noFill/>
                </a:ln>
                <a:solidFill>
                  <a:srgbClr val="0000FF"/>
                </a:solidFill>
                <a:effectLst/>
                <a:latin typeface="Courier New" pitchFamily="49" charset="0"/>
                <a:cs typeface="Courier New" pitchFamily="49" charset="0"/>
              </a:rPr>
              <a:t>15</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pizza_01.make()</a:t>
            </a:r>
            <a:b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pizza_01.eat()</a:t>
            </a:r>
            <a:b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pizza_02 = Pizza(</a:t>
            </a:r>
            <a:r>
              <a:rPr kumimoji="0" lang="en-US" altLang="en-US" sz="105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050" b="1" i="0" u="none" strike="noStrike" cap="none" normalizeH="0" baseline="0" dirty="0" err="1" smtClean="0">
                <a:ln>
                  <a:noFill/>
                </a:ln>
                <a:solidFill>
                  <a:srgbClr val="008080"/>
                </a:solidFill>
                <a:effectLst/>
                <a:latin typeface="Courier New" pitchFamily="49" charset="0"/>
                <a:cs typeface="Courier New" pitchFamily="49" charset="0"/>
              </a:rPr>
              <a:t>margherita</a:t>
            </a:r>
            <a:r>
              <a:rPr kumimoji="0" lang="en-US" altLang="en-US" sz="105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050" b="0" i="0" u="none" strike="noStrike" cap="none" normalizeH="0" baseline="0" dirty="0" smtClean="0">
                <a:ln>
                  <a:noFill/>
                </a:ln>
                <a:solidFill>
                  <a:srgbClr val="0000FF"/>
                </a:solidFill>
                <a:effectLst/>
                <a:latin typeface="Courier New" pitchFamily="49" charset="0"/>
                <a:cs typeface="Courier New" pitchFamily="49" charset="0"/>
              </a:rPr>
              <a:t>12</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pizza_02.make(</a:t>
            </a:r>
            <a:r>
              <a:rPr kumimoji="0" lang="en-US" altLang="en-US" sz="105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pizza_02.eat()</a:t>
            </a:r>
            <a:endParaRPr kumimoji="0" lang="en-US" altLang="en-US" sz="1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50151182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Logging Messages to a File</a:t>
            </a:r>
          </a:p>
        </p:txBody>
      </p:sp>
      <p:sp>
        <p:nvSpPr>
          <p:cNvPr id="6" name="Rectangle 3"/>
          <p:cNvSpPr>
            <a:spLocks noChangeArrowheads="1"/>
          </p:cNvSpPr>
          <p:nvPr/>
        </p:nvSpPr>
        <p:spPr bwMode="auto">
          <a:xfrm>
            <a:off x="536986" y="969093"/>
            <a:ext cx="7893508" cy="3893374"/>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logging</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logging.basicConfig</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smtClean="0">
                <a:ln>
                  <a:noFill/>
                </a:ln>
                <a:solidFill>
                  <a:srgbClr val="660099"/>
                </a:solidFill>
                <a:effectLst/>
                <a:latin typeface="Courier New" pitchFamily="49" charset="0"/>
                <a:cs typeface="Courier New" pitchFamily="49" charset="0"/>
              </a:rPr>
              <a:t>filename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"test.log"</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100" dirty="0">
                <a:solidFill>
                  <a:srgbClr val="000000"/>
                </a:solidFill>
                <a:latin typeface="Courier New" pitchFamily="49" charset="0"/>
                <a:cs typeface="Courier New" pitchFamily="49" charset="0"/>
              </a:rPr>
              <a:t>	</a:t>
            </a:r>
            <a:r>
              <a:rPr lang="en-US" altLang="en-US" sz="1100" dirty="0" smtClean="0">
                <a:solidFill>
                  <a:srgbClr val="000000"/>
                </a:solidFill>
                <a:latin typeface="Courier New" pitchFamily="49" charset="0"/>
                <a:cs typeface="Courier New" pitchFamily="49" charset="0"/>
              </a:rPr>
              <a:t>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660099"/>
                </a:solidFill>
                <a:effectLst/>
                <a:latin typeface="Courier New" pitchFamily="49" charset="0"/>
                <a:cs typeface="Courier New" pitchFamily="49" charset="0"/>
              </a:rPr>
              <a:t>level</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logging.DEBUG</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660099"/>
                </a:solidFill>
                <a:effectLst/>
                <a:latin typeface="Courier New" pitchFamily="49" charset="0"/>
                <a:cs typeface="Courier New" pitchFamily="49" charset="0"/>
              </a:rPr>
              <a:t>format</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100" b="1" i="0" u="none" strike="noStrike" cap="none" normalizeH="0" baseline="0" dirty="0" err="1" smtClean="0">
                <a:ln>
                  <a:noFill/>
                </a:ln>
                <a:solidFill>
                  <a:srgbClr val="008080"/>
                </a:solidFill>
                <a:effectLst/>
                <a:latin typeface="Courier New" pitchFamily="49" charset="0"/>
                <a:cs typeface="Courier New" pitchFamily="49" charset="0"/>
              </a:rPr>
              <a:t>asctime</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)s:%(</a:t>
            </a:r>
            <a:r>
              <a:rPr kumimoji="0" lang="en-US" altLang="en-US" sz="1100" b="1" i="0" u="none" strike="noStrike" cap="none" normalizeH="0" baseline="0" dirty="0" err="1" smtClean="0">
                <a:ln>
                  <a:noFill/>
                </a:ln>
                <a:solidFill>
                  <a:srgbClr val="008080"/>
                </a:solidFill>
                <a:effectLst/>
                <a:latin typeface="Courier New" pitchFamily="49" charset="0"/>
                <a:cs typeface="Courier New" pitchFamily="49" charset="0"/>
              </a:rPr>
              <a:t>levelname</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)s:%(message)s"</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class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Pizza():</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100" b="0" i="0" u="none" strike="noStrike" cap="none" normalizeH="0" baseline="0" dirty="0" err="1" smtClean="0">
                <a:ln>
                  <a:noFill/>
                </a:ln>
                <a:solidFill>
                  <a:srgbClr val="B200B2"/>
                </a:solidFill>
                <a:effectLst/>
                <a:latin typeface="Courier New" pitchFamily="49" charset="0"/>
                <a:cs typeface="Courier New" pitchFamily="49" charset="0"/>
              </a:rPr>
              <a:t>init</a:t>
            </a:r>
            <a:r>
              <a:rPr kumimoji="0" lang="en-US" altLang="en-US" sz="11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name, price):</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.name = name</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.price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 price</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logging.debug</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"Pizza created: {}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.format(</a:t>
            </a:r>
            <a:r>
              <a:rPr kumimoji="0" lang="en-US" altLang="en-US" sz="11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.name, </a:t>
            </a:r>
            <a:r>
              <a:rPr kumimoji="0" lang="en-US" altLang="en-US" sz="11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.price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make(</a:t>
            </a:r>
            <a:r>
              <a:rPr kumimoji="0" lang="en-US" altLang="en-US" sz="11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quantity=</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logging.debug</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"Made {} {} pizza(s)"</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.format(quantity, </a:t>
            </a:r>
            <a:r>
              <a:rPr kumimoji="0" lang="en-US" altLang="en-US" sz="11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.name))</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eat(</a:t>
            </a:r>
            <a:r>
              <a:rPr kumimoji="0" lang="en-US" altLang="en-US" sz="11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quantity=</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logging.debug</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"Ate {} pizza(s)"</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.format(quantity, </a:t>
            </a:r>
            <a:r>
              <a:rPr kumimoji="0" lang="en-US" altLang="en-US" sz="11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.name))</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pizza_01 = Pizza(</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"artichoke"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15</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pizza_01.make()</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pizza_01.eat()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endParaRPr kumimoji="0" lang="en-US" altLang="en-US" sz="16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92731112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Logging </a:t>
            </a:r>
            <a:r>
              <a:rPr lang="en-US" b="0" dirty="0" smtClean="0"/>
              <a:t>Levels</a:t>
            </a:r>
            <a:endParaRPr lang="en-US" dirty="0"/>
          </a:p>
        </p:txBody>
      </p:sp>
      <p:graphicFrame>
        <p:nvGraphicFramePr>
          <p:cNvPr id="4" name="Content Placeholder 3"/>
          <p:cNvGraphicFramePr>
            <a:graphicFrameLocks noGrp="1"/>
          </p:cNvGraphicFramePr>
          <p:nvPr>
            <p:ph idx="13"/>
            <p:extLst>
              <p:ext uri="{D42A27DB-BD31-4B8C-83A1-F6EECF244321}">
                <p14:modId xmlns:p14="http://schemas.microsoft.com/office/powerpoint/2010/main" val="3708846897"/>
              </p:ext>
            </p:extLst>
          </p:nvPr>
        </p:nvGraphicFramePr>
        <p:xfrm>
          <a:off x="609600" y="1143758"/>
          <a:ext cx="7848600" cy="3211072"/>
        </p:xfrm>
        <a:graphic>
          <a:graphicData uri="http://schemas.openxmlformats.org/drawingml/2006/table">
            <a:tbl>
              <a:tblPr>
                <a:tableStyleId>{775DCB02-9BB8-47FD-8907-85C794F793BA}</a:tableStyleId>
              </a:tblPr>
              <a:tblGrid>
                <a:gridCol w="1066800"/>
                <a:gridCol w="1828800"/>
                <a:gridCol w="1828800"/>
                <a:gridCol w="3124200"/>
              </a:tblGrid>
              <a:tr h="166898">
                <a:tc>
                  <a:txBody>
                    <a:bodyPr/>
                    <a:lstStyle/>
                    <a:p>
                      <a:r>
                        <a:rPr lang="en-US" sz="1200" dirty="0">
                          <a:effectLst/>
                        </a:rPr>
                        <a:t>Level</a:t>
                      </a:r>
                      <a:endParaRPr lang="en-US" sz="1200" b="1" dirty="0">
                        <a:effectLst/>
                      </a:endParaRPr>
                    </a:p>
                  </a:txBody>
                  <a:tcPr marL="51840" marR="51840" marT="25920" marB="25920" anchor="ctr"/>
                </a:tc>
                <a:tc>
                  <a:txBody>
                    <a:bodyPr/>
                    <a:lstStyle/>
                    <a:p>
                      <a:pPr algn="ctr"/>
                      <a:r>
                        <a:rPr lang="en-US" sz="1200" dirty="0">
                          <a:effectLst/>
                        </a:rPr>
                        <a:t>Numeric Value</a:t>
                      </a:r>
                      <a:endParaRPr lang="en-US" sz="1200" b="1" dirty="0">
                        <a:effectLst/>
                      </a:endParaRPr>
                    </a:p>
                  </a:txBody>
                  <a:tcPr marL="51840" marR="51840" marT="25920" marB="25920" anchor="ctr"/>
                </a:tc>
                <a:tc>
                  <a:txBody>
                    <a:bodyPr/>
                    <a:lstStyle/>
                    <a:p>
                      <a:r>
                        <a:rPr lang="en-US" sz="1200" dirty="0">
                          <a:effectLst/>
                        </a:rPr>
                        <a:t>Function</a:t>
                      </a:r>
                      <a:endParaRPr lang="en-US" sz="1200" b="1" dirty="0">
                        <a:effectLst/>
                      </a:endParaRPr>
                    </a:p>
                  </a:txBody>
                  <a:tcPr marL="51840" marR="51840" marT="25920" marB="25920" anchor="ctr"/>
                </a:tc>
                <a:tc>
                  <a:txBody>
                    <a:bodyPr/>
                    <a:lstStyle/>
                    <a:p>
                      <a:r>
                        <a:rPr lang="en-US" sz="1200" dirty="0">
                          <a:effectLst/>
                        </a:rPr>
                        <a:t>Used to</a:t>
                      </a:r>
                      <a:endParaRPr lang="en-US" sz="1200" b="1" dirty="0">
                        <a:effectLst/>
                      </a:endParaRPr>
                    </a:p>
                  </a:txBody>
                  <a:tcPr marL="51840" marR="51840" marT="25920" marB="25920" anchor="ctr"/>
                </a:tc>
              </a:tr>
              <a:tr h="820583">
                <a:tc>
                  <a:txBody>
                    <a:bodyPr/>
                    <a:lstStyle/>
                    <a:p>
                      <a:r>
                        <a:rPr lang="en-US" sz="1200">
                          <a:effectLst/>
                        </a:rPr>
                        <a:t>CRITICAL</a:t>
                      </a:r>
                    </a:p>
                  </a:txBody>
                  <a:tcPr marL="70199" marR="70199" marT="43200" marB="43200" anchor="ctr"/>
                </a:tc>
                <a:tc>
                  <a:txBody>
                    <a:bodyPr/>
                    <a:lstStyle/>
                    <a:p>
                      <a:pPr algn="ctr"/>
                      <a:r>
                        <a:rPr lang="en-US" sz="1200">
                          <a:effectLst/>
                        </a:rPr>
                        <a:t>50</a:t>
                      </a:r>
                    </a:p>
                  </a:txBody>
                  <a:tcPr marL="70199" marR="70199" marT="43200" marB="43200" anchor="ctr"/>
                </a:tc>
                <a:tc>
                  <a:txBody>
                    <a:bodyPr/>
                    <a:lstStyle/>
                    <a:p>
                      <a:r>
                        <a:rPr lang="en-US" sz="1200" dirty="0" err="1">
                          <a:effectLst/>
                        </a:rPr>
                        <a:t>logging.critical</a:t>
                      </a:r>
                      <a:r>
                        <a:rPr lang="en-US" sz="1200" dirty="0">
                          <a:effectLst/>
                        </a:rPr>
                        <a:t>()</a:t>
                      </a:r>
                    </a:p>
                  </a:txBody>
                  <a:tcPr marL="70199" marR="70199" marT="43200" marB="43200" anchor="ctr"/>
                </a:tc>
                <a:tc>
                  <a:txBody>
                    <a:bodyPr/>
                    <a:lstStyle/>
                    <a:p>
                      <a:r>
                        <a:rPr lang="en-US" sz="1200" dirty="0">
                          <a:effectLst/>
                        </a:rPr>
                        <a:t>Show a serious error, the program may be unable to continue running</a:t>
                      </a:r>
                    </a:p>
                  </a:txBody>
                  <a:tcPr marL="70199" marR="70199" marT="43200" marB="43200" anchor="ctr"/>
                </a:tc>
              </a:tr>
              <a:tr h="319888">
                <a:tc>
                  <a:txBody>
                    <a:bodyPr/>
                    <a:lstStyle/>
                    <a:p>
                      <a:r>
                        <a:rPr lang="en-US" sz="1200">
                          <a:effectLst/>
                        </a:rPr>
                        <a:t>ERROR</a:t>
                      </a:r>
                    </a:p>
                  </a:txBody>
                  <a:tcPr marL="70199" marR="70199" marT="43200" marB="43200" anchor="ctr"/>
                </a:tc>
                <a:tc>
                  <a:txBody>
                    <a:bodyPr/>
                    <a:lstStyle/>
                    <a:p>
                      <a:pPr algn="ctr"/>
                      <a:r>
                        <a:rPr lang="en-US" sz="1200">
                          <a:effectLst/>
                        </a:rPr>
                        <a:t>40</a:t>
                      </a:r>
                    </a:p>
                  </a:txBody>
                  <a:tcPr marL="70199" marR="70199" marT="43200" marB="43200" anchor="ctr"/>
                </a:tc>
                <a:tc>
                  <a:txBody>
                    <a:bodyPr/>
                    <a:lstStyle/>
                    <a:p>
                      <a:r>
                        <a:rPr lang="en-US" sz="1200">
                          <a:effectLst/>
                        </a:rPr>
                        <a:t>logging.error()</a:t>
                      </a:r>
                    </a:p>
                  </a:txBody>
                  <a:tcPr marL="70199" marR="70199" marT="43200" marB="43200" anchor="ctr"/>
                </a:tc>
                <a:tc>
                  <a:txBody>
                    <a:bodyPr/>
                    <a:lstStyle/>
                    <a:p>
                      <a:r>
                        <a:rPr lang="en-US" sz="1200">
                          <a:effectLst/>
                        </a:rPr>
                        <a:t>Show a more serious problem</a:t>
                      </a:r>
                    </a:p>
                  </a:txBody>
                  <a:tcPr marL="70199" marR="70199" marT="43200" marB="43200" anchor="ctr"/>
                </a:tc>
              </a:tr>
              <a:tr h="695409">
                <a:tc>
                  <a:txBody>
                    <a:bodyPr/>
                    <a:lstStyle/>
                    <a:p>
                      <a:r>
                        <a:rPr lang="en-US" sz="1200">
                          <a:effectLst/>
                        </a:rPr>
                        <a:t>WARNING</a:t>
                      </a:r>
                    </a:p>
                  </a:txBody>
                  <a:tcPr marL="70199" marR="70199" marT="43200" marB="43200" anchor="ctr"/>
                </a:tc>
                <a:tc>
                  <a:txBody>
                    <a:bodyPr/>
                    <a:lstStyle/>
                    <a:p>
                      <a:pPr algn="ctr"/>
                      <a:r>
                        <a:rPr lang="en-US" sz="1200">
                          <a:effectLst/>
                        </a:rPr>
                        <a:t>30</a:t>
                      </a:r>
                    </a:p>
                  </a:txBody>
                  <a:tcPr marL="70199" marR="70199" marT="43200" marB="43200" anchor="ctr"/>
                </a:tc>
                <a:tc>
                  <a:txBody>
                    <a:bodyPr/>
                    <a:lstStyle/>
                    <a:p>
                      <a:r>
                        <a:rPr lang="en-US" sz="1200" dirty="0" err="1">
                          <a:effectLst/>
                        </a:rPr>
                        <a:t>logging.warning</a:t>
                      </a:r>
                      <a:r>
                        <a:rPr lang="en-US" sz="1200" dirty="0">
                          <a:effectLst/>
                        </a:rPr>
                        <a:t>()</a:t>
                      </a:r>
                    </a:p>
                  </a:txBody>
                  <a:tcPr marL="70199" marR="70199" marT="43200" marB="43200" anchor="ctr"/>
                </a:tc>
                <a:tc>
                  <a:txBody>
                    <a:bodyPr/>
                    <a:lstStyle/>
                    <a:p>
                      <a:r>
                        <a:rPr lang="en-US" sz="1200">
                          <a:effectLst/>
                        </a:rPr>
                        <a:t>Indicate something unexpected happened, or could happen</a:t>
                      </a:r>
                    </a:p>
                  </a:txBody>
                  <a:tcPr marL="70199" marR="70199" marT="43200" marB="43200" anchor="ctr"/>
                </a:tc>
              </a:tr>
              <a:tr h="570236">
                <a:tc>
                  <a:txBody>
                    <a:bodyPr/>
                    <a:lstStyle/>
                    <a:p>
                      <a:r>
                        <a:rPr lang="en-US" sz="1200">
                          <a:effectLst/>
                        </a:rPr>
                        <a:t>INFO</a:t>
                      </a:r>
                    </a:p>
                  </a:txBody>
                  <a:tcPr marL="70199" marR="70199" marT="43200" marB="43200" anchor="ctr"/>
                </a:tc>
                <a:tc>
                  <a:txBody>
                    <a:bodyPr/>
                    <a:lstStyle/>
                    <a:p>
                      <a:pPr algn="ctr"/>
                      <a:r>
                        <a:rPr lang="en-US" sz="1200">
                          <a:effectLst/>
                        </a:rPr>
                        <a:t>20</a:t>
                      </a:r>
                    </a:p>
                  </a:txBody>
                  <a:tcPr marL="70199" marR="70199" marT="43200" marB="43200" anchor="ctr"/>
                </a:tc>
                <a:tc>
                  <a:txBody>
                    <a:bodyPr/>
                    <a:lstStyle/>
                    <a:p>
                      <a:r>
                        <a:rPr lang="en-US" sz="1200">
                          <a:effectLst/>
                        </a:rPr>
                        <a:t>logging.info()</a:t>
                      </a:r>
                    </a:p>
                  </a:txBody>
                  <a:tcPr marL="70199" marR="70199" marT="43200" marB="43200" anchor="ctr"/>
                </a:tc>
                <a:tc>
                  <a:txBody>
                    <a:bodyPr/>
                    <a:lstStyle/>
                    <a:p>
                      <a:r>
                        <a:rPr lang="en-US" sz="1200">
                          <a:effectLst/>
                        </a:rPr>
                        <a:t>Confirm that things are working as expected</a:t>
                      </a:r>
                    </a:p>
                  </a:txBody>
                  <a:tcPr marL="70199" marR="70199" marT="43200" marB="43200" anchor="ctr"/>
                </a:tc>
              </a:tr>
              <a:tr h="570236">
                <a:tc>
                  <a:txBody>
                    <a:bodyPr/>
                    <a:lstStyle/>
                    <a:p>
                      <a:r>
                        <a:rPr lang="en-US" sz="1200">
                          <a:effectLst/>
                        </a:rPr>
                        <a:t>DEBUG</a:t>
                      </a:r>
                    </a:p>
                  </a:txBody>
                  <a:tcPr marL="70199" marR="70199" marT="43200" marB="43200" anchor="ctr"/>
                </a:tc>
                <a:tc>
                  <a:txBody>
                    <a:bodyPr/>
                    <a:lstStyle/>
                    <a:p>
                      <a:pPr algn="ctr"/>
                      <a:r>
                        <a:rPr lang="en-US" sz="1200">
                          <a:effectLst/>
                        </a:rPr>
                        <a:t>10</a:t>
                      </a:r>
                    </a:p>
                  </a:txBody>
                  <a:tcPr marL="70199" marR="70199" marT="43200" marB="43200" anchor="ctr"/>
                </a:tc>
                <a:tc>
                  <a:txBody>
                    <a:bodyPr/>
                    <a:lstStyle/>
                    <a:p>
                      <a:r>
                        <a:rPr lang="en-US" sz="1200">
                          <a:effectLst/>
                        </a:rPr>
                        <a:t>logging.debug()</a:t>
                      </a:r>
                    </a:p>
                  </a:txBody>
                  <a:tcPr marL="70199" marR="70199" marT="43200" marB="43200" anchor="ctr"/>
                </a:tc>
                <a:tc>
                  <a:txBody>
                    <a:bodyPr/>
                    <a:lstStyle/>
                    <a:p>
                      <a:r>
                        <a:rPr lang="en-US" sz="1200" dirty="0">
                          <a:effectLst/>
                        </a:rPr>
                        <a:t>Diagnose problems, show detailed information</a:t>
                      </a:r>
                    </a:p>
                  </a:txBody>
                  <a:tcPr marL="70199" marR="70199" marT="43200" marB="43200" anchor="ctr"/>
                </a:tc>
              </a:tr>
            </a:tbl>
          </a:graphicData>
        </a:graphic>
      </p:graphicFrame>
    </p:spTree>
    <p:extLst>
      <p:ext uri="{BB962C8B-B14F-4D97-AF65-F5344CB8AC3E}">
        <p14:creationId xmlns:p14="http://schemas.microsoft.com/office/powerpoint/2010/main" val="880013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Indentation</a:t>
            </a:r>
          </a:p>
        </p:txBody>
      </p:sp>
      <p:sp>
        <p:nvSpPr>
          <p:cNvPr id="3" name="Content Placeholder 2"/>
          <p:cNvSpPr>
            <a:spLocks noGrp="1"/>
          </p:cNvSpPr>
          <p:nvPr>
            <p:ph idx="13"/>
          </p:nvPr>
        </p:nvSpPr>
        <p:spPr>
          <a:xfrm>
            <a:off x="289012" y="952500"/>
            <a:ext cx="8385087" cy="1466850"/>
          </a:xfrm>
        </p:spPr>
        <p:txBody>
          <a:bodyPr/>
          <a:lstStyle/>
          <a:p>
            <a:r>
              <a:rPr lang="en-US" dirty="0" smtClean="0"/>
              <a:t>How many of us believe in indentation?</a:t>
            </a:r>
          </a:p>
          <a:p>
            <a:r>
              <a:rPr lang="en-US" dirty="0" smtClean="0"/>
              <a:t>Do we really bother of such things?</a:t>
            </a:r>
          </a:p>
          <a:p>
            <a:r>
              <a:rPr lang="en-US" dirty="0" smtClean="0"/>
              <a:t>Lets see some sample code</a:t>
            </a:r>
            <a:endParaRPr lang="en-US" dirty="0"/>
          </a:p>
        </p:txBody>
      </p:sp>
      <p:pic>
        <p:nvPicPr>
          <p:cNvPr id="4" name="Picture 2"/>
          <p:cNvPicPr>
            <a:picLocks noChangeArrowheads="1"/>
          </p:cNvPicPr>
          <p:nvPr/>
        </p:nvPicPr>
        <p:blipFill rotWithShape="1">
          <a:blip r:embed="rId2">
            <a:extLst>
              <a:ext uri="{28A0092B-C50C-407E-A947-70E740481C1C}">
                <a14:useLocalDpi xmlns:a14="http://schemas.microsoft.com/office/drawing/2010/main" val="0"/>
              </a:ext>
            </a:extLst>
          </a:blip>
          <a:srcRect l="4172" t="7802" r="6390" b="13731"/>
          <a:stretch/>
        </p:blipFill>
        <p:spPr bwMode="auto">
          <a:xfrm>
            <a:off x="304800" y="2495550"/>
            <a:ext cx="2542310" cy="17335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5" name="Picture 2"/>
          <p:cNvPicPr>
            <a:picLocks noChangeArrowheads="1"/>
          </p:cNvPicPr>
          <p:nvPr/>
        </p:nvPicPr>
        <p:blipFill rotWithShape="1">
          <a:blip r:embed="rId3">
            <a:extLst>
              <a:ext uri="{28A0092B-C50C-407E-A947-70E740481C1C}">
                <a14:useLocalDpi xmlns:a14="http://schemas.microsoft.com/office/drawing/2010/main" val="0"/>
              </a:ext>
            </a:extLst>
          </a:blip>
          <a:srcRect l="3733" t="6133" r="8740" b="10517"/>
          <a:stretch/>
        </p:blipFill>
        <p:spPr bwMode="auto">
          <a:xfrm>
            <a:off x="3124200" y="2305050"/>
            <a:ext cx="2930236" cy="2266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 name="Picture 2"/>
          <p:cNvPicPr>
            <a:picLocks noChangeArrowheads="1"/>
          </p:cNvPicPr>
          <p:nvPr/>
        </p:nvPicPr>
        <p:blipFill rotWithShape="1">
          <a:blip r:embed="rId4">
            <a:extLst>
              <a:ext uri="{28A0092B-C50C-407E-A947-70E740481C1C}">
                <a14:useLocalDpi xmlns:a14="http://schemas.microsoft.com/office/drawing/2010/main" val="0"/>
              </a:ext>
            </a:extLst>
          </a:blip>
          <a:srcRect l="5994" t="5795" r="9348" b="14400"/>
          <a:stretch/>
        </p:blipFill>
        <p:spPr bwMode="auto">
          <a:xfrm>
            <a:off x="6324600" y="2571750"/>
            <a:ext cx="2604655" cy="17335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196404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Create a Python </a:t>
            </a:r>
            <a:r>
              <a:rPr lang="en-US" dirty="0" smtClean="0"/>
              <a:t>Package</a:t>
            </a:r>
            <a:endParaRPr lang="en-US" dirty="0"/>
          </a:p>
        </p:txBody>
      </p:sp>
      <p:sp>
        <p:nvSpPr>
          <p:cNvPr id="3" name="Content Placeholder 2"/>
          <p:cNvSpPr>
            <a:spLocks noGrp="1"/>
          </p:cNvSpPr>
          <p:nvPr>
            <p:ph idx="13"/>
          </p:nvPr>
        </p:nvSpPr>
        <p:spPr/>
        <p:txBody>
          <a:bodyPr/>
          <a:lstStyle/>
          <a:p>
            <a:r>
              <a:rPr lang="en-US" dirty="0"/>
              <a:t>Working with Python packages is really simple. All you need to do is:</a:t>
            </a:r>
          </a:p>
          <a:p>
            <a:r>
              <a:rPr lang="en-US" dirty="0"/>
              <a:t>Create a directory and give it your package's name.</a:t>
            </a:r>
          </a:p>
          <a:p>
            <a:r>
              <a:rPr lang="en-US" dirty="0"/>
              <a:t>Put your classes in it.</a:t>
            </a:r>
          </a:p>
          <a:p>
            <a:r>
              <a:rPr lang="en-US" dirty="0"/>
              <a:t>Create a </a:t>
            </a:r>
            <a:r>
              <a:rPr lang="en-US" b="1" dirty="0"/>
              <a:t>__init__.py</a:t>
            </a:r>
            <a:r>
              <a:rPr lang="en-US" dirty="0"/>
              <a:t> file in the directory</a:t>
            </a:r>
          </a:p>
          <a:p>
            <a:r>
              <a:rPr lang="en-US" dirty="0" smtClean="0"/>
              <a:t>Lets do it practically </a:t>
            </a:r>
            <a:endParaRPr lang="en-US" dirty="0"/>
          </a:p>
        </p:txBody>
      </p:sp>
    </p:spTree>
    <p:extLst>
      <p:ext uri="{BB962C8B-B14F-4D97-AF65-F5344CB8AC3E}">
        <p14:creationId xmlns:p14="http://schemas.microsoft.com/office/powerpoint/2010/main" val="86208514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Regular Expression</a:t>
            </a:r>
            <a:endParaRPr lang="en-US" dirty="0"/>
          </a:p>
        </p:txBody>
      </p:sp>
      <p:sp>
        <p:nvSpPr>
          <p:cNvPr id="3" name="Content Placeholder 2"/>
          <p:cNvSpPr>
            <a:spLocks noGrp="1"/>
          </p:cNvSpPr>
          <p:nvPr>
            <p:ph idx="13"/>
          </p:nvPr>
        </p:nvSpPr>
        <p:spPr/>
        <p:txBody>
          <a:bodyPr/>
          <a:lstStyle/>
          <a:p>
            <a:r>
              <a:rPr lang="en-US" dirty="0"/>
              <a:t>Python supports regular expressions through the standard python library </a:t>
            </a:r>
            <a:r>
              <a:rPr lang="en-US" b="1" dirty="0"/>
              <a:t>re</a:t>
            </a:r>
            <a:r>
              <a:rPr lang="en-US" dirty="0"/>
              <a:t> which is bundled with every Python installation. </a:t>
            </a:r>
            <a:endParaRPr lang="en-US" dirty="0" smtClean="0"/>
          </a:p>
          <a:p>
            <a:r>
              <a:rPr lang="en-US" dirty="0"/>
              <a:t>While this library isn't completely PCRE compatible, it supports the majority of common use cases for regular expressions</a:t>
            </a:r>
            <a:r>
              <a:rPr lang="en-US" dirty="0" smtClean="0"/>
              <a:t>.</a:t>
            </a:r>
          </a:p>
        </p:txBody>
      </p:sp>
    </p:spTree>
    <p:extLst>
      <p:ext uri="{BB962C8B-B14F-4D97-AF65-F5344CB8AC3E}">
        <p14:creationId xmlns:p14="http://schemas.microsoft.com/office/powerpoint/2010/main" val="157125414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Raw Python </a:t>
            </a:r>
            <a:r>
              <a:rPr lang="en-US" b="0" dirty="0" smtClean="0"/>
              <a:t>strings</a:t>
            </a:r>
            <a:endParaRPr lang="en-US" dirty="0"/>
          </a:p>
        </p:txBody>
      </p:sp>
      <p:sp>
        <p:nvSpPr>
          <p:cNvPr id="3" name="Content Placeholder 2"/>
          <p:cNvSpPr>
            <a:spLocks noGrp="1"/>
          </p:cNvSpPr>
          <p:nvPr>
            <p:ph idx="13"/>
          </p:nvPr>
        </p:nvSpPr>
        <p:spPr/>
        <p:txBody>
          <a:bodyPr/>
          <a:lstStyle/>
          <a:p>
            <a:r>
              <a:rPr lang="en-US" dirty="0"/>
              <a:t>When writing regular expression in Python, it is recommended that you use </a:t>
            </a:r>
            <a:r>
              <a:rPr lang="en-US" b="1" u="sng" dirty="0"/>
              <a:t>raw</a:t>
            </a:r>
            <a:r>
              <a:rPr lang="en-US" u="sng" dirty="0"/>
              <a:t> </a:t>
            </a:r>
            <a:r>
              <a:rPr lang="en-US" b="1" u="sng" dirty="0"/>
              <a:t>strings</a:t>
            </a:r>
            <a:r>
              <a:rPr lang="en-US" dirty="0"/>
              <a:t> instead of regular Python strings</a:t>
            </a:r>
            <a:r>
              <a:rPr lang="en-US" dirty="0" smtClean="0"/>
              <a:t>.</a:t>
            </a:r>
          </a:p>
          <a:p>
            <a:r>
              <a:rPr lang="en-US" dirty="0"/>
              <a:t>Raw strings begin with a special prefix (</a:t>
            </a:r>
            <a:r>
              <a:rPr lang="en-US" b="1" dirty="0"/>
              <a:t>r</a:t>
            </a:r>
            <a:r>
              <a:rPr lang="en-US" dirty="0"/>
              <a:t>) and signal Python not to interpret backslashes and special </a:t>
            </a:r>
            <a:r>
              <a:rPr lang="en-US" dirty="0" err="1"/>
              <a:t>metacharacters</a:t>
            </a:r>
            <a:r>
              <a:rPr lang="en-US" dirty="0"/>
              <a:t> in the string, allowing you to pass them through directly to the regular expression engine</a:t>
            </a:r>
            <a:r>
              <a:rPr lang="en-US" dirty="0" smtClean="0"/>
              <a:t>.</a:t>
            </a:r>
          </a:p>
          <a:p>
            <a:r>
              <a:rPr lang="en-US" dirty="0"/>
              <a:t>This means that a pattern like "\n\w" will not be interpreted and can be written as r"\n\w" instead of "\\n\\w" as in other languages, which is much easier to read.</a:t>
            </a:r>
          </a:p>
          <a:p>
            <a:endParaRPr lang="en-US" dirty="0"/>
          </a:p>
        </p:txBody>
      </p:sp>
    </p:spTree>
    <p:extLst>
      <p:ext uri="{BB962C8B-B14F-4D97-AF65-F5344CB8AC3E}">
        <p14:creationId xmlns:p14="http://schemas.microsoft.com/office/powerpoint/2010/main" val="229986588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Matching a </a:t>
            </a:r>
            <a:r>
              <a:rPr lang="en-US" b="0" dirty="0" smtClean="0"/>
              <a:t>string</a:t>
            </a:r>
            <a:endParaRPr lang="en-US" dirty="0"/>
          </a:p>
        </p:txBody>
      </p:sp>
      <p:sp>
        <p:nvSpPr>
          <p:cNvPr id="3" name="Content Placeholder 2"/>
          <p:cNvSpPr>
            <a:spLocks noGrp="1"/>
          </p:cNvSpPr>
          <p:nvPr>
            <p:ph idx="13"/>
          </p:nvPr>
        </p:nvSpPr>
        <p:spPr>
          <a:xfrm>
            <a:off x="289012" y="952500"/>
            <a:ext cx="8385087" cy="1924050"/>
          </a:xfrm>
        </p:spPr>
        <p:txBody>
          <a:bodyPr>
            <a:normAutofit lnSpcReduction="10000"/>
          </a:bodyPr>
          <a:lstStyle/>
          <a:p>
            <a:r>
              <a:rPr lang="en-US" dirty="0"/>
              <a:t>The re package has a number of top level methods, and to test whether a regular expression matches a specific string in Python, you can use </a:t>
            </a:r>
            <a:r>
              <a:rPr lang="en-US" b="1" u="sng" dirty="0"/>
              <a:t>re.search().</a:t>
            </a:r>
            <a:r>
              <a:rPr lang="en-US" dirty="0"/>
              <a:t> </a:t>
            </a:r>
            <a:endParaRPr lang="en-US" dirty="0" smtClean="0"/>
          </a:p>
          <a:p>
            <a:r>
              <a:rPr lang="en-US" dirty="0"/>
              <a:t>This method either returns None if the pattern doesn't match, or a </a:t>
            </a:r>
            <a:r>
              <a:rPr lang="en-US" b="1" u="sng" dirty="0"/>
              <a:t>re.MatchObject</a:t>
            </a:r>
            <a:r>
              <a:rPr lang="en-US" dirty="0"/>
              <a:t> with additional information about which part of the string the match was found.</a:t>
            </a:r>
          </a:p>
        </p:txBody>
      </p:sp>
      <p:sp>
        <p:nvSpPr>
          <p:cNvPr id="5" name="Rectangle 4"/>
          <p:cNvSpPr/>
          <p:nvPr/>
        </p:nvSpPr>
        <p:spPr>
          <a:xfrm>
            <a:off x="1447800" y="2800112"/>
            <a:ext cx="6096000" cy="160043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400" dirty="0">
                <a:latin typeface="Consolas" panose="020B0609020204030204" pitchFamily="49" charset="0"/>
                <a:cs typeface="Consolas" panose="020B0609020204030204" pitchFamily="49" charset="0"/>
              </a:rPr>
              <a:t>&gt;&gt;&gt; import re</a:t>
            </a:r>
          </a:p>
          <a:p>
            <a:r>
              <a:rPr lang="en-US" sz="1400" dirty="0">
                <a:latin typeface="Consolas" panose="020B0609020204030204" pitchFamily="49" charset="0"/>
                <a:cs typeface="Consolas" panose="020B0609020204030204" pitchFamily="49" charset="0"/>
              </a:rPr>
              <a:t>&gt;&gt;&gt; x = re.search("</a:t>
            </a:r>
            <a:r>
              <a:rPr lang="en-US" sz="1400" dirty="0" err="1">
                <a:latin typeface="Consolas" panose="020B0609020204030204" pitchFamily="49" charset="0"/>
                <a:cs typeface="Consolas" panose="020B0609020204030204" pitchFamily="49" charset="0"/>
              </a:rPr>
              <a:t>cat","A</a:t>
            </a:r>
            <a:r>
              <a:rPr lang="en-US" sz="1400" dirty="0">
                <a:latin typeface="Consolas" panose="020B0609020204030204" pitchFamily="49" charset="0"/>
                <a:cs typeface="Consolas" panose="020B0609020204030204" pitchFamily="49" charset="0"/>
              </a:rPr>
              <a:t> cat and a rat can't be friends.")</a:t>
            </a:r>
          </a:p>
          <a:p>
            <a:r>
              <a:rPr lang="en-US" sz="1400" dirty="0">
                <a:latin typeface="Consolas" panose="020B0609020204030204" pitchFamily="49" charset="0"/>
                <a:cs typeface="Consolas" panose="020B0609020204030204" pitchFamily="49" charset="0"/>
              </a:rPr>
              <a:t>&gt;&gt;&gt; print(x)</a:t>
            </a:r>
          </a:p>
          <a:p>
            <a:r>
              <a:rPr lang="en-US" sz="1400" dirty="0">
                <a:latin typeface="Consolas" panose="020B0609020204030204" pitchFamily="49" charset="0"/>
                <a:cs typeface="Consolas" panose="020B0609020204030204" pitchFamily="49" charset="0"/>
              </a:rPr>
              <a:t>&lt;_</a:t>
            </a:r>
            <a:r>
              <a:rPr lang="en-US" sz="1400" dirty="0" err="1">
                <a:latin typeface="Consolas" panose="020B0609020204030204" pitchFamily="49" charset="0"/>
                <a:cs typeface="Consolas" panose="020B0609020204030204" pitchFamily="49" charset="0"/>
              </a:rPr>
              <a:t>sre.SRE_Match</a:t>
            </a:r>
            <a:r>
              <a:rPr lang="en-US" sz="1400" dirty="0">
                <a:latin typeface="Consolas" panose="020B0609020204030204" pitchFamily="49" charset="0"/>
                <a:cs typeface="Consolas" panose="020B0609020204030204" pitchFamily="49" charset="0"/>
              </a:rPr>
              <a:t> object at 0x7fd4bf238238&gt;</a:t>
            </a:r>
          </a:p>
          <a:p>
            <a:r>
              <a:rPr lang="en-US" sz="1400" dirty="0">
                <a:latin typeface="Consolas" panose="020B0609020204030204" pitchFamily="49" charset="0"/>
                <a:cs typeface="Consolas" panose="020B0609020204030204" pitchFamily="49" charset="0"/>
              </a:rPr>
              <a:t>&gt;&gt;&gt; x = re.search("</a:t>
            </a:r>
            <a:r>
              <a:rPr lang="en-US" sz="1400" dirty="0" err="1">
                <a:latin typeface="Consolas" panose="020B0609020204030204" pitchFamily="49" charset="0"/>
                <a:cs typeface="Consolas" panose="020B0609020204030204" pitchFamily="49" charset="0"/>
              </a:rPr>
              <a:t>cow","A</a:t>
            </a:r>
            <a:r>
              <a:rPr lang="en-US" sz="1400" dirty="0">
                <a:latin typeface="Consolas" panose="020B0609020204030204" pitchFamily="49" charset="0"/>
                <a:cs typeface="Consolas" panose="020B0609020204030204" pitchFamily="49" charset="0"/>
              </a:rPr>
              <a:t> cat and a rat can't be friends.")</a:t>
            </a:r>
          </a:p>
          <a:p>
            <a:r>
              <a:rPr lang="en-US" sz="1400" dirty="0">
                <a:latin typeface="Consolas" panose="020B0609020204030204" pitchFamily="49" charset="0"/>
                <a:cs typeface="Consolas" panose="020B0609020204030204" pitchFamily="49" charset="0"/>
              </a:rPr>
              <a:t>&gt;&gt;&gt; print(x)</a:t>
            </a:r>
          </a:p>
          <a:p>
            <a:r>
              <a:rPr lang="en-US" sz="1400" dirty="0">
                <a:latin typeface="Consolas" panose="020B0609020204030204" pitchFamily="49" charset="0"/>
                <a:cs typeface="Consolas" panose="020B0609020204030204" pitchFamily="49" charset="0"/>
              </a:rPr>
              <a:t>None</a:t>
            </a:r>
          </a:p>
        </p:txBody>
      </p:sp>
    </p:spTree>
    <p:extLst>
      <p:ext uri="{BB962C8B-B14F-4D97-AF65-F5344CB8AC3E}">
        <p14:creationId xmlns:p14="http://schemas.microsoft.com/office/powerpoint/2010/main" val="348975938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Predefined Character </a:t>
            </a:r>
            <a:r>
              <a:rPr lang="en-US" dirty="0" smtClean="0"/>
              <a:t>Classes</a:t>
            </a:r>
            <a:endParaRPr lang="en-US" dirty="0"/>
          </a:p>
        </p:txBody>
      </p:sp>
      <p:graphicFrame>
        <p:nvGraphicFramePr>
          <p:cNvPr id="8" name="Content Placeholder 7"/>
          <p:cNvGraphicFramePr>
            <a:graphicFrameLocks noGrp="1"/>
          </p:cNvGraphicFramePr>
          <p:nvPr>
            <p:ph idx="13"/>
            <p:extLst>
              <p:ext uri="{D42A27DB-BD31-4B8C-83A1-F6EECF244321}">
                <p14:modId xmlns:p14="http://schemas.microsoft.com/office/powerpoint/2010/main" val="290396578"/>
              </p:ext>
            </p:extLst>
          </p:nvPr>
        </p:nvGraphicFramePr>
        <p:xfrm>
          <a:off x="914401" y="900825"/>
          <a:ext cx="6934200" cy="3991834"/>
        </p:xfrm>
        <a:graphic>
          <a:graphicData uri="http://schemas.openxmlformats.org/drawingml/2006/table">
            <a:tbl>
              <a:tblPr>
                <a:tableStyleId>{284E427A-3D55-4303-BF80-6455036E1DE7}</a:tableStyleId>
              </a:tblPr>
              <a:tblGrid>
                <a:gridCol w="997849"/>
                <a:gridCol w="5936351"/>
              </a:tblGrid>
              <a:tr h="349810">
                <a:tc>
                  <a:txBody>
                    <a:bodyPr/>
                    <a:lstStyle/>
                    <a:p>
                      <a:r>
                        <a:rPr lang="en-US" sz="1800" b="0" i="0" kern="1200" dirty="0" smtClean="0">
                          <a:solidFill>
                            <a:schemeClr val="dk1"/>
                          </a:solidFill>
                          <a:effectLst/>
                          <a:latin typeface="+mn-lt"/>
                          <a:ea typeface="+mn-ea"/>
                          <a:cs typeface="+mn-cs"/>
                        </a:rPr>
                        <a:t>.</a:t>
                      </a:r>
                      <a:endParaRPr lang="en-US" sz="1100" dirty="0"/>
                    </a:p>
                  </a:txBody>
                  <a:tcPr marL="54240" marR="54240" marT="27120" marB="27120" anchor="ctr"/>
                </a:tc>
                <a:tc>
                  <a:txBody>
                    <a:bodyPr/>
                    <a:lstStyle/>
                    <a:p>
                      <a:r>
                        <a:rPr lang="en-US" sz="1100" kern="1200" dirty="0" err="1" smtClean="0">
                          <a:solidFill>
                            <a:schemeClr val="dk1"/>
                          </a:solidFill>
                          <a:latin typeface="+mn-lt"/>
                          <a:ea typeface="+mn-ea"/>
                          <a:cs typeface="+mn-cs"/>
                        </a:rPr>
                        <a:t>whhich</a:t>
                      </a:r>
                      <a:r>
                        <a:rPr lang="en-US" sz="1100" kern="1200" dirty="0" smtClean="0">
                          <a:solidFill>
                            <a:schemeClr val="dk1"/>
                          </a:solidFill>
                          <a:latin typeface="+mn-lt"/>
                          <a:ea typeface="+mn-ea"/>
                          <a:cs typeface="+mn-cs"/>
                        </a:rPr>
                        <a:t> is used like a placeholder for "any character"</a:t>
                      </a:r>
                      <a:endParaRPr lang="en-US" sz="1100" kern="1200" dirty="0">
                        <a:solidFill>
                          <a:schemeClr val="dk1"/>
                        </a:solidFill>
                        <a:latin typeface="+mn-lt"/>
                        <a:ea typeface="+mn-ea"/>
                        <a:cs typeface="+mn-cs"/>
                      </a:endParaRPr>
                    </a:p>
                  </a:txBody>
                  <a:tcPr marL="54240" marR="54240" marT="27120" marB="27120" anchor="ctr"/>
                </a:tc>
              </a:tr>
              <a:tr h="349810">
                <a:tc>
                  <a:txBody>
                    <a:bodyPr/>
                    <a:lstStyle/>
                    <a:p>
                      <a:r>
                        <a:rPr lang="en-US" sz="1100"/>
                        <a:t>\d</a:t>
                      </a:r>
                    </a:p>
                  </a:txBody>
                  <a:tcPr marL="54240" marR="54240" marT="27120" marB="27120" anchor="ctr"/>
                </a:tc>
                <a:tc>
                  <a:txBody>
                    <a:bodyPr/>
                    <a:lstStyle/>
                    <a:p>
                      <a:r>
                        <a:rPr lang="en-US" sz="1100" dirty="0"/>
                        <a:t>Matches any decimal digit; equivalent to the set [0-9].</a:t>
                      </a:r>
                    </a:p>
                  </a:txBody>
                  <a:tcPr marL="54240" marR="54240" marT="27120" marB="27120" anchor="ctr"/>
                </a:tc>
              </a:tr>
              <a:tr h="499729">
                <a:tc>
                  <a:txBody>
                    <a:bodyPr/>
                    <a:lstStyle/>
                    <a:p>
                      <a:r>
                        <a:rPr lang="en-US" sz="1100"/>
                        <a:t>\D</a:t>
                      </a:r>
                    </a:p>
                  </a:txBody>
                  <a:tcPr marL="54240" marR="54240" marT="27120" marB="27120" anchor="ctr"/>
                </a:tc>
                <a:tc>
                  <a:txBody>
                    <a:bodyPr/>
                    <a:lstStyle/>
                    <a:p>
                      <a:r>
                        <a:rPr lang="en-US" sz="1100" dirty="0"/>
                        <a:t>The complement of \d. It matches any non-digit character; equivalent to the set [^0-9].</a:t>
                      </a:r>
                    </a:p>
                  </a:txBody>
                  <a:tcPr marL="54240" marR="54240" marT="27120" marB="27120" anchor="ctr"/>
                </a:tc>
              </a:tr>
              <a:tr h="349810">
                <a:tc>
                  <a:txBody>
                    <a:bodyPr/>
                    <a:lstStyle/>
                    <a:p>
                      <a:r>
                        <a:rPr lang="en-US" sz="1100"/>
                        <a:t>\s</a:t>
                      </a:r>
                    </a:p>
                  </a:txBody>
                  <a:tcPr marL="54240" marR="54240" marT="27120" marB="27120" anchor="ctr"/>
                </a:tc>
                <a:tc>
                  <a:txBody>
                    <a:bodyPr/>
                    <a:lstStyle/>
                    <a:p>
                      <a:r>
                        <a:rPr lang="en-US" sz="1100"/>
                        <a:t>Matches any whitespace character; equivalent to [ \t\n\r\f\v].</a:t>
                      </a:r>
                    </a:p>
                  </a:txBody>
                  <a:tcPr marL="54240" marR="54240" marT="27120" marB="27120" anchor="ctr"/>
                </a:tc>
              </a:tr>
              <a:tr h="499729">
                <a:tc>
                  <a:txBody>
                    <a:bodyPr/>
                    <a:lstStyle/>
                    <a:p>
                      <a:r>
                        <a:rPr lang="en-US" sz="1100"/>
                        <a:t>\S</a:t>
                      </a:r>
                    </a:p>
                  </a:txBody>
                  <a:tcPr marL="54240" marR="54240" marT="27120" marB="27120" anchor="ctr"/>
                </a:tc>
                <a:tc>
                  <a:txBody>
                    <a:bodyPr/>
                    <a:lstStyle/>
                    <a:p>
                      <a:r>
                        <a:rPr lang="en-US" sz="1100"/>
                        <a:t>The complement of \s. It matches any non-whitespace character; equiv. to [^ \t\n\r\f\v].</a:t>
                      </a:r>
                    </a:p>
                  </a:txBody>
                  <a:tcPr marL="54240" marR="54240" marT="27120" marB="27120" anchor="ctr"/>
                </a:tc>
              </a:tr>
              <a:tr h="799566">
                <a:tc>
                  <a:txBody>
                    <a:bodyPr/>
                    <a:lstStyle/>
                    <a:p>
                      <a:r>
                        <a:rPr lang="en-US" sz="1100"/>
                        <a:t>\w</a:t>
                      </a:r>
                    </a:p>
                  </a:txBody>
                  <a:tcPr marL="54240" marR="54240" marT="27120" marB="27120" anchor="ctr"/>
                </a:tc>
                <a:tc>
                  <a:txBody>
                    <a:bodyPr/>
                    <a:lstStyle/>
                    <a:p>
                      <a:r>
                        <a:rPr lang="en-US" sz="1100"/>
                        <a:t>Matches any alphanumeric character; equivalent to [a-zA-Z0-9_]. With LOCALE, it will match the set [a-zA-Z0-9_] plus characters defined as letters for the current locale.</a:t>
                      </a:r>
                    </a:p>
                  </a:txBody>
                  <a:tcPr marL="54240" marR="54240" marT="27120" marB="27120" anchor="ctr"/>
                </a:tc>
              </a:tr>
              <a:tr h="204426">
                <a:tc>
                  <a:txBody>
                    <a:bodyPr/>
                    <a:lstStyle/>
                    <a:p>
                      <a:r>
                        <a:rPr lang="en-US" sz="1100"/>
                        <a:t>\W</a:t>
                      </a:r>
                    </a:p>
                  </a:txBody>
                  <a:tcPr marL="54240" marR="54240" marT="27120" marB="27120" anchor="ctr"/>
                </a:tc>
                <a:tc>
                  <a:txBody>
                    <a:bodyPr/>
                    <a:lstStyle/>
                    <a:p>
                      <a:r>
                        <a:rPr lang="en-US" sz="1100"/>
                        <a:t>Matches the complement of \w.</a:t>
                      </a:r>
                    </a:p>
                  </a:txBody>
                  <a:tcPr marL="54240" marR="54240" marT="27120" marB="27120" anchor="ctr"/>
                </a:tc>
              </a:tr>
              <a:tr h="349810">
                <a:tc>
                  <a:txBody>
                    <a:bodyPr/>
                    <a:lstStyle/>
                    <a:p>
                      <a:r>
                        <a:rPr lang="en-US" sz="1100"/>
                        <a:t>\b</a:t>
                      </a:r>
                    </a:p>
                  </a:txBody>
                  <a:tcPr marL="54240" marR="54240" marT="27120" marB="27120" anchor="ctr"/>
                </a:tc>
                <a:tc>
                  <a:txBody>
                    <a:bodyPr/>
                    <a:lstStyle/>
                    <a:p>
                      <a:r>
                        <a:rPr lang="en-US" sz="1100"/>
                        <a:t>Matches the empty string, but only at the start or end of a word.</a:t>
                      </a:r>
                    </a:p>
                  </a:txBody>
                  <a:tcPr marL="54240" marR="54240" marT="27120" marB="27120" anchor="ctr"/>
                </a:tc>
              </a:tr>
              <a:tr h="349810">
                <a:tc>
                  <a:txBody>
                    <a:bodyPr/>
                    <a:lstStyle/>
                    <a:p>
                      <a:r>
                        <a:rPr lang="en-US" sz="1100"/>
                        <a:t>\B</a:t>
                      </a:r>
                    </a:p>
                  </a:txBody>
                  <a:tcPr marL="54240" marR="54240" marT="27120" marB="27120" anchor="ctr"/>
                </a:tc>
                <a:tc>
                  <a:txBody>
                    <a:bodyPr/>
                    <a:lstStyle/>
                    <a:p>
                      <a:r>
                        <a:rPr lang="en-US" sz="1100"/>
                        <a:t>Matches the empty string, but not at the start or end of a word.</a:t>
                      </a:r>
                    </a:p>
                  </a:txBody>
                  <a:tcPr marL="54240" marR="54240" marT="27120" marB="27120" anchor="ctr"/>
                </a:tc>
              </a:tr>
              <a:tr h="204426">
                <a:tc>
                  <a:txBody>
                    <a:bodyPr/>
                    <a:lstStyle/>
                    <a:p>
                      <a:r>
                        <a:rPr lang="en-US" sz="1100"/>
                        <a:t>\\</a:t>
                      </a:r>
                    </a:p>
                  </a:txBody>
                  <a:tcPr marL="54240" marR="54240" marT="27120" marB="27120" anchor="ctr"/>
                </a:tc>
                <a:tc>
                  <a:txBody>
                    <a:bodyPr/>
                    <a:lstStyle/>
                    <a:p>
                      <a:r>
                        <a:rPr lang="en-US" sz="1100" dirty="0"/>
                        <a:t>Matches a literal backslash.</a:t>
                      </a:r>
                    </a:p>
                  </a:txBody>
                  <a:tcPr marL="54240" marR="54240" marT="27120" marB="27120" anchor="ctr"/>
                </a:tc>
              </a:tr>
            </a:tbl>
          </a:graphicData>
        </a:graphic>
      </p:graphicFrame>
    </p:spTree>
    <p:extLst>
      <p:ext uri="{BB962C8B-B14F-4D97-AF65-F5344CB8AC3E}">
        <p14:creationId xmlns:p14="http://schemas.microsoft.com/office/powerpoint/2010/main" val="170554802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Character </a:t>
            </a:r>
            <a:r>
              <a:rPr lang="en-US" dirty="0" smtClean="0"/>
              <a:t>Classes</a:t>
            </a:r>
            <a:endParaRPr lang="en-US" dirty="0"/>
          </a:p>
        </p:txBody>
      </p:sp>
      <p:sp>
        <p:nvSpPr>
          <p:cNvPr id="3" name="Content Placeholder 2"/>
          <p:cNvSpPr>
            <a:spLocks noGrp="1"/>
          </p:cNvSpPr>
          <p:nvPr>
            <p:ph idx="13"/>
          </p:nvPr>
        </p:nvSpPr>
        <p:spPr>
          <a:xfrm>
            <a:off x="289012" y="952500"/>
            <a:ext cx="8550188" cy="704850"/>
          </a:xfrm>
        </p:spPr>
        <p:txBody>
          <a:bodyPr/>
          <a:lstStyle/>
          <a:p>
            <a:r>
              <a:rPr lang="en-US" dirty="0"/>
              <a:t>Square brackets, "[" and "]", are used to include a character class. [xyz] means e.g. either an "x", an "y" or a "z". </a:t>
            </a:r>
          </a:p>
        </p:txBody>
      </p:sp>
      <p:pic>
        <p:nvPicPr>
          <p:cNvPr id="11266" name="Picture 2" descr="Finite State Machine, Ma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178026"/>
            <a:ext cx="4572000" cy="227457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85800" y="1788160"/>
            <a:ext cx="2354171"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dirty="0" smtClean="0"/>
              <a:t>Example </a:t>
            </a:r>
            <a:r>
              <a:rPr lang="en-US" dirty="0" err="1" smtClean="0"/>
              <a:t>r"M</a:t>
            </a:r>
            <a:r>
              <a:rPr lang="en-US" dirty="0" smtClean="0"/>
              <a:t>[ae</a:t>
            </a:r>
            <a:r>
              <a:rPr lang="en-US" dirty="0"/>
              <a:t>][</a:t>
            </a:r>
            <a:r>
              <a:rPr lang="en-US" dirty="0" err="1"/>
              <a:t>iy</a:t>
            </a:r>
            <a:r>
              <a:rPr lang="en-US" dirty="0"/>
              <a:t>]</a:t>
            </a:r>
            <a:r>
              <a:rPr lang="en-US" dirty="0" err="1"/>
              <a:t>er</a:t>
            </a:r>
            <a:r>
              <a:rPr lang="en-US" dirty="0"/>
              <a:t>"</a:t>
            </a:r>
          </a:p>
        </p:txBody>
      </p:sp>
    </p:spTree>
    <p:extLst>
      <p:ext uri="{BB962C8B-B14F-4D97-AF65-F5344CB8AC3E}">
        <p14:creationId xmlns:p14="http://schemas.microsoft.com/office/powerpoint/2010/main" val="125080406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Matching Beginning and </a:t>
            </a:r>
            <a:r>
              <a:rPr lang="en-US" dirty="0" smtClean="0"/>
              <a:t>End</a:t>
            </a:r>
            <a:endParaRPr lang="en-US" dirty="0"/>
          </a:p>
        </p:txBody>
      </p:sp>
      <p:sp>
        <p:nvSpPr>
          <p:cNvPr id="4" name="Rectangle 3"/>
          <p:cNvSpPr/>
          <p:nvPr/>
        </p:nvSpPr>
        <p:spPr>
          <a:xfrm>
            <a:off x="1143000" y="1276350"/>
            <a:ext cx="5486400" cy="203132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latin typeface="Consolas" panose="020B0609020204030204" pitchFamily="49" charset="0"/>
                <a:cs typeface="Consolas" panose="020B0609020204030204" pitchFamily="49" charset="0"/>
              </a:rPr>
              <a:t>&gt;&gt;&gt; import re</a:t>
            </a:r>
          </a:p>
          <a:p>
            <a:r>
              <a:rPr lang="en-US" dirty="0">
                <a:latin typeface="Consolas" panose="020B0609020204030204" pitchFamily="49" charset="0"/>
                <a:cs typeface="Consolas" panose="020B0609020204030204" pitchFamily="49" charset="0"/>
              </a:rPr>
              <a:t>&gt;&gt;&gt; line = "He is a German called Mayer."</a:t>
            </a:r>
          </a:p>
          <a:p>
            <a:r>
              <a:rPr lang="en-US" dirty="0">
                <a:latin typeface="Consolas" panose="020B0609020204030204" pitchFamily="49" charset="0"/>
                <a:cs typeface="Consolas" panose="020B0609020204030204" pitchFamily="49" charset="0"/>
              </a:rPr>
              <a:t>&gt;&gt;&gt; if re.search(</a:t>
            </a:r>
            <a:r>
              <a:rPr lang="en-US" dirty="0" err="1">
                <a:latin typeface="Consolas" panose="020B0609020204030204" pitchFamily="49" charset="0"/>
                <a:cs typeface="Consolas" panose="020B0609020204030204" pitchFamily="49" charset="0"/>
              </a:rPr>
              <a:t>r"M</a:t>
            </a:r>
            <a:r>
              <a:rPr lang="en-US" dirty="0">
                <a:latin typeface="Consolas" panose="020B0609020204030204" pitchFamily="49" charset="0"/>
                <a:cs typeface="Consolas" panose="020B0609020204030204" pitchFamily="49" charset="0"/>
              </a:rPr>
              <a:t>[ae][</a:t>
            </a:r>
            <a:r>
              <a:rPr lang="en-US" dirty="0" err="1">
                <a:latin typeface="Consolas" panose="020B0609020204030204" pitchFamily="49" charset="0"/>
                <a:cs typeface="Consolas" panose="020B0609020204030204" pitchFamily="49" charset="0"/>
              </a:rPr>
              <a:t>iy</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er</a:t>
            </a:r>
            <a:r>
              <a:rPr lang="en-US" dirty="0">
                <a:latin typeface="Consolas" panose="020B0609020204030204" pitchFamily="49" charset="0"/>
                <a:cs typeface="Consolas" panose="020B0609020204030204" pitchFamily="49" charset="0"/>
              </a:rPr>
              <a:t>",line): print("I found one!")</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I found one!</a:t>
            </a:r>
          </a:p>
          <a:p>
            <a:r>
              <a:rPr lang="en-US" dirty="0">
                <a:latin typeface="Consolas" panose="020B0609020204030204" pitchFamily="49" charset="0"/>
                <a:cs typeface="Consolas" panose="020B0609020204030204" pitchFamily="49" charset="0"/>
              </a:rPr>
              <a:t>&gt;&gt;&gt; </a:t>
            </a:r>
          </a:p>
        </p:txBody>
      </p:sp>
    </p:spTree>
    <p:extLst>
      <p:ext uri="{BB962C8B-B14F-4D97-AF65-F5344CB8AC3E}">
        <p14:creationId xmlns:p14="http://schemas.microsoft.com/office/powerpoint/2010/main" val="18655971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Optional </a:t>
            </a:r>
            <a:r>
              <a:rPr lang="en-US" dirty="0" smtClean="0"/>
              <a:t>Items</a:t>
            </a:r>
            <a:endParaRPr lang="en-US" dirty="0"/>
          </a:p>
        </p:txBody>
      </p:sp>
      <p:sp>
        <p:nvSpPr>
          <p:cNvPr id="3" name="Content Placeholder 2"/>
          <p:cNvSpPr>
            <a:spLocks noGrp="1"/>
          </p:cNvSpPr>
          <p:nvPr>
            <p:ph idx="13"/>
          </p:nvPr>
        </p:nvSpPr>
        <p:spPr>
          <a:xfrm>
            <a:off x="289012" y="952500"/>
            <a:ext cx="8385087" cy="3371850"/>
          </a:xfrm>
        </p:spPr>
        <p:txBody>
          <a:bodyPr>
            <a:normAutofit lnSpcReduction="10000"/>
          </a:bodyPr>
          <a:lstStyle/>
          <a:p>
            <a:r>
              <a:rPr lang="en-US" dirty="0"/>
              <a:t>If you thought that our collection of Mayer names was complete, you were wrong. There are other ones all over the world, e.g. London and Paris, who dropped their "e". So we have four more names ["</a:t>
            </a:r>
            <a:r>
              <a:rPr lang="en-US" dirty="0" err="1"/>
              <a:t>Mayr</a:t>
            </a:r>
            <a:r>
              <a:rPr lang="en-US" dirty="0"/>
              <a:t>", "</a:t>
            </a:r>
            <a:r>
              <a:rPr lang="en-US" dirty="0" err="1"/>
              <a:t>Meyr</a:t>
            </a:r>
            <a:r>
              <a:rPr lang="en-US" dirty="0"/>
              <a:t>", "Meir", "</a:t>
            </a:r>
            <a:r>
              <a:rPr lang="en-US" dirty="0" err="1"/>
              <a:t>Mair</a:t>
            </a:r>
            <a:r>
              <a:rPr lang="en-US" dirty="0"/>
              <a:t>"] plus our old set ["Mayer", "Meyer", "Meier", "Maier"]. </a:t>
            </a:r>
            <a:br>
              <a:rPr lang="en-US" dirty="0"/>
            </a:br>
            <a:r>
              <a:rPr lang="en-US" dirty="0"/>
              <a:t/>
            </a:r>
            <a:br>
              <a:rPr lang="en-US" dirty="0"/>
            </a:br>
            <a:r>
              <a:rPr lang="en-US" dirty="0"/>
              <a:t>If we try to figure out a fitting regular expression, we realize that we miss something. A way to tell the computer "this "e" may or may not occur". A question mark is used as a notation for this. A question mark declares that the preceding character or expression is optional. </a:t>
            </a:r>
            <a:endParaRPr lang="en-US" dirty="0" smtClean="0"/>
          </a:p>
          <a:p>
            <a:r>
              <a:rPr lang="en-US" dirty="0"/>
              <a:t>The final Mayer-Recognizer looks now like this: </a:t>
            </a:r>
            <a:br>
              <a:rPr lang="en-US" dirty="0"/>
            </a:br>
            <a:endParaRPr lang="en-US" dirty="0"/>
          </a:p>
        </p:txBody>
      </p:sp>
      <p:sp>
        <p:nvSpPr>
          <p:cNvPr id="4" name="Rectangle 1"/>
          <p:cNvSpPr>
            <a:spLocks noChangeArrowheads="1"/>
          </p:cNvSpPr>
          <p:nvPr/>
        </p:nvSpPr>
        <p:spPr bwMode="auto">
          <a:xfrm>
            <a:off x="914400" y="3943350"/>
            <a:ext cx="1981200" cy="380831"/>
          </a:xfrm>
          <a:prstGeom prst="rect">
            <a:avLst/>
          </a:prstGeom>
          <a:ln/>
        </p:spPr>
        <p:style>
          <a:lnRef idx="1">
            <a:schemeClr val="accent3"/>
          </a:lnRef>
          <a:fillRef idx="2">
            <a:schemeClr val="accent3"/>
          </a:fillRef>
          <a:effectRef idx="1">
            <a:schemeClr val="accent3"/>
          </a:effectRef>
          <a:fontRef idx="minor">
            <a:schemeClr val="dk1"/>
          </a:fontRef>
        </p:style>
        <p:txBody>
          <a:bodyPr vert="horz" wrap="square" lIns="66654" tIns="66654" rIns="66654" bIns="66654"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000066"/>
                </a:solidFill>
                <a:effectLst/>
                <a:latin typeface="Courier New" pitchFamily="49" charset="0"/>
                <a:cs typeface="Courier New" pitchFamily="49" charset="0"/>
              </a:rPr>
              <a:t>r"M</a:t>
            </a:r>
            <a:r>
              <a:rPr kumimoji="0" lang="en-US" altLang="en-US" sz="1600" b="0" i="0" u="none" strike="noStrike" cap="none" normalizeH="0" baseline="0" dirty="0" smtClean="0">
                <a:ln>
                  <a:noFill/>
                </a:ln>
                <a:solidFill>
                  <a:srgbClr val="000066"/>
                </a:solidFill>
                <a:effectLst/>
                <a:latin typeface="Courier New" pitchFamily="49" charset="0"/>
                <a:cs typeface="Courier New" pitchFamily="49" charset="0"/>
              </a:rPr>
              <a:t>[ae][</a:t>
            </a:r>
            <a:r>
              <a:rPr kumimoji="0" lang="en-US" altLang="en-US" sz="1600" b="0" i="0" u="none" strike="noStrike" cap="none" normalizeH="0" baseline="0" dirty="0" err="1" smtClean="0">
                <a:ln>
                  <a:noFill/>
                </a:ln>
                <a:solidFill>
                  <a:srgbClr val="000066"/>
                </a:solidFill>
                <a:effectLst/>
                <a:latin typeface="Courier New" pitchFamily="49" charset="0"/>
                <a:cs typeface="Courier New" pitchFamily="49" charset="0"/>
              </a:rPr>
              <a:t>iy</a:t>
            </a:r>
            <a:r>
              <a:rPr kumimoji="0" lang="en-US" altLang="en-US" sz="1600" b="0" i="0" u="none" strike="noStrike" cap="none" normalizeH="0" baseline="0" dirty="0" smtClean="0">
                <a:ln>
                  <a:noFill/>
                </a:ln>
                <a:solidFill>
                  <a:srgbClr val="000066"/>
                </a:solidFill>
                <a:effectLst/>
                <a:latin typeface="Courier New" pitchFamily="49" charset="0"/>
                <a:cs typeface="Courier New" pitchFamily="49" charset="0"/>
              </a:rPr>
              <a:t>]</a:t>
            </a:r>
            <a:r>
              <a:rPr kumimoji="0" lang="en-US" altLang="en-US" sz="1600" b="0" i="0" u="none" strike="noStrike" cap="none" normalizeH="0" baseline="0" dirty="0" err="1" smtClean="0">
                <a:ln>
                  <a:noFill/>
                </a:ln>
                <a:solidFill>
                  <a:srgbClr val="000066"/>
                </a:solidFill>
                <a:effectLst/>
                <a:latin typeface="Courier New" pitchFamily="49" charset="0"/>
                <a:cs typeface="Courier New" pitchFamily="49" charset="0"/>
              </a:rPr>
              <a:t>e?r</a:t>
            </a:r>
            <a:r>
              <a:rPr kumimoji="0" lang="en-US" altLang="en-US" sz="1600" b="0" i="0" u="none" strike="noStrike" cap="none" normalizeH="0" baseline="0" dirty="0" smtClean="0">
                <a:ln>
                  <a:noFill/>
                </a:ln>
                <a:solidFill>
                  <a:srgbClr val="000066"/>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chemeClr val="tx1"/>
                </a:solidFill>
                <a:effectLst/>
                <a:latin typeface="Arial" pitchFamily="34" charset="0"/>
                <a:cs typeface="Arial" pitchFamily="34" charset="0"/>
              </a:rPr>
              <a:t> </a:t>
            </a:r>
            <a:endParaRPr kumimoji="0" lang="en-US" altLang="en-US" sz="40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07187600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Quantifiers</a:t>
            </a:r>
            <a:endParaRPr lang="en-US" dirty="0"/>
          </a:p>
        </p:txBody>
      </p:sp>
      <p:sp>
        <p:nvSpPr>
          <p:cNvPr id="3" name="Content Placeholder 2"/>
          <p:cNvSpPr>
            <a:spLocks noGrp="1"/>
          </p:cNvSpPr>
          <p:nvPr>
            <p:ph idx="13"/>
          </p:nvPr>
        </p:nvSpPr>
        <p:spPr>
          <a:xfrm>
            <a:off x="289012" y="952500"/>
            <a:ext cx="8385087" cy="2000250"/>
          </a:xfrm>
        </p:spPr>
        <p:txBody>
          <a:bodyPr/>
          <a:lstStyle/>
          <a:p>
            <a:r>
              <a:rPr lang="en-US" dirty="0"/>
              <a:t>A quantifier after a token, which can be a single character or group in brackets, specifies how often that preceding element is allowed to occur. The most common quantifiers </a:t>
            </a:r>
            <a:r>
              <a:rPr lang="en-US" dirty="0" smtClean="0"/>
              <a:t>are</a:t>
            </a:r>
          </a:p>
          <a:p>
            <a:pPr lvl="1"/>
            <a:r>
              <a:rPr lang="en-US" dirty="0" smtClean="0"/>
              <a:t>the </a:t>
            </a:r>
            <a:r>
              <a:rPr lang="en-US" dirty="0"/>
              <a:t>question mark ?</a:t>
            </a:r>
          </a:p>
          <a:p>
            <a:pPr lvl="1"/>
            <a:r>
              <a:rPr lang="en-US" dirty="0"/>
              <a:t>the asterisk or star character *, which is derived from the Kleene star</a:t>
            </a:r>
          </a:p>
          <a:p>
            <a:pPr lvl="1"/>
            <a:r>
              <a:rPr lang="en-US" dirty="0"/>
              <a:t>and the plus sign +, derived from the Kleene cross</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25294080"/>
              </p:ext>
            </p:extLst>
          </p:nvPr>
        </p:nvGraphicFramePr>
        <p:xfrm>
          <a:off x="914400" y="3028950"/>
          <a:ext cx="7315200" cy="1554480"/>
        </p:xfrm>
        <a:graphic>
          <a:graphicData uri="http://schemas.openxmlformats.org/drawingml/2006/table">
            <a:tbl>
              <a:tblPr firstRow="1" bandRow="1">
                <a:tableStyleId>{C083E6E3-FA7D-4D7B-A595-EF9225AFEA82}</a:tableStyleId>
              </a:tblPr>
              <a:tblGrid>
                <a:gridCol w="1752600"/>
                <a:gridCol w="5562600"/>
              </a:tblGrid>
              <a:tr h="370840">
                <a:tc>
                  <a:txBody>
                    <a:bodyPr/>
                    <a:lstStyle/>
                    <a:p>
                      <a:r>
                        <a:rPr lang="en-US" b="0" dirty="0" smtClean="0"/>
                        <a:t>r"[0-9]*"</a:t>
                      </a:r>
                      <a:endParaRPr lang="en-US" b="0" dirty="0"/>
                    </a:p>
                  </a:txBody>
                  <a:tcPr/>
                </a:tc>
                <a:tc>
                  <a:txBody>
                    <a:bodyPr/>
                    <a:lstStyle/>
                    <a:p>
                      <a:r>
                        <a:rPr lang="en-US" sz="1800" b="0" kern="1200" dirty="0" smtClean="0">
                          <a:effectLst/>
                        </a:rPr>
                        <a:t>expression matches any sequence of digits, even the empty string</a:t>
                      </a:r>
                      <a:endParaRPr lang="en-US" b="0" dirty="0"/>
                    </a:p>
                  </a:txBody>
                  <a:tcPr/>
                </a:tc>
              </a:tr>
              <a:tr h="370840">
                <a:tc>
                  <a:txBody>
                    <a:bodyPr/>
                    <a:lstStyle/>
                    <a:p>
                      <a:r>
                        <a:rPr lang="en-US" b="0" dirty="0" smtClean="0"/>
                        <a:t>r"^[0-9]+ "</a:t>
                      </a:r>
                      <a:endParaRPr lang="en-US" b="0" dirty="0"/>
                    </a:p>
                  </a:txBody>
                  <a:tcPr/>
                </a:tc>
                <a:tc>
                  <a:txBody>
                    <a:bodyPr/>
                    <a:lstStyle/>
                    <a:p>
                      <a:r>
                        <a:rPr lang="en-US" sz="1800" b="0" kern="1200" dirty="0" smtClean="0">
                          <a:effectLst/>
                        </a:rPr>
                        <a:t>The plus operator is very similar to the star operator, except that the character or subexpression followed by a "+" sign has to be repeated at least one time</a:t>
                      </a:r>
                      <a:endParaRPr lang="en-US" b="0" dirty="0"/>
                    </a:p>
                  </a:txBody>
                  <a:tcPr/>
                </a:tc>
              </a:tr>
            </a:tbl>
          </a:graphicData>
        </a:graphic>
      </p:graphicFrame>
    </p:spTree>
    <p:extLst>
      <p:ext uri="{BB962C8B-B14F-4D97-AF65-F5344CB8AC3E}">
        <p14:creationId xmlns:p14="http://schemas.microsoft.com/office/powerpoint/2010/main" val="349334553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419350"/>
            <a:ext cx="1676400" cy="660400"/>
          </a:xfrm>
        </p:spPr>
        <p:txBody>
          <a:bodyPr>
            <a:noAutofit/>
          </a:bodyPr>
          <a:lstStyle/>
          <a:p>
            <a:r>
              <a:rPr lang="en-US" sz="3200" dirty="0" smtClean="0"/>
              <a:t>Example</a:t>
            </a:r>
            <a:endParaRPr lang="en-US" sz="3200" dirty="0"/>
          </a:p>
        </p:txBody>
      </p:sp>
      <p:sp>
        <p:nvSpPr>
          <p:cNvPr id="4" name="Rectangle 1"/>
          <p:cNvSpPr>
            <a:spLocks noChangeArrowheads="1"/>
          </p:cNvSpPr>
          <p:nvPr/>
        </p:nvSpPr>
        <p:spPr bwMode="auto">
          <a:xfrm>
            <a:off x="2209800" y="691098"/>
            <a:ext cx="6320961" cy="3785652"/>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re</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regex =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r"([a-</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zA</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-Z]+) (\d+)"</a:t>
            </a:r>
            <a:b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if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re.search(regex,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"June 24"</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match = re.search(regex,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"June 24"</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lang="en-US" altLang="en-US" sz="1200" dirty="0">
                <a:solidFill>
                  <a:srgbClr val="000000"/>
                </a:solidFill>
                <a:latin typeface="Courier New" pitchFamily="49" charset="0"/>
                <a:cs typeface="Courier New" pitchFamily="49" charset="0"/>
              </a:rPr>
              <a:t/>
            </a:r>
            <a:br>
              <a:rPr lang="en-US" altLang="en-US" sz="1200" dirty="0">
                <a:solidFill>
                  <a:srgbClr val="000000"/>
                </a:solidFill>
                <a:latin typeface="Courier New" pitchFamily="49" charset="0"/>
                <a:cs typeface="Courier New" pitchFamily="49" charset="0"/>
              </a:rPr>
            </a:br>
            <a:r>
              <a:rPr lang="en-US" altLang="en-US" sz="1200" dirty="0" smtClean="0">
                <a:solidFill>
                  <a:srgbClr val="000000"/>
                </a:solidFill>
                <a:latin typeface="Courier New" pitchFamily="49" charset="0"/>
                <a:cs typeface="Courier New" pitchFamily="49" charset="0"/>
              </a:rPr>
              <a:t>    </a:t>
            </a:r>
            <a:r>
              <a:rPr lang="en-US" altLang="en-US" sz="1200" i="1" dirty="0">
                <a:solidFill>
                  <a:srgbClr val="808080"/>
                </a:solidFill>
                <a:latin typeface="Courier New" pitchFamily="49" charset="0"/>
                <a:cs typeface="Courier New" pitchFamily="49" charset="0"/>
              </a:rPr>
              <a:t>#</a:t>
            </a:r>
            <a:r>
              <a:rPr lang="en-US" altLang="en-US" sz="1200" dirty="0" smtClean="0">
                <a:solidFill>
                  <a:srgbClr val="000000"/>
                </a:solidFill>
                <a:latin typeface="Courier New" pitchFamily="49" charset="0"/>
                <a:cs typeface="Courier New" pitchFamily="49" charset="0"/>
              </a:rPr>
              <a:t> </a:t>
            </a:r>
            <a:r>
              <a:rPr lang="en-US" altLang="en-US" sz="1200" i="1" dirty="0" smtClean="0">
                <a:solidFill>
                  <a:srgbClr val="808080"/>
                </a:solidFill>
                <a:latin typeface="Courier New" pitchFamily="49" charset="0"/>
                <a:cs typeface="Courier New" pitchFamily="49" charset="0"/>
              </a:rPr>
              <a:t>Match </a:t>
            </a:r>
            <a:r>
              <a:rPr lang="en-US" altLang="en-US" sz="1200" i="1" dirty="0">
                <a:solidFill>
                  <a:srgbClr val="808080"/>
                </a:solidFill>
                <a:latin typeface="Courier New" pitchFamily="49" charset="0"/>
                <a:cs typeface="Courier New" pitchFamily="49" charset="0"/>
              </a:rPr>
              <a:t>at index 0, 7</a:t>
            </a:r>
            <a:br>
              <a:rPr lang="en-US" altLang="en-US" sz="1200" i="1" dirty="0">
                <a:solidFill>
                  <a:srgbClr val="808080"/>
                </a:solidFill>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"Match at index %s, %s"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match.start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match.end</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 So this will print "June 24"</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"Full match: %s"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match.group</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0</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So this will print "June"</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"Month: %s"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match.group</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So this will print "24"</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"Day: %s"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match.group</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else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If re.search() does not match, then None is returned</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"The regex pattern does not match.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344433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Indentation</a:t>
            </a:r>
          </a:p>
        </p:txBody>
      </p:sp>
      <p:sp>
        <p:nvSpPr>
          <p:cNvPr id="3" name="Content Placeholder 2"/>
          <p:cNvSpPr>
            <a:spLocks noGrp="1"/>
          </p:cNvSpPr>
          <p:nvPr>
            <p:ph idx="13"/>
          </p:nvPr>
        </p:nvSpPr>
        <p:spPr>
          <a:xfrm>
            <a:off x="289012" y="952500"/>
            <a:ext cx="8385087" cy="857250"/>
          </a:xfrm>
        </p:spPr>
        <p:txBody>
          <a:bodyPr/>
          <a:lstStyle/>
          <a:p>
            <a:r>
              <a:rPr lang="en-US" dirty="0">
                <a:solidFill>
                  <a:schemeClr val="tx1"/>
                </a:solidFill>
                <a:ea typeface="Gill Sans" charset="0"/>
                <a:cs typeface="Gill Sans" charset="0"/>
              </a:rPr>
              <a:t>Python works with indentation closely </a:t>
            </a:r>
          </a:p>
          <a:p>
            <a:r>
              <a:rPr lang="en-US" dirty="0" smtClean="0">
                <a:solidFill>
                  <a:schemeClr val="tx1"/>
                </a:solidFill>
                <a:ea typeface="Gill Sans" charset="0"/>
                <a:cs typeface="Gill Sans" charset="0"/>
              </a:rPr>
              <a:t>Python expects you </a:t>
            </a:r>
            <a:r>
              <a:rPr lang="en-US" dirty="0">
                <a:solidFill>
                  <a:schemeClr val="tx1"/>
                </a:solidFill>
                <a:ea typeface="Gill Sans" charset="0"/>
                <a:cs typeface="Gill Sans" charset="0"/>
              </a:rPr>
              <a:t>should always be </a:t>
            </a:r>
            <a:r>
              <a:rPr lang="en-US" dirty="0" smtClean="0">
                <a:solidFill>
                  <a:schemeClr val="tx1"/>
                </a:solidFill>
                <a:ea typeface="Gill Sans" charset="0"/>
                <a:cs typeface="Gill Sans" charset="0"/>
              </a:rPr>
              <a:t>explicit whenever you write code.</a:t>
            </a:r>
            <a:endParaRPr lang="en-US" dirty="0">
              <a:solidFill>
                <a:schemeClr val="tx1"/>
              </a:solidFill>
              <a:ea typeface="Gill Sans" charset="0"/>
              <a:cs typeface="Gill Sans" charset="0"/>
            </a:endParaRPr>
          </a:p>
          <a:p>
            <a:endParaRPr lang="en-US" dirty="0"/>
          </a:p>
        </p:txBody>
      </p:sp>
      <p:pic>
        <p:nvPicPr>
          <p:cNvPr id="5122" name="Picture 2" descr="Blocks in Python through inden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85032"/>
            <a:ext cx="3352800" cy="20345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2"/>
          <p:cNvPicPr>
            <a:picLocks noChangeArrowheads="1"/>
          </p:cNvPicPr>
          <p:nvPr/>
        </p:nvPicPr>
        <p:blipFill rotWithShape="1">
          <a:blip r:embed="rId3">
            <a:extLst>
              <a:ext uri="{28A0092B-C50C-407E-A947-70E740481C1C}">
                <a14:useLocalDpi xmlns:a14="http://schemas.microsoft.com/office/drawing/2010/main" val="0"/>
              </a:ext>
            </a:extLst>
          </a:blip>
          <a:srcRect l="5459" t="7118" r="5762" b="13076"/>
          <a:stretch/>
        </p:blipFill>
        <p:spPr bwMode="auto">
          <a:xfrm>
            <a:off x="4343400" y="1962150"/>
            <a:ext cx="3810000" cy="2127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357065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419350"/>
            <a:ext cx="1676400" cy="660400"/>
          </a:xfrm>
        </p:spPr>
        <p:txBody>
          <a:bodyPr>
            <a:noAutofit/>
          </a:bodyPr>
          <a:lstStyle/>
          <a:p>
            <a:r>
              <a:rPr lang="en-US" sz="3200" dirty="0" smtClean="0"/>
              <a:t>Example</a:t>
            </a:r>
            <a:endParaRPr lang="en-US" sz="3200" dirty="0"/>
          </a:p>
        </p:txBody>
      </p:sp>
      <p:sp>
        <p:nvSpPr>
          <p:cNvPr id="3" name="Rectangle 1"/>
          <p:cNvSpPr>
            <a:spLocks noChangeArrowheads="1"/>
          </p:cNvSpPr>
          <p:nvPr/>
        </p:nvSpPr>
        <p:spPr bwMode="auto">
          <a:xfrm>
            <a:off x="2590800" y="860345"/>
            <a:ext cx="6042039" cy="3600986"/>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re</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Lets use a regular expression to match a few date strings.</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regex =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r"[a-</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zA</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-Z]+ \d+"</a:t>
            </a:r>
            <a:b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matches =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re.findall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(regex,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"June 24, August 9, Dec 12"</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for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match </a:t>
            </a: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in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matches:</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"Full match: %s"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(match))</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regex =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r"([a-</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zA</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-Z]+) \d+"</a:t>
            </a:r>
            <a:b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matches =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re.findall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(regex,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"June 24, August 9, Dec 12"</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for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match </a:t>
            </a: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in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matches:</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"Match month: %s"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(match))</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If we need the exact positions of each match</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regex =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r"([a-</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zA</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-Z]+) \d+"</a:t>
            </a:r>
            <a:b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matches =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re.finditer</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(regex,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"June 24, August 9, Dec 12"</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for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match </a:t>
            </a: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in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matches:</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"Match at index: %s, %s"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match.start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match.end</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02025752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Python Multithreaded </a:t>
            </a:r>
            <a:r>
              <a:rPr lang="en-US" b="0" dirty="0" smtClean="0"/>
              <a:t>Programming</a:t>
            </a:r>
            <a:endParaRPr lang="en-US" dirty="0"/>
          </a:p>
        </p:txBody>
      </p:sp>
      <p:sp>
        <p:nvSpPr>
          <p:cNvPr id="3" name="Content Placeholder 2"/>
          <p:cNvSpPr>
            <a:spLocks noGrp="1"/>
          </p:cNvSpPr>
          <p:nvPr>
            <p:ph idx="13"/>
          </p:nvPr>
        </p:nvSpPr>
        <p:spPr/>
        <p:txBody>
          <a:bodyPr>
            <a:normAutofit lnSpcReduction="10000"/>
          </a:bodyPr>
          <a:lstStyle/>
          <a:p>
            <a:r>
              <a:rPr lang="en-US" dirty="0"/>
              <a:t>Running several threads is similar to running several different programs concurrently, but with the following benefits −</a:t>
            </a:r>
          </a:p>
          <a:p>
            <a:pPr lvl="1"/>
            <a:r>
              <a:rPr lang="en-US" dirty="0"/>
              <a:t>Multiple threads within a process share the same data space with the main thread and can therefore share information or communicate with each other more easily than if they were separate processes.</a:t>
            </a:r>
          </a:p>
          <a:p>
            <a:pPr lvl="1"/>
            <a:r>
              <a:rPr lang="en-US" dirty="0"/>
              <a:t>Threads sometimes called light-weight processes and they do not require much memory overhead; they are cheaper than processes</a:t>
            </a:r>
            <a:r>
              <a:rPr lang="en-US" dirty="0" smtClean="0"/>
              <a:t>.</a:t>
            </a:r>
          </a:p>
          <a:p>
            <a:pPr marL="247650" lvl="1" indent="0">
              <a:buNone/>
            </a:pPr>
            <a:endParaRPr lang="en-US" dirty="0"/>
          </a:p>
          <a:p>
            <a:r>
              <a:rPr lang="en-US" dirty="0"/>
              <a:t>A thread has a beginning, an execution sequence, and a conclusion. It has an instruction pointer that keeps track of where within its context it is currently running.</a:t>
            </a:r>
          </a:p>
          <a:p>
            <a:pPr lvl="1"/>
            <a:r>
              <a:rPr lang="en-US" dirty="0"/>
              <a:t>It can be pre-empted (interrupted)</a:t>
            </a:r>
          </a:p>
          <a:p>
            <a:pPr lvl="1"/>
            <a:r>
              <a:rPr lang="en-US" dirty="0"/>
              <a:t>It can temporarily be put on hold (also known as sleeping) while other threads are running - this is called yielding.</a:t>
            </a:r>
          </a:p>
          <a:p>
            <a:endParaRPr lang="en-US" dirty="0"/>
          </a:p>
        </p:txBody>
      </p:sp>
    </p:spTree>
    <p:extLst>
      <p:ext uri="{BB962C8B-B14F-4D97-AF65-F5344CB8AC3E}">
        <p14:creationId xmlns:p14="http://schemas.microsoft.com/office/powerpoint/2010/main" val="108995441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Types of Threads</a:t>
            </a:r>
            <a:endParaRPr lang="en-US" dirty="0"/>
          </a:p>
        </p:txBody>
      </p:sp>
      <p:sp>
        <p:nvSpPr>
          <p:cNvPr id="6" name="Content Placeholder 5"/>
          <p:cNvSpPr>
            <a:spLocks noGrp="1"/>
          </p:cNvSpPr>
          <p:nvPr>
            <p:ph idx="13"/>
          </p:nvPr>
        </p:nvSpPr>
        <p:spPr/>
        <p:txBody>
          <a:bodyPr>
            <a:normAutofit/>
          </a:bodyPr>
          <a:lstStyle/>
          <a:p>
            <a:r>
              <a:rPr lang="en-US" dirty="0"/>
              <a:t>There are two different kind of threads −</a:t>
            </a:r>
          </a:p>
          <a:p>
            <a:pPr lvl="1"/>
            <a:r>
              <a:rPr lang="en-US" dirty="0"/>
              <a:t>kernel thread</a:t>
            </a:r>
          </a:p>
          <a:p>
            <a:pPr lvl="1"/>
            <a:r>
              <a:rPr lang="en-US" dirty="0"/>
              <a:t>user thread</a:t>
            </a:r>
          </a:p>
          <a:p>
            <a:r>
              <a:rPr lang="en-US" dirty="0"/>
              <a:t>Kernel Threads are a part of the operating system, while the User-space threads are not implemented in the kernel.</a:t>
            </a:r>
          </a:p>
          <a:p>
            <a:r>
              <a:rPr lang="en-US" dirty="0"/>
              <a:t>There are two modules which support the usage of threads in Python3 </a:t>
            </a:r>
          </a:p>
          <a:p>
            <a:pPr lvl="1"/>
            <a:r>
              <a:rPr lang="en-US" dirty="0"/>
              <a:t>_thread</a:t>
            </a:r>
          </a:p>
          <a:p>
            <a:pPr lvl="1"/>
            <a:r>
              <a:rPr lang="en-US" dirty="0"/>
              <a:t>threading</a:t>
            </a:r>
          </a:p>
          <a:p>
            <a:r>
              <a:rPr lang="en-US" dirty="0"/>
              <a:t>The thread module has been "deprecated" for quite a long time. Users are encouraged to use the threading module instead. Hence, in Python 3, the module "thread" is not available anymore. However, it has been renamed to "_thread" for backwards compatibilities in Python3.</a:t>
            </a:r>
          </a:p>
          <a:p>
            <a:endParaRPr lang="en-US" dirty="0"/>
          </a:p>
        </p:txBody>
      </p:sp>
    </p:spTree>
    <p:extLst>
      <p:ext uri="{BB962C8B-B14F-4D97-AF65-F5344CB8AC3E}">
        <p14:creationId xmlns:p14="http://schemas.microsoft.com/office/powerpoint/2010/main" val="351277941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Starting a New </a:t>
            </a:r>
            <a:r>
              <a:rPr lang="en-US" b="0" dirty="0" smtClean="0"/>
              <a:t>Thread</a:t>
            </a:r>
            <a:endParaRPr lang="en-US" dirty="0"/>
          </a:p>
        </p:txBody>
      </p:sp>
      <p:sp>
        <p:nvSpPr>
          <p:cNvPr id="4" name="Rectangle 1"/>
          <p:cNvSpPr>
            <a:spLocks noChangeArrowheads="1"/>
          </p:cNvSpPr>
          <p:nvPr/>
        </p:nvSpPr>
        <p:spPr bwMode="auto">
          <a:xfrm>
            <a:off x="1447800" y="1058198"/>
            <a:ext cx="5622052" cy="3647152"/>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t>#!/</a:t>
            </a:r>
            <a:r>
              <a:rPr kumimoji="0" lang="en-US" altLang="en-US" sz="1100" b="0" i="1" u="none" strike="noStrike" cap="none" normalizeH="0" baseline="0" dirty="0" err="1" smtClean="0">
                <a:ln>
                  <a:noFill/>
                </a:ln>
                <a:solidFill>
                  <a:srgbClr val="808080"/>
                </a:solidFill>
                <a:effectLst/>
                <a:latin typeface="Courier New" pitchFamily="49" charset="0"/>
                <a:cs typeface="Courier New" pitchFamily="49" charset="0"/>
              </a:rPr>
              <a:t>usr</a:t>
            </a:r>
            <a: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t>/bin/python3</a:t>
            </a:r>
            <a:b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_thread</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time</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t># Define a function for the thread</a:t>
            </a:r>
            <a:b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1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print_time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threadName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delay):</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count =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0</a:t>
            </a:r>
            <a:b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   </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while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count &lt;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time.sleep</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(delay)</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count +=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1</a:t>
            </a:r>
            <a:b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"%s: %s"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threadName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time.ctime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time.time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t># Create two threads as follows</a:t>
            </a:r>
            <a:b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try</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_</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thread.start_new_thread</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print_time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"Thread-1"</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_</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thread.start_new_thread</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print_time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"Thread-2"</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4</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except</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"Error: unable to start thread"</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while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pass</a:t>
            </a:r>
            <a:endParaRPr kumimoji="0" lang="en-US" altLang="en-US" sz="16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56862595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The Threading </a:t>
            </a:r>
            <a:r>
              <a:rPr lang="en-US" b="0" dirty="0" smtClean="0"/>
              <a:t>Module</a:t>
            </a:r>
            <a:endParaRPr lang="en-US" dirty="0"/>
          </a:p>
        </p:txBody>
      </p:sp>
      <p:sp>
        <p:nvSpPr>
          <p:cNvPr id="3" name="Content Placeholder 2"/>
          <p:cNvSpPr>
            <a:spLocks noGrp="1"/>
          </p:cNvSpPr>
          <p:nvPr>
            <p:ph idx="13"/>
          </p:nvPr>
        </p:nvSpPr>
        <p:spPr/>
        <p:txBody>
          <a:bodyPr/>
          <a:lstStyle/>
          <a:p>
            <a:r>
              <a:rPr lang="en-US" dirty="0"/>
              <a:t>The newer threading module included with Python 2.4 provides much more powerful, high-level support for threads than the thread module discussed </a:t>
            </a:r>
            <a:r>
              <a:rPr lang="en-US" dirty="0" smtClean="0"/>
              <a:t>previously.</a:t>
            </a:r>
          </a:p>
          <a:p>
            <a:r>
              <a:rPr lang="en-US" dirty="0"/>
              <a:t>The </a:t>
            </a:r>
            <a:r>
              <a:rPr lang="en-US" i="1" dirty="0"/>
              <a:t>threading</a:t>
            </a:r>
            <a:r>
              <a:rPr lang="en-US" dirty="0"/>
              <a:t> module exposes all the methods of the </a:t>
            </a:r>
            <a:r>
              <a:rPr lang="en-US" i="1" dirty="0"/>
              <a:t>thread</a:t>
            </a:r>
            <a:r>
              <a:rPr lang="en-US" dirty="0"/>
              <a:t> module and provides some additional methods −</a:t>
            </a:r>
          </a:p>
          <a:p>
            <a:pPr lvl="1"/>
            <a:r>
              <a:rPr lang="en-US" b="1" dirty="0" err="1"/>
              <a:t>threading.activeCount</a:t>
            </a:r>
            <a:r>
              <a:rPr lang="en-US" b="1" dirty="0"/>
              <a:t>()</a:t>
            </a:r>
            <a:r>
              <a:rPr lang="en-US" dirty="0"/>
              <a:t> − Returns the number of thread objects that are active.</a:t>
            </a:r>
          </a:p>
          <a:p>
            <a:pPr lvl="1"/>
            <a:r>
              <a:rPr lang="en-US" b="1" dirty="0" err="1"/>
              <a:t>threading.currentThread</a:t>
            </a:r>
            <a:r>
              <a:rPr lang="en-US" b="1" dirty="0"/>
              <a:t>()</a:t>
            </a:r>
            <a:r>
              <a:rPr lang="en-US" dirty="0"/>
              <a:t> − Returns the number of thread objects in the caller's thread control.</a:t>
            </a:r>
          </a:p>
          <a:p>
            <a:pPr lvl="1"/>
            <a:r>
              <a:rPr lang="en-US" b="1" dirty="0" err="1"/>
              <a:t>threading.enumerate</a:t>
            </a:r>
            <a:r>
              <a:rPr lang="en-US" b="1" dirty="0"/>
              <a:t>()</a:t>
            </a:r>
            <a:r>
              <a:rPr lang="en-US" dirty="0"/>
              <a:t> − Returns a list of all thread objects that are currently active.</a:t>
            </a:r>
          </a:p>
          <a:p>
            <a:endParaRPr lang="en-US" dirty="0"/>
          </a:p>
        </p:txBody>
      </p:sp>
    </p:spTree>
    <p:extLst>
      <p:ext uri="{BB962C8B-B14F-4D97-AF65-F5344CB8AC3E}">
        <p14:creationId xmlns:p14="http://schemas.microsoft.com/office/powerpoint/2010/main" val="264035496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The Threading </a:t>
            </a:r>
            <a:r>
              <a:rPr lang="en-US" b="0" dirty="0" smtClean="0"/>
              <a:t>Module continue…</a:t>
            </a:r>
            <a:endParaRPr lang="en-US" dirty="0"/>
          </a:p>
        </p:txBody>
      </p:sp>
      <p:sp>
        <p:nvSpPr>
          <p:cNvPr id="3" name="Content Placeholder 2"/>
          <p:cNvSpPr>
            <a:spLocks noGrp="1"/>
          </p:cNvSpPr>
          <p:nvPr>
            <p:ph idx="13"/>
          </p:nvPr>
        </p:nvSpPr>
        <p:spPr/>
        <p:txBody>
          <a:bodyPr/>
          <a:lstStyle/>
          <a:p>
            <a:r>
              <a:rPr lang="en-US" dirty="0" smtClean="0"/>
              <a:t>In </a:t>
            </a:r>
            <a:r>
              <a:rPr lang="en-US" dirty="0"/>
              <a:t>addition to the methods, the threading module has the </a:t>
            </a:r>
            <a:r>
              <a:rPr lang="en-US" i="1" dirty="0"/>
              <a:t>Thread</a:t>
            </a:r>
            <a:r>
              <a:rPr lang="en-US" dirty="0"/>
              <a:t> class that implements threading. The methods provided by the </a:t>
            </a:r>
            <a:r>
              <a:rPr lang="en-US" i="1" dirty="0"/>
              <a:t>Thread</a:t>
            </a:r>
            <a:r>
              <a:rPr lang="en-US" dirty="0"/>
              <a:t> class are as follows −</a:t>
            </a:r>
          </a:p>
          <a:p>
            <a:pPr lvl="1"/>
            <a:r>
              <a:rPr lang="en-US" b="1" dirty="0"/>
              <a:t>run()</a:t>
            </a:r>
            <a:r>
              <a:rPr lang="en-US" dirty="0"/>
              <a:t> − The run() method is the entry point for a thread.</a:t>
            </a:r>
          </a:p>
          <a:p>
            <a:pPr lvl="1"/>
            <a:r>
              <a:rPr lang="en-US" b="1" dirty="0"/>
              <a:t>start()</a:t>
            </a:r>
            <a:r>
              <a:rPr lang="en-US" dirty="0"/>
              <a:t> − The start() method starts a thread by calling the run method.</a:t>
            </a:r>
          </a:p>
          <a:p>
            <a:pPr lvl="1"/>
            <a:r>
              <a:rPr lang="en-US" b="1" dirty="0"/>
              <a:t>join([time])</a:t>
            </a:r>
            <a:r>
              <a:rPr lang="en-US" dirty="0"/>
              <a:t> − The join() waits for threads to terminate.</a:t>
            </a:r>
          </a:p>
          <a:p>
            <a:pPr lvl="1"/>
            <a:r>
              <a:rPr lang="en-US" b="1" dirty="0" err="1"/>
              <a:t>isAlive</a:t>
            </a:r>
            <a:r>
              <a:rPr lang="en-US" b="1" dirty="0"/>
              <a:t>()</a:t>
            </a:r>
            <a:r>
              <a:rPr lang="en-US" dirty="0"/>
              <a:t> − The </a:t>
            </a:r>
            <a:r>
              <a:rPr lang="en-US" dirty="0" err="1"/>
              <a:t>isAlive</a:t>
            </a:r>
            <a:r>
              <a:rPr lang="en-US" dirty="0"/>
              <a:t>() method checks whether a thread is still executing.</a:t>
            </a:r>
          </a:p>
          <a:p>
            <a:pPr lvl="1"/>
            <a:r>
              <a:rPr lang="en-US" b="1" dirty="0" err="1"/>
              <a:t>getName</a:t>
            </a:r>
            <a:r>
              <a:rPr lang="en-US" b="1" dirty="0"/>
              <a:t>()</a:t>
            </a:r>
            <a:r>
              <a:rPr lang="en-US" dirty="0"/>
              <a:t> − The </a:t>
            </a:r>
            <a:r>
              <a:rPr lang="en-US" dirty="0" err="1"/>
              <a:t>getName</a:t>
            </a:r>
            <a:r>
              <a:rPr lang="en-US" dirty="0"/>
              <a:t>() method returns the name of a thread.</a:t>
            </a:r>
          </a:p>
          <a:p>
            <a:pPr lvl="1"/>
            <a:r>
              <a:rPr lang="en-US" b="1" dirty="0" err="1"/>
              <a:t>setName</a:t>
            </a:r>
            <a:r>
              <a:rPr lang="en-US" b="1" dirty="0"/>
              <a:t>()</a:t>
            </a:r>
            <a:r>
              <a:rPr lang="en-US" dirty="0"/>
              <a:t> − The </a:t>
            </a:r>
            <a:r>
              <a:rPr lang="en-US" dirty="0" err="1"/>
              <a:t>setName</a:t>
            </a:r>
            <a:r>
              <a:rPr lang="en-US" dirty="0"/>
              <a:t>() method sets the name of a thread.</a:t>
            </a:r>
          </a:p>
        </p:txBody>
      </p:sp>
    </p:spTree>
    <p:extLst>
      <p:ext uri="{BB962C8B-B14F-4D97-AF65-F5344CB8AC3E}">
        <p14:creationId xmlns:p14="http://schemas.microsoft.com/office/powerpoint/2010/main" val="792964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38350"/>
            <a:ext cx="3073507" cy="660400"/>
          </a:xfrm>
        </p:spPr>
        <p:txBody>
          <a:bodyPr>
            <a:noAutofit/>
          </a:bodyPr>
          <a:lstStyle/>
          <a:p>
            <a:r>
              <a:rPr lang="en-US" sz="3200" b="0" dirty="0"/>
              <a:t>Creating Thread Using Threading </a:t>
            </a:r>
            <a:r>
              <a:rPr lang="en-US" sz="3200" b="0" dirty="0" smtClean="0"/>
              <a:t>Module</a:t>
            </a:r>
            <a:endParaRPr lang="en-US" sz="3200" dirty="0"/>
          </a:p>
        </p:txBody>
      </p:sp>
      <p:sp>
        <p:nvSpPr>
          <p:cNvPr id="4" name="Rectangle 1"/>
          <p:cNvSpPr>
            <a:spLocks noChangeArrowheads="1"/>
          </p:cNvSpPr>
          <p:nvPr/>
        </p:nvSpPr>
        <p:spPr bwMode="auto">
          <a:xfrm>
            <a:off x="3073507" y="194935"/>
            <a:ext cx="5537093" cy="4662815"/>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t>#!/</a:t>
            </a:r>
            <a:r>
              <a:rPr kumimoji="0" lang="en-US" altLang="en-US" sz="1100" b="0" i="1" u="none" strike="noStrike" cap="none" normalizeH="0" baseline="0" dirty="0" err="1" smtClean="0">
                <a:ln>
                  <a:noFill/>
                </a:ln>
                <a:solidFill>
                  <a:srgbClr val="808080"/>
                </a:solidFill>
                <a:effectLst/>
                <a:latin typeface="Courier New" pitchFamily="49" charset="0"/>
                <a:cs typeface="Courier New" pitchFamily="49" charset="0"/>
              </a:rPr>
              <a:t>usr</a:t>
            </a:r>
            <a: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t>/bin/python3</a:t>
            </a:r>
            <a:b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t/>
            </a:r>
            <a:b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threading</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time</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exitFlag</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0</a:t>
            </a:r>
            <a:b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b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class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myThread</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threading.Thread</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100" b="0" i="0" u="none" strike="noStrike" cap="none" normalizeH="0" baseline="0" dirty="0" err="1" smtClean="0">
                <a:ln>
                  <a:noFill/>
                </a:ln>
                <a:solidFill>
                  <a:srgbClr val="B200B2"/>
                </a:solidFill>
                <a:effectLst/>
                <a:latin typeface="Courier New" pitchFamily="49" charset="0"/>
                <a:cs typeface="Courier New" pitchFamily="49" charset="0"/>
              </a:rPr>
              <a:t>init</a:t>
            </a:r>
            <a:r>
              <a:rPr kumimoji="0" lang="en-US" altLang="en-US" sz="11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threadID</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name, counter):</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threading.Thread.</a:t>
            </a:r>
            <a:r>
              <a:rPr kumimoji="0" lang="en-US" altLang="en-US" sz="11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100" b="0" i="0" u="none" strike="noStrike" cap="none" normalizeH="0" baseline="0" dirty="0" err="1" smtClean="0">
                <a:ln>
                  <a:noFill/>
                </a:ln>
                <a:solidFill>
                  <a:srgbClr val="B200B2"/>
                </a:solidFill>
                <a:effectLst/>
                <a:latin typeface="Courier New" pitchFamily="49" charset="0"/>
                <a:cs typeface="Courier New" pitchFamily="49" charset="0"/>
              </a:rPr>
              <a:t>init</a:t>
            </a:r>
            <a:r>
              <a:rPr kumimoji="0" lang="en-US" altLang="en-US" sz="11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.threadID</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threadID</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.name = name</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.counter</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 counter</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run(</a:t>
            </a:r>
            <a:r>
              <a:rPr kumimoji="0" lang="en-US" altLang="en-US" sz="11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"Starting "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.name)</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print_time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.name, </a:t>
            </a:r>
            <a:r>
              <a:rPr kumimoji="0" lang="en-US" altLang="en-US" sz="11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.counter</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"Exiting "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.name)</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print_time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threadName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delay, counter):</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while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counter:</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if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exitFlag</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threadName.exit</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time.sleep</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(delay)</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"%s: %s"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threadName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time.ctime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time.time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counter -=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1</a:t>
            </a:r>
            <a:endParaRPr kumimoji="0" lang="en-US" altLang="en-US" sz="16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2151889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Synchronizing </a:t>
            </a:r>
            <a:r>
              <a:rPr lang="en-US" b="0" dirty="0" smtClean="0"/>
              <a:t>Threads</a:t>
            </a:r>
            <a:endParaRPr lang="en-US" dirty="0"/>
          </a:p>
        </p:txBody>
      </p:sp>
      <p:sp>
        <p:nvSpPr>
          <p:cNvPr id="3" name="Content Placeholder 2"/>
          <p:cNvSpPr>
            <a:spLocks noGrp="1"/>
          </p:cNvSpPr>
          <p:nvPr>
            <p:ph idx="13"/>
          </p:nvPr>
        </p:nvSpPr>
        <p:spPr/>
        <p:txBody>
          <a:bodyPr/>
          <a:lstStyle/>
          <a:p>
            <a:r>
              <a:rPr lang="en-US" dirty="0"/>
              <a:t>The threading module provided with Python includes a simple-to-implement locking mechanism that allows you to synchronize threads. A new lock is created by calling the </a:t>
            </a:r>
            <a:r>
              <a:rPr lang="en-US" i="1" dirty="0"/>
              <a:t>Lock()</a:t>
            </a:r>
            <a:r>
              <a:rPr lang="en-US" dirty="0"/>
              <a:t> method, which returns the new lock</a:t>
            </a:r>
            <a:r>
              <a:rPr lang="en-US" dirty="0" smtClean="0"/>
              <a:t>.</a:t>
            </a:r>
          </a:p>
          <a:p>
            <a:r>
              <a:rPr lang="en-US" dirty="0"/>
              <a:t>The </a:t>
            </a:r>
            <a:r>
              <a:rPr lang="en-US" i="1" dirty="0"/>
              <a:t>acquire(blocking)</a:t>
            </a:r>
            <a:r>
              <a:rPr lang="en-US" dirty="0"/>
              <a:t> method of the new lock object is used to force the threads to run synchronously. The optional </a:t>
            </a:r>
            <a:r>
              <a:rPr lang="en-US" i="1" dirty="0"/>
              <a:t>blocking</a:t>
            </a:r>
            <a:r>
              <a:rPr lang="en-US" dirty="0"/>
              <a:t> parameter enables you to control whether the thread waits to acquire the lock.</a:t>
            </a:r>
          </a:p>
        </p:txBody>
      </p:sp>
      <p:sp>
        <p:nvSpPr>
          <p:cNvPr id="4" name="Rectangle 1"/>
          <p:cNvSpPr>
            <a:spLocks noChangeArrowheads="1"/>
          </p:cNvSpPr>
          <p:nvPr/>
        </p:nvSpPr>
        <p:spPr bwMode="auto">
          <a:xfrm>
            <a:off x="1965085" y="3028712"/>
            <a:ext cx="4588115" cy="1600438"/>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run(</a:t>
            </a:r>
            <a:r>
              <a:rPr kumimoji="0" lang="en-US" altLang="en-US" sz="14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"Starting "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.name)</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Get lock to synchronize threads</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threadLock.acquire</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print_time</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.name, </a:t>
            </a:r>
            <a:r>
              <a:rPr kumimoji="0" lang="en-US" altLang="en-US" sz="14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.counter</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Free lock to release next thread</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threadLock.release</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15477852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Multithreaded Priority </a:t>
            </a:r>
            <a:r>
              <a:rPr lang="en-US" b="0" dirty="0" smtClean="0"/>
              <a:t>Queue</a:t>
            </a:r>
            <a:endParaRPr lang="en-US" dirty="0"/>
          </a:p>
        </p:txBody>
      </p:sp>
      <p:sp>
        <p:nvSpPr>
          <p:cNvPr id="3" name="Content Placeholder 2"/>
          <p:cNvSpPr>
            <a:spLocks noGrp="1"/>
          </p:cNvSpPr>
          <p:nvPr>
            <p:ph idx="13"/>
          </p:nvPr>
        </p:nvSpPr>
        <p:spPr/>
        <p:txBody>
          <a:bodyPr/>
          <a:lstStyle/>
          <a:p>
            <a:r>
              <a:rPr lang="en-US" dirty="0"/>
              <a:t>The </a:t>
            </a:r>
            <a:r>
              <a:rPr lang="en-US" i="1" dirty="0"/>
              <a:t>Queue</a:t>
            </a:r>
            <a:r>
              <a:rPr lang="en-US" dirty="0"/>
              <a:t> module allows you to create a new queue object that can hold a specific number of items. There are following methods to control the Queue </a:t>
            </a:r>
          </a:p>
          <a:p>
            <a:pPr lvl="1"/>
            <a:r>
              <a:rPr lang="en-US" b="1" dirty="0"/>
              <a:t>get()</a:t>
            </a:r>
            <a:r>
              <a:rPr lang="en-US" dirty="0"/>
              <a:t> − The get() removes and returns an item from the queue.</a:t>
            </a:r>
          </a:p>
          <a:p>
            <a:pPr lvl="1"/>
            <a:r>
              <a:rPr lang="en-US" b="1" dirty="0"/>
              <a:t>put()</a:t>
            </a:r>
            <a:r>
              <a:rPr lang="en-US" dirty="0"/>
              <a:t> − The put adds item to a queue.</a:t>
            </a:r>
          </a:p>
          <a:p>
            <a:pPr lvl="1"/>
            <a:r>
              <a:rPr lang="en-US" b="1" dirty="0" err="1"/>
              <a:t>qsize</a:t>
            </a:r>
            <a:r>
              <a:rPr lang="en-US" b="1" dirty="0"/>
              <a:t>() </a:t>
            </a:r>
            <a:r>
              <a:rPr lang="en-US" dirty="0"/>
              <a:t>− The </a:t>
            </a:r>
            <a:r>
              <a:rPr lang="en-US" dirty="0" err="1"/>
              <a:t>qsize</a:t>
            </a:r>
            <a:r>
              <a:rPr lang="en-US" dirty="0"/>
              <a:t>() returns the number of items that are currently in the queue.</a:t>
            </a:r>
          </a:p>
          <a:p>
            <a:pPr lvl="1"/>
            <a:r>
              <a:rPr lang="en-US" b="1" dirty="0"/>
              <a:t>empty()</a:t>
            </a:r>
            <a:r>
              <a:rPr lang="en-US" dirty="0"/>
              <a:t> − The empty( ) returns True if queue is empty; otherwise, False.</a:t>
            </a:r>
          </a:p>
          <a:p>
            <a:pPr lvl="1"/>
            <a:r>
              <a:rPr lang="en-US" b="1" dirty="0"/>
              <a:t>full()</a:t>
            </a:r>
            <a:r>
              <a:rPr lang="en-US" dirty="0"/>
              <a:t> − the full() returns True if queue is full; otherwise, False.</a:t>
            </a:r>
          </a:p>
        </p:txBody>
      </p:sp>
    </p:spTree>
    <p:extLst>
      <p:ext uri="{BB962C8B-B14F-4D97-AF65-F5344CB8AC3E}">
        <p14:creationId xmlns:p14="http://schemas.microsoft.com/office/powerpoint/2010/main" val="161772097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t>
            </a:r>
            <a:r>
              <a:rPr lang="en-US" dirty="0"/>
              <a:t>performance tips</a:t>
            </a:r>
          </a:p>
        </p:txBody>
      </p:sp>
      <p:sp>
        <p:nvSpPr>
          <p:cNvPr id="3" name="Content Placeholder 2"/>
          <p:cNvSpPr>
            <a:spLocks noGrp="1"/>
          </p:cNvSpPr>
          <p:nvPr>
            <p:ph idx="13"/>
          </p:nvPr>
        </p:nvSpPr>
        <p:spPr>
          <a:xfrm>
            <a:off x="289012" y="952500"/>
            <a:ext cx="8385087" cy="2762250"/>
          </a:xfrm>
        </p:spPr>
        <p:txBody>
          <a:bodyPr/>
          <a:lstStyle/>
          <a:p>
            <a:r>
              <a:rPr lang="en-US" dirty="0"/>
              <a:t>String </a:t>
            </a:r>
            <a:r>
              <a:rPr lang="en-US" dirty="0" smtClean="0"/>
              <a:t>Concatenation</a:t>
            </a:r>
          </a:p>
          <a:p>
            <a:pPr lvl="1"/>
            <a:r>
              <a:rPr lang="en-US" dirty="0"/>
              <a:t>Strings in Python are immutable. This fact frequently sneaks up and bites novice Python programmers on the rump. Immutability confers some advantages and disadvantages. In the plus column, strings can be used as keys in dictionaries and individual copies can be shared among multiple variable bindings. (Python automatically shares one- and two-character strings.) In the minus column, you can't say something like, "change all the 'a's to 'b's" in any given string. Instead, you have to create a new string with the desired properties. This continual copying can lead to significant inefficiencies in Python programs.</a:t>
            </a:r>
          </a:p>
        </p:txBody>
      </p:sp>
      <p:sp>
        <p:nvSpPr>
          <p:cNvPr id="4" name="Rectangle 1"/>
          <p:cNvSpPr>
            <a:spLocks noChangeArrowheads="1"/>
          </p:cNvSpPr>
          <p:nvPr/>
        </p:nvSpPr>
        <p:spPr bwMode="auto">
          <a:xfrm>
            <a:off x="457200" y="3660398"/>
            <a:ext cx="2869696" cy="954107"/>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#Avoid this</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s = </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a:t>
            </a:r>
            <a:b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b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for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x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in </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list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s +=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some_function</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(x)</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Rectangle 2"/>
          <p:cNvSpPr>
            <a:spLocks noChangeArrowheads="1"/>
          </p:cNvSpPr>
          <p:nvPr/>
        </p:nvSpPr>
        <p:spPr bwMode="auto">
          <a:xfrm>
            <a:off x="3499277" y="3714750"/>
            <a:ext cx="5339923" cy="738664"/>
          </a:xfrm>
          <a:prstGeom prst="rect">
            <a:avLst/>
          </a:prstGeom>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#Use this</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slist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some_function</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elt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for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elt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in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somelist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s = </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.join(</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slist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53816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3"/>
          </p:nvPr>
        </p:nvSpPr>
        <p:spPr/>
        <p:txBody>
          <a:bodyPr>
            <a:normAutofit/>
          </a:bodyPr>
          <a:lstStyle/>
          <a:p>
            <a:r>
              <a:rPr lang="en-US" sz="2800" dirty="0" err="1"/>
              <a:t>Emacs</a:t>
            </a:r>
            <a:endParaRPr lang="en-US" sz="2800" dirty="0"/>
          </a:p>
          <a:p>
            <a:r>
              <a:rPr lang="en-US" sz="2800" dirty="0"/>
              <a:t>Vim</a:t>
            </a:r>
          </a:p>
          <a:p>
            <a:r>
              <a:rPr lang="en-US" sz="2800" dirty="0"/>
              <a:t>Komodo</a:t>
            </a:r>
          </a:p>
          <a:p>
            <a:r>
              <a:rPr lang="en-US" sz="2800" dirty="0" err="1"/>
              <a:t>PyCharm</a:t>
            </a:r>
            <a:endParaRPr lang="en-US" sz="2800" dirty="0"/>
          </a:p>
          <a:p>
            <a:r>
              <a:rPr lang="en-US" sz="2800" dirty="0"/>
              <a:t>Eclipse (</a:t>
            </a:r>
            <a:r>
              <a:rPr lang="en-US" sz="2800" dirty="0" err="1"/>
              <a:t>PyDev</a:t>
            </a:r>
            <a:r>
              <a:rPr lang="en-US" sz="2800" dirty="0"/>
              <a:t>)</a:t>
            </a:r>
          </a:p>
          <a:p>
            <a:r>
              <a:rPr lang="en-US" sz="2800" dirty="0"/>
              <a:t>NetBeans</a:t>
            </a:r>
          </a:p>
          <a:p>
            <a:r>
              <a:rPr lang="en-US" sz="2800" dirty="0"/>
              <a:t>and many </a:t>
            </a:r>
            <a:r>
              <a:rPr lang="en-US" sz="2800" dirty="0">
                <a:hlinkClick r:id="rId2"/>
              </a:rPr>
              <a:t>more </a:t>
            </a:r>
            <a:r>
              <a:rPr lang="en-US" sz="2800" dirty="0" smtClean="0"/>
              <a:t>…</a:t>
            </a:r>
            <a:endParaRPr lang="en-US" sz="2800" dirty="0"/>
          </a:p>
          <a:p>
            <a:endParaRPr lang="en-US" sz="2800" dirty="0"/>
          </a:p>
        </p:txBody>
      </p:sp>
      <p:sp>
        <p:nvSpPr>
          <p:cNvPr id="2" name="Title 1"/>
          <p:cNvSpPr>
            <a:spLocks noGrp="1"/>
          </p:cNvSpPr>
          <p:nvPr>
            <p:ph type="title"/>
          </p:nvPr>
        </p:nvSpPr>
        <p:spPr/>
        <p:txBody>
          <a:bodyPr/>
          <a:lstStyle/>
          <a:p>
            <a:r>
              <a:rPr lang="en-US" dirty="0"/>
              <a:t>Working with IDE’s</a:t>
            </a:r>
          </a:p>
        </p:txBody>
      </p:sp>
      <p:pic>
        <p:nvPicPr>
          <p:cNvPr id="6146" name="Picture 2" descr="Image result for emacs logo transparent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895350"/>
            <a:ext cx="1404974" cy="14159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vim transparent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200" y="89535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Komodo python logo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2912" y="2311301"/>
            <a:ext cx="1745671" cy="120014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PyCharm logo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9787" y="1733550"/>
            <a:ext cx="2340025" cy="234002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Image result for eclipse logo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94810" y="3257550"/>
            <a:ext cx="2849190" cy="1774120"/>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Image result for netbean logo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7775" y="3581400"/>
            <a:ext cx="1343025"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62186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t>
            </a:r>
            <a:r>
              <a:rPr lang="en-US" dirty="0"/>
              <a:t>performance tips</a:t>
            </a:r>
          </a:p>
        </p:txBody>
      </p:sp>
      <p:sp>
        <p:nvSpPr>
          <p:cNvPr id="3" name="Content Placeholder 2"/>
          <p:cNvSpPr>
            <a:spLocks noGrp="1"/>
          </p:cNvSpPr>
          <p:nvPr>
            <p:ph idx="13"/>
          </p:nvPr>
        </p:nvSpPr>
        <p:spPr>
          <a:xfrm>
            <a:off x="289012" y="952500"/>
            <a:ext cx="8385087" cy="2762250"/>
          </a:xfrm>
        </p:spPr>
        <p:txBody>
          <a:bodyPr/>
          <a:lstStyle/>
          <a:p>
            <a:r>
              <a:rPr lang="en-US" dirty="0"/>
              <a:t>Loops</a:t>
            </a:r>
          </a:p>
          <a:p>
            <a:pPr lvl="1"/>
            <a:r>
              <a:rPr lang="en-US" dirty="0"/>
              <a:t>Python supports a couple of looping constructs. The for statement is most commonly used. It loops over the elements of a sequence, assigning each to the loop variable. If the body of your loop is simple, the interpreter overhead of the for loop itself can be a substantial amount of the overhead. This is where the </a:t>
            </a:r>
            <a:r>
              <a:rPr lang="en-US" b="1" dirty="0"/>
              <a:t>map</a:t>
            </a:r>
            <a:r>
              <a:rPr lang="en-US" dirty="0"/>
              <a:t> function is handy. You can think of map as a for moved into C code. The only restriction is that the "loop body" of map must be a function call. Besides the syntactic benefit of list comprehensions, they are often as fast or faster than equivalent use of map.</a:t>
            </a:r>
          </a:p>
        </p:txBody>
      </p:sp>
      <p:sp>
        <p:nvSpPr>
          <p:cNvPr id="6" name="Rectangle 1"/>
          <p:cNvSpPr>
            <a:spLocks noChangeArrowheads="1"/>
          </p:cNvSpPr>
          <p:nvPr/>
        </p:nvSpPr>
        <p:spPr bwMode="auto">
          <a:xfrm>
            <a:off x="493296" y="3634945"/>
            <a:ext cx="3621504" cy="954107"/>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lang="en-US" altLang="en-US" sz="1400" i="1" dirty="0" smtClean="0">
                <a:solidFill>
                  <a:srgbClr val="808080"/>
                </a:solidFill>
                <a:latin typeface="Courier New" pitchFamily="49" charset="0"/>
                <a:cs typeface="Courier New" pitchFamily="49" charset="0"/>
              </a:rPr>
              <a:t>#Avoid </a:t>
            </a:r>
            <a:r>
              <a:rPr lang="en-US" altLang="en-US" sz="1400" i="1" dirty="0">
                <a:solidFill>
                  <a:srgbClr val="808080"/>
                </a:solidFill>
                <a:latin typeface="Courier New" pitchFamily="49" charset="0"/>
                <a:cs typeface="Courier New" pitchFamily="49" charset="0"/>
              </a:rPr>
              <a:t>this</a:t>
            </a:r>
            <a:endPar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newlist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for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word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in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oldlist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newlist.append</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word.upper</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3"/>
          <p:cNvSpPr>
            <a:spLocks noChangeArrowheads="1"/>
          </p:cNvSpPr>
          <p:nvPr/>
        </p:nvSpPr>
        <p:spPr bwMode="auto">
          <a:xfrm>
            <a:off x="4424494" y="3738086"/>
            <a:ext cx="3728906" cy="738664"/>
          </a:xfrm>
          <a:prstGeom prst="rect">
            <a:avLst/>
          </a:prstGeom>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#Use this</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newlist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map</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80"/>
                </a:solidFill>
                <a:effectLst/>
                <a:latin typeface="Courier New" pitchFamily="49" charset="0"/>
                <a:cs typeface="Courier New" pitchFamily="49" charset="0"/>
              </a:rPr>
              <a:t>str</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.upper</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oldlist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91594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Python </a:t>
            </a:r>
            <a:r>
              <a:rPr lang="en-US" dirty="0"/>
              <a:t>performance tips</a:t>
            </a:r>
          </a:p>
        </p:txBody>
      </p:sp>
      <p:sp>
        <p:nvSpPr>
          <p:cNvPr id="3" name="Content Placeholder 2"/>
          <p:cNvSpPr>
            <a:spLocks noGrp="1"/>
          </p:cNvSpPr>
          <p:nvPr>
            <p:ph idx="13"/>
          </p:nvPr>
        </p:nvSpPr>
        <p:spPr>
          <a:xfrm>
            <a:off x="289012" y="952500"/>
            <a:ext cx="8385087" cy="2305050"/>
          </a:xfrm>
        </p:spPr>
        <p:txBody>
          <a:bodyPr>
            <a:normAutofit fontScale="92500" lnSpcReduction="10000"/>
          </a:bodyPr>
          <a:lstStyle/>
          <a:p>
            <a:r>
              <a:rPr lang="en-US" dirty="0"/>
              <a:t>Avoiding dots</a:t>
            </a:r>
            <a:r>
              <a:rPr lang="en-US" dirty="0" smtClean="0"/>
              <a:t>... (Local Variable)</a:t>
            </a:r>
          </a:p>
          <a:p>
            <a:pPr lvl="1"/>
            <a:r>
              <a:rPr lang="en-US" dirty="0" smtClean="0"/>
              <a:t>Suppose </a:t>
            </a:r>
            <a:r>
              <a:rPr lang="en-US" dirty="0"/>
              <a:t>you can't use map or a list comprehension? You may be stuck with the for loop. The for loop example has another inefficiency. Both </a:t>
            </a:r>
            <a:r>
              <a:rPr lang="en-US" dirty="0" err="1"/>
              <a:t>newlist.append</a:t>
            </a:r>
            <a:r>
              <a:rPr lang="en-US" dirty="0"/>
              <a:t> and </a:t>
            </a:r>
            <a:r>
              <a:rPr lang="en-US" dirty="0" err="1"/>
              <a:t>word.upper</a:t>
            </a:r>
            <a:r>
              <a:rPr lang="en-US" dirty="0"/>
              <a:t> are function references that are reevaluated each time through the loop. The original loop can be replaced with</a:t>
            </a:r>
            <a:r>
              <a:rPr lang="en-US" dirty="0" smtClean="0"/>
              <a:t>:</a:t>
            </a:r>
          </a:p>
          <a:p>
            <a:pPr lvl="1"/>
            <a:r>
              <a:rPr lang="en-US" dirty="0"/>
              <a:t>The final speedup available to us for the non-map version of the for loop is to use local variables wherever possible. If the above loop is cast as a function, append and upper become local variables. Python accesses local variables much more efficiently than global variables.</a:t>
            </a:r>
          </a:p>
        </p:txBody>
      </p:sp>
      <p:sp>
        <p:nvSpPr>
          <p:cNvPr id="4" name="Rectangle 1"/>
          <p:cNvSpPr>
            <a:spLocks noChangeArrowheads="1"/>
          </p:cNvSpPr>
          <p:nvPr/>
        </p:nvSpPr>
        <p:spPr bwMode="auto">
          <a:xfrm>
            <a:off x="2971800" y="3688199"/>
            <a:ext cx="2654894" cy="1169551"/>
          </a:xfrm>
          <a:prstGeom prst="rect">
            <a:avLst/>
          </a:prstGeom>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upper = </a:t>
            </a:r>
            <a:r>
              <a:rPr kumimoji="0" lang="en-US" altLang="en-US" sz="1400" b="0" i="0" u="none" strike="noStrike" cap="none" normalizeH="0" baseline="0" dirty="0" err="1" smtClean="0">
                <a:ln>
                  <a:noFill/>
                </a:ln>
                <a:solidFill>
                  <a:srgbClr val="000080"/>
                </a:solidFill>
                <a:effectLst/>
                <a:latin typeface="Courier New" pitchFamily="49" charset="0"/>
                <a:cs typeface="Courier New" pitchFamily="49" charset="0"/>
              </a:rPr>
              <a:t>str</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.upper</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newlist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append =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newlist.append</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for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word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in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oldlist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append(upper(word))</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28935501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Python performance tips</a:t>
            </a:r>
          </a:p>
        </p:txBody>
      </p:sp>
      <p:sp>
        <p:nvSpPr>
          <p:cNvPr id="3" name="Content Placeholder 2"/>
          <p:cNvSpPr>
            <a:spLocks noGrp="1"/>
          </p:cNvSpPr>
          <p:nvPr>
            <p:ph idx="13"/>
          </p:nvPr>
        </p:nvSpPr>
        <p:spPr>
          <a:xfrm>
            <a:off x="289012" y="952500"/>
            <a:ext cx="8385087" cy="1314450"/>
          </a:xfrm>
        </p:spPr>
        <p:txBody>
          <a:bodyPr/>
          <a:lstStyle/>
          <a:p>
            <a:r>
              <a:rPr lang="en-US" dirty="0"/>
              <a:t>Data </a:t>
            </a:r>
            <a:r>
              <a:rPr lang="en-US" dirty="0" smtClean="0"/>
              <a:t>Aggregation</a:t>
            </a:r>
          </a:p>
          <a:p>
            <a:pPr lvl="1"/>
            <a:r>
              <a:rPr lang="en-US" dirty="0"/>
              <a:t>Function call overhead in Python is relatively high, especially compared with the execution speed of a </a:t>
            </a:r>
            <a:r>
              <a:rPr lang="en-US" dirty="0" err="1"/>
              <a:t>builtin</a:t>
            </a:r>
            <a:r>
              <a:rPr lang="en-US" dirty="0"/>
              <a:t> function. This strongly suggests that where appropriate, functions should handle data aggregates. </a:t>
            </a:r>
          </a:p>
        </p:txBody>
      </p:sp>
      <p:sp>
        <p:nvSpPr>
          <p:cNvPr id="4" name="Rectangle 1"/>
          <p:cNvSpPr>
            <a:spLocks noChangeArrowheads="1"/>
          </p:cNvSpPr>
          <p:nvPr/>
        </p:nvSpPr>
        <p:spPr bwMode="auto">
          <a:xfrm>
            <a:off x="802561" y="2343150"/>
            <a:ext cx="3159839" cy="2492990"/>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#Avoid this</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time</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x =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0</a:t>
            </a:r>
            <a:b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br>
            <a:r>
              <a:rPr kumimoji="0" lang="en-US" altLang="en-US" sz="12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doit1(</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i</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global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x</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x +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i</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list = </a:t>
            </a: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range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100000</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t =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time.time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for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i</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in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list: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doit1(</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i</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"%.3f"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time.time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()-t))</a:t>
            </a:r>
            <a:endParaRPr kumimoji="0" lang="en-US" alt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Rectangle 2"/>
          <p:cNvSpPr>
            <a:spLocks noChangeArrowheads="1"/>
          </p:cNvSpPr>
          <p:nvPr/>
        </p:nvSpPr>
        <p:spPr bwMode="auto">
          <a:xfrm>
            <a:off x="4612561" y="2397026"/>
            <a:ext cx="3159839" cy="2308324"/>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#Use this</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time</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x =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0</a:t>
            </a:r>
            <a:b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br>
            <a:r>
              <a:rPr kumimoji="0" lang="en-US" altLang="en-US" sz="12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doit2(list):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global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x</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for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i</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in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list: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x = x +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i</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list = </a:t>
            </a: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range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100000</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t =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time.time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doit2(list)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"%.3f"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time.time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()-t))</a:t>
            </a:r>
            <a:endParaRPr kumimoji="0" lang="en-US" altLang="en-US"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5113300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0"/>
          </p:nvPr>
        </p:nvSpPr>
        <p:spPr/>
        <p:txBody>
          <a:bodyPr/>
          <a:lstStyle/>
          <a:p>
            <a:r>
              <a:rPr lang="en-US" dirty="0" smtClean="0"/>
              <a:t>Q &amp; A</a:t>
            </a:r>
            <a:endParaRPr lang="en-US" dirty="0"/>
          </a:p>
        </p:txBody>
      </p:sp>
      <p:sp>
        <p:nvSpPr>
          <p:cNvPr id="2" name="Title 1"/>
          <p:cNvSpPr>
            <a:spLocks noGrp="1"/>
          </p:cNvSpPr>
          <p:nvPr>
            <p:ph type="title"/>
          </p:nvPr>
        </p:nvSpPr>
        <p:spPr/>
        <p:txBody>
          <a:bodyPr/>
          <a:lstStyle/>
          <a:p>
            <a:r>
              <a:rPr lang="en-US" cap="none" dirty="0" smtClean="0"/>
              <a:t>Thank You</a:t>
            </a:r>
            <a:endParaRPr lang="en-US" cap="none" dirty="0"/>
          </a:p>
        </p:txBody>
      </p:sp>
    </p:spTree>
    <p:extLst>
      <p:ext uri="{BB962C8B-B14F-4D97-AF65-F5344CB8AC3E}">
        <p14:creationId xmlns:p14="http://schemas.microsoft.com/office/powerpoint/2010/main" val="781808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Setting up </a:t>
            </a:r>
            <a:r>
              <a:rPr lang="en-US" dirty="0" err="1" smtClean="0"/>
              <a:t>PyCharm</a:t>
            </a:r>
            <a:endParaRPr lang="en-US" dirty="0"/>
          </a:p>
        </p:txBody>
      </p:sp>
      <p:pic>
        <p:nvPicPr>
          <p:cNvPr id="7170" name="Picture 2"/>
          <p:cNvPicPr>
            <a:picLocks noGrp="1" noChangeAspect="1" noChangeArrowheads="1"/>
          </p:cNvPicPr>
          <p:nvPr>
            <p:ph idx="13"/>
          </p:nvPr>
        </p:nvPicPr>
        <p:blipFill rotWithShape="1">
          <a:blip r:embed="rId2">
            <a:extLst>
              <a:ext uri="{28A0092B-C50C-407E-A947-70E740481C1C}">
                <a14:useLocalDpi xmlns:a14="http://schemas.microsoft.com/office/drawing/2010/main" val="0"/>
              </a:ext>
            </a:extLst>
          </a:blip>
          <a:srcRect t="4390" b="6342"/>
          <a:stretch/>
        </p:blipFill>
        <p:spPr bwMode="auto">
          <a:xfrm>
            <a:off x="1008484" y="1123950"/>
            <a:ext cx="6946056" cy="34861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450879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Work with python</a:t>
            </a:r>
            <a:endParaRPr lang="en-US" dirty="0"/>
          </a:p>
        </p:txBody>
      </p:sp>
      <p:sp>
        <p:nvSpPr>
          <p:cNvPr id="3" name="Subtitle 2"/>
          <p:cNvSpPr>
            <a:spLocks noGrp="1"/>
          </p:cNvSpPr>
          <p:nvPr>
            <p:ph type="subTitle" idx="10"/>
          </p:nvPr>
        </p:nvSpPr>
        <p:spPr/>
        <p:txBody>
          <a:bodyPr/>
          <a:lstStyle/>
          <a:p>
            <a:r>
              <a:rPr lang="en-US" dirty="0" smtClean="0"/>
              <a:t>Variables</a:t>
            </a:r>
            <a:r>
              <a:rPr lang="en-US" dirty="0"/>
              <a:t>, Operators &amp; </a:t>
            </a:r>
            <a:r>
              <a:rPr lang="en-US" dirty="0" err="1" smtClean="0"/>
              <a:t>Expression,Data</a:t>
            </a:r>
            <a:r>
              <a:rPr lang="en-US" dirty="0" smtClean="0"/>
              <a:t> Types, Loops, Collections</a:t>
            </a:r>
            <a:endParaRPr lang="en-US" dirty="0"/>
          </a:p>
        </p:txBody>
      </p:sp>
    </p:spTree>
    <p:extLst>
      <p:ext uri="{BB962C8B-B14F-4D97-AF65-F5344CB8AC3E}">
        <p14:creationId xmlns:p14="http://schemas.microsoft.com/office/powerpoint/2010/main" val="3420602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Variables</a:t>
            </a:r>
          </a:p>
        </p:txBody>
      </p:sp>
      <p:sp>
        <p:nvSpPr>
          <p:cNvPr id="5" name="Content Placeholder 4"/>
          <p:cNvSpPr>
            <a:spLocks noGrp="1"/>
          </p:cNvSpPr>
          <p:nvPr>
            <p:ph idx="13"/>
          </p:nvPr>
        </p:nvSpPr>
        <p:spPr>
          <a:xfrm>
            <a:off x="289012" y="952500"/>
            <a:ext cx="8385087" cy="3600450"/>
          </a:xfrm>
        </p:spPr>
        <p:txBody>
          <a:bodyPr>
            <a:normAutofit/>
          </a:bodyPr>
          <a:lstStyle/>
          <a:p>
            <a:r>
              <a:rPr lang="en-US" dirty="0"/>
              <a:t>In Python we don’t specify what kind of data we are going to put in a </a:t>
            </a:r>
            <a:r>
              <a:rPr lang="en-US" dirty="0" smtClean="0"/>
              <a:t>variable.</a:t>
            </a:r>
          </a:p>
          <a:p>
            <a:endParaRPr lang="en-US" dirty="0">
              <a:latin typeface="Candara" panose="020E0502030303020204" pitchFamily="34" charset="0"/>
            </a:endParaRPr>
          </a:p>
          <a:p>
            <a:endParaRPr lang="en-US" dirty="0" smtClean="0">
              <a:latin typeface="Candara" panose="020E0502030303020204" pitchFamily="34" charset="0"/>
            </a:endParaRPr>
          </a:p>
          <a:p>
            <a:endParaRPr lang="en-US" dirty="0">
              <a:latin typeface="Candara" panose="020E0502030303020204" pitchFamily="34" charset="0"/>
            </a:endParaRPr>
          </a:p>
          <a:p>
            <a:endParaRPr lang="en-US" dirty="0" smtClean="0">
              <a:latin typeface="Candara" panose="020E0502030303020204" pitchFamily="34" charset="0"/>
            </a:endParaRPr>
          </a:p>
          <a:p>
            <a:r>
              <a:rPr lang="en-US" dirty="0" smtClean="0">
                <a:latin typeface="Candara" panose="020E0502030303020204" pitchFamily="34" charset="0"/>
              </a:rPr>
              <a:t>You </a:t>
            </a:r>
            <a:r>
              <a:rPr lang="en-US" dirty="0">
                <a:latin typeface="Candara" panose="020E0502030303020204" pitchFamily="34" charset="0"/>
              </a:rPr>
              <a:t>can even assign values to multiple variables in a single line.</a:t>
            </a:r>
          </a:p>
          <a:p>
            <a:pPr marL="0" indent="0">
              <a:buNone/>
            </a:pPr>
            <a:r>
              <a:rPr lang="en-US" dirty="0" smtClean="0">
                <a:latin typeface="Candara" panose="020E0502030303020204" pitchFamily="34" charset="0"/>
              </a:rPr>
              <a:t> </a:t>
            </a:r>
            <a:endParaRPr lang="en-US" dirty="0">
              <a:latin typeface="Candara" panose="020E0502030303020204" pitchFamily="34" charset="0"/>
            </a:endParaRPr>
          </a:p>
          <a:p>
            <a:endParaRPr lang="en-US" dirty="0"/>
          </a:p>
          <a:p>
            <a:endParaRPr lang="en-US" dirty="0"/>
          </a:p>
          <a:p>
            <a:endParaRPr lang="en-US" dirty="0"/>
          </a:p>
          <a:p>
            <a:endParaRPr lang="en-US" dirty="0"/>
          </a:p>
        </p:txBody>
      </p:sp>
      <p:sp>
        <p:nvSpPr>
          <p:cNvPr id="7" name="Rectangle 3"/>
          <p:cNvSpPr>
            <a:spLocks noChangeArrowheads="1"/>
          </p:cNvSpPr>
          <p:nvPr/>
        </p:nvSpPr>
        <p:spPr bwMode="auto">
          <a:xfrm>
            <a:off x="685800" y="1657350"/>
            <a:ext cx="1976823" cy="1200329"/>
          </a:xfrm>
          <a:prstGeom prst="rect">
            <a:avLst/>
          </a:prstGeom>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 </a:t>
            </a:r>
            <a:r>
              <a:rPr kumimoji="0" lang="en-US" altLang="en-US" b="0" i="0" u="none" strike="noStrike" cap="none" normalizeH="0" baseline="0" dirty="0" smtClean="0">
                <a:ln>
                  <a:noFill/>
                </a:ln>
                <a:solidFill>
                  <a:srgbClr val="0000FF"/>
                </a:solidFill>
                <a:effectLst/>
                <a:latin typeface="Courier New" pitchFamily="49" charset="0"/>
                <a:cs typeface="Courier New" pitchFamily="49" charset="0"/>
              </a:rPr>
              <a:t>45</a:t>
            </a:r>
            <a:br>
              <a:rPr kumimoji="0" lang="en-US" altLang="en-US" b="0" i="0" u="none" strike="noStrike" cap="none" normalizeH="0" baseline="0" dirty="0" smtClean="0">
                <a:ln>
                  <a:noFill/>
                </a:ln>
                <a:solidFill>
                  <a:srgbClr val="0000FF"/>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name= </a:t>
            </a:r>
            <a:r>
              <a:rPr kumimoji="0" lang="en-US" altLang="en-US" b="1" i="0" u="none" strike="noStrike" cap="none" normalizeH="0" baseline="0" dirty="0" smtClean="0">
                <a:ln>
                  <a:noFill/>
                </a:ln>
                <a:solidFill>
                  <a:srgbClr val="008080"/>
                </a:solidFill>
                <a:effectLst/>
                <a:latin typeface="Courier New" pitchFamily="49" charset="0"/>
                <a:cs typeface="Courier New" pitchFamily="49" charset="0"/>
              </a:rPr>
              <a:t>"Onkar"</a:t>
            </a:r>
            <a:br>
              <a:rPr kumimoji="0" lang="en-US" altLang="en-US" b="1" i="0" u="none" strike="noStrike" cap="none" normalizeH="0" baseline="0" dirty="0" smtClean="0">
                <a:ln>
                  <a:noFill/>
                </a:ln>
                <a:solidFill>
                  <a:srgbClr val="00808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(name)</a:t>
            </a:r>
            <a:endParaRPr kumimoji="0" lang="en-US" altLang="en-US" sz="44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Rectangle 4"/>
          <p:cNvSpPr>
            <a:spLocks noChangeArrowheads="1"/>
          </p:cNvSpPr>
          <p:nvPr/>
        </p:nvSpPr>
        <p:spPr bwMode="auto">
          <a:xfrm>
            <a:off x="762000" y="3553420"/>
            <a:ext cx="1976823" cy="923330"/>
          </a:xfrm>
          <a:prstGeom prst="rect">
            <a:avLst/>
          </a:prstGeom>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 b = </a:t>
            </a:r>
            <a:r>
              <a:rPr kumimoji="0" lang="en-US" altLang="en-US" b="0" i="0" u="none" strike="noStrike" cap="none" normalizeH="0" baseline="0" dirty="0" smtClean="0">
                <a:ln>
                  <a:noFill/>
                </a:ln>
                <a:solidFill>
                  <a:srgbClr val="0000FF"/>
                </a:solidFill>
                <a:effectLst/>
                <a:latin typeface="Courier New" pitchFamily="49" charset="0"/>
                <a:cs typeface="Courier New" pitchFamily="49" charset="0"/>
              </a:rPr>
              <a:t>45</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0" i="0" u="none" strike="noStrike" cap="none" normalizeH="0" baseline="0" dirty="0" smtClean="0">
                <a:ln>
                  <a:noFill/>
                </a:ln>
                <a:solidFill>
                  <a:srgbClr val="0000FF"/>
                </a:solidFill>
                <a:effectLst/>
                <a:latin typeface="Courier New" pitchFamily="49" charset="0"/>
                <a:cs typeface="Courier New" pitchFamily="49" charset="0"/>
              </a:rPr>
              <a:t>54</a:t>
            </a:r>
            <a:br>
              <a:rPr kumimoji="0" lang="en-US" altLang="en-US" b="0" i="0" u="none" strike="noStrike" cap="none" normalizeH="0" baseline="0" dirty="0" smtClean="0">
                <a:ln>
                  <a:noFill/>
                </a:ln>
                <a:solidFill>
                  <a:srgbClr val="0000FF"/>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(b)</a:t>
            </a:r>
            <a:endParaRPr kumimoji="0" lang="en-US" altLang="en-US"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8844934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 &amp; Expression</a:t>
            </a:r>
          </a:p>
        </p:txBody>
      </p:sp>
      <p:pic>
        <p:nvPicPr>
          <p:cNvPr id="4" name="Picture 2"/>
          <p:cNvPicPr>
            <a:picLocks noChangeArrowheads="1"/>
          </p:cNvPicPr>
          <p:nvPr/>
        </p:nvPicPr>
        <p:blipFill rotWithShape="1">
          <a:blip r:embed="rId2">
            <a:extLst>
              <a:ext uri="{28A0092B-C50C-407E-A947-70E740481C1C}">
                <a14:useLocalDpi xmlns:a14="http://schemas.microsoft.com/office/drawing/2010/main" val="0"/>
              </a:ext>
            </a:extLst>
          </a:blip>
          <a:srcRect l="4468" t="4629" r="7802" b="8116"/>
          <a:stretch/>
        </p:blipFill>
        <p:spPr bwMode="auto">
          <a:xfrm>
            <a:off x="533400" y="1047750"/>
            <a:ext cx="2209799" cy="1905000"/>
          </a:xfrm>
          <a:prstGeom prst="rect">
            <a:avLst/>
          </a:prstGeom>
          <a:ln>
            <a:noFill/>
          </a:ln>
          <a:effectLst>
            <a:glow rad="139700">
              <a:schemeClr val="accent3">
                <a:satMod val="175000"/>
                <a:alpha val="40000"/>
              </a:schemeClr>
            </a:glow>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5" name="Picture 2"/>
          <p:cNvPicPr>
            <a:picLocks noChangeArrowheads="1"/>
          </p:cNvPicPr>
          <p:nvPr/>
        </p:nvPicPr>
        <p:blipFill rotWithShape="1">
          <a:blip r:embed="rId3">
            <a:extLst>
              <a:ext uri="{28A0092B-C50C-407E-A947-70E740481C1C}">
                <a14:useLocalDpi xmlns:a14="http://schemas.microsoft.com/office/drawing/2010/main" val="0"/>
              </a:ext>
            </a:extLst>
          </a:blip>
          <a:srcRect l="4231" t="5267" r="4790" b="8356"/>
          <a:stretch/>
        </p:blipFill>
        <p:spPr bwMode="auto">
          <a:xfrm>
            <a:off x="3048000" y="1061358"/>
            <a:ext cx="2750128" cy="2132116"/>
          </a:xfrm>
          <a:prstGeom prst="rect">
            <a:avLst/>
          </a:prstGeom>
          <a:ln>
            <a:noFill/>
          </a:ln>
          <a:effectLst>
            <a:glow rad="101600">
              <a:schemeClr val="accent3">
                <a:satMod val="175000"/>
                <a:alpha val="40000"/>
              </a:schemeClr>
            </a:glow>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 name="Picture 2"/>
          <p:cNvPicPr>
            <a:picLocks noChangeArrowheads="1"/>
          </p:cNvPicPr>
          <p:nvPr/>
        </p:nvPicPr>
        <p:blipFill rotWithShape="1">
          <a:blip r:embed="rId4">
            <a:extLst>
              <a:ext uri="{28A0092B-C50C-407E-A947-70E740481C1C}">
                <a14:useLocalDpi xmlns:a14="http://schemas.microsoft.com/office/drawing/2010/main" val="0"/>
              </a:ext>
            </a:extLst>
          </a:blip>
          <a:srcRect l="5043" t="4715" r="5873" b="8582"/>
          <a:stretch/>
        </p:blipFill>
        <p:spPr bwMode="auto">
          <a:xfrm>
            <a:off x="6019800" y="1065068"/>
            <a:ext cx="2923309" cy="2128405"/>
          </a:xfrm>
          <a:prstGeom prst="rect">
            <a:avLst/>
          </a:prstGeom>
          <a:noFill/>
          <a:ln>
            <a:noFill/>
          </a:ln>
          <a:effectLst>
            <a:glow rad="63500">
              <a:schemeClr val="accent3">
                <a:satMod val="175000"/>
                <a:alpha val="4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7" name="Picture 2"/>
          <p:cNvPicPr>
            <a:picLocks noChangeArrowheads="1"/>
          </p:cNvPicPr>
          <p:nvPr/>
        </p:nvPicPr>
        <p:blipFill rotWithShape="1">
          <a:blip r:embed="rId5">
            <a:extLst>
              <a:ext uri="{28A0092B-C50C-407E-A947-70E740481C1C}">
                <a14:useLocalDpi xmlns:a14="http://schemas.microsoft.com/office/drawing/2010/main" val="0"/>
              </a:ext>
            </a:extLst>
          </a:blip>
          <a:srcRect l="4329" t="8812" r="5778" b="10123"/>
          <a:stretch/>
        </p:blipFill>
        <p:spPr bwMode="auto">
          <a:xfrm>
            <a:off x="3064823" y="3333750"/>
            <a:ext cx="3048000" cy="1593272"/>
          </a:xfrm>
          <a:prstGeom prst="rect">
            <a:avLst/>
          </a:prstGeom>
          <a:ln>
            <a:noFill/>
          </a:ln>
          <a:effectLst>
            <a:glow rad="101600">
              <a:schemeClr val="accent3">
                <a:satMod val="175000"/>
                <a:alpha val="40000"/>
              </a:schemeClr>
            </a:glow>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343899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7"/>
          </p:nvPr>
        </p:nvSpPr>
        <p:spPr/>
        <p:txBody>
          <a:bodyPr>
            <a:normAutofit fontScale="92500" lnSpcReduction="20000"/>
          </a:bodyPr>
          <a:lstStyle/>
          <a:p>
            <a:r>
              <a:rPr lang="en-US" dirty="0"/>
              <a:t>Session 2</a:t>
            </a:r>
          </a:p>
          <a:p>
            <a:pPr lvl="1"/>
            <a:r>
              <a:rPr lang="en-US" dirty="0"/>
              <a:t>Introduction to Python functions</a:t>
            </a:r>
          </a:p>
          <a:p>
            <a:pPr lvl="2"/>
            <a:r>
              <a:rPr lang="en-US" dirty="0"/>
              <a:t>Working with functions</a:t>
            </a:r>
          </a:p>
          <a:p>
            <a:pPr lvl="2"/>
            <a:r>
              <a:rPr lang="en-US" dirty="0"/>
              <a:t>Working with magic functions</a:t>
            </a:r>
          </a:p>
          <a:p>
            <a:pPr lvl="2"/>
            <a:r>
              <a:rPr lang="en-US" dirty="0"/>
              <a:t>Working with *</a:t>
            </a:r>
            <a:r>
              <a:rPr lang="en-US" dirty="0" err="1"/>
              <a:t>args</a:t>
            </a:r>
            <a:r>
              <a:rPr lang="en-US" dirty="0"/>
              <a:t> and **</a:t>
            </a:r>
            <a:r>
              <a:rPr lang="en-US" dirty="0" err="1"/>
              <a:t>kwargs</a:t>
            </a:r>
            <a:r>
              <a:rPr lang="en-US" dirty="0"/>
              <a:t> </a:t>
            </a:r>
          </a:p>
          <a:p>
            <a:pPr lvl="1"/>
            <a:r>
              <a:rPr lang="en-US" dirty="0"/>
              <a:t>Introduction to Object oriented with Python</a:t>
            </a:r>
          </a:p>
          <a:p>
            <a:pPr lvl="2"/>
            <a:r>
              <a:rPr lang="en-US" dirty="0"/>
              <a:t>Class and Objects</a:t>
            </a:r>
          </a:p>
          <a:p>
            <a:pPr lvl="2"/>
            <a:r>
              <a:rPr lang="en-US" dirty="0"/>
              <a:t>__</a:t>
            </a:r>
            <a:r>
              <a:rPr lang="en-US" dirty="0" err="1"/>
              <a:t>init</a:t>
            </a:r>
            <a:r>
              <a:rPr lang="en-US" dirty="0"/>
              <a:t>__</a:t>
            </a:r>
          </a:p>
          <a:p>
            <a:pPr lvl="2"/>
            <a:r>
              <a:rPr lang="en-US" dirty="0"/>
              <a:t>Inheritance in Python</a:t>
            </a:r>
          </a:p>
          <a:p>
            <a:pPr lvl="1"/>
            <a:r>
              <a:rPr lang="en-US" dirty="0"/>
              <a:t>Working with </a:t>
            </a:r>
            <a:r>
              <a:rPr lang="en-US" dirty="0" err="1"/>
              <a:t>Enums</a:t>
            </a:r>
            <a:endParaRPr lang="en-US" dirty="0"/>
          </a:p>
          <a:p>
            <a:pPr lvl="1"/>
            <a:r>
              <a:rPr lang="en-US" dirty="0"/>
              <a:t>Exception &amp; Error handling</a:t>
            </a:r>
          </a:p>
          <a:p>
            <a:pPr lvl="1"/>
            <a:r>
              <a:rPr lang="en-US" dirty="0"/>
              <a:t>With statement</a:t>
            </a:r>
          </a:p>
          <a:p>
            <a:pPr lvl="1"/>
            <a:r>
              <a:rPr lang="en-US" dirty="0"/>
              <a:t>Working with Modules</a:t>
            </a:r>
          </a:p>
          <a:p>
            <a:pPr lvl="2"/>
            <a:r>
              <a:rPr lang="en-US" dirty="0"/>
              <a:t>Working with re module (Regex)</a:t>
            </a:r>
          </a:p>
          <a:p>
            <a:pPr lvl="2"/>
            <a:r>
              <a:rPr lang="en-US" dirty="0"/>
              <a:t>Working with math module</a:t>
            </a:r>
          </a:p>
          <a:p>
            <a:pPr lvl="2"/>
            <a:r>
              <a:rPr lang="en-US" dirty="0"/>
              <a:t>Working with </a:t>
            </a:r>
            <a:r>
              <a:rPr lang="en-US" dirty="0" err="1"/>
              <a:t>datatime</a:t>
            </a:r>
            <a:r>
              <a:rPr lang="en-US" dirty="0"/>
              <a:t> module</a:t>
            </a:r>
          </a:p>
          <a:p>
            <a:pPr lvl="2"/>
            <a:r>
              <a:rPr lang="en-US" dirty="0"/>
              <a:t>working with random </a:t>
            </a:r>
            <a:r>
              <a:rPr lang="en-US" dirty="0" smtClean="0"/>
              <a:t>module</a:t>
            </a:r>
            <a:endParaRPr lang="en-US" dirty="0"/>
          </a:p>
        </p:txBody>
      </p:sp>
      <p:sp>
        <p:nvSpPr>
          <p:cNvPr id="3" name="Content Placeholder 2"/>
          <p:cNvSpPr>
            <a:spLocks noGrp="1"/>
          </p:cNvSpPr>
          <p:nvPr>
            <p:ph idx="13"/>
          </p:nvPr>
        </p:nvSpPr>
        <p:spPr/>
        <p:txBody>
          <a:bodyPr>
            <a:normAutofit fontScale="92500" lnSpcReduction="10000"/>
          </a:bodyPr>
          <a:lstStyle/>
          <a:p>
            <a:r>
              <a:rPr lang="en-US" dirty="0"/>
              <a:t>Session 1</a:t>
            </a:r>
          </a:p>
          <a:p>
            <a:pPr lvl="1"/>
            <a:r>
              <a:rPr lang="en-US" dirty="0"/>
              <a:t>Introduction to Python in Nutshell</a:t>
            </a:r>
          </a:p>
          <a:p>
            <a:pPr lvl="1"/>
            <a:r>
              <a:rPr lang="en-US" dirty="0"/>
              <a:t>Working with basic syntax of Python</a:t>
            </a:r>
          </a:p>
          <a:p>
            <a:pPr lvl="2"/>
            <a:r>
              <a:rPr lang="en-US" dirty="0"/>
              <a:t>Variables and Data types</a:t>
            </a:r>
          </a:p>
          <a:p>
            <a:pPr lvl="2"/>
            <a:r>
              <a:rPr lang="en-US" dirty="0"/>
              <a:t>Operators and expressions</a:t>
            </a:r>
          </a:p>
          <a:p>
            <a:pPr lvl="2"/>
            <a:r>
              <a:rPr lang="en-US" dirty="0"/>
              <a:t>the control flow</a:t>
            </a:r>
          </a:p>
          <a:p>
            <a:pPr lvl="2"/>
            <a:r>
              <a:rPr lang="en-US" dirty="0"/>
              <a:t>Looping</a:t>
            </a:r>
          </a:p>
          <a:p>
            <a:pPr lvl="2"/>
            <a:r>
              <a:rPr lang="en-US" dirty="0"/>
              <a:t>Strings</a:t>
            </a:r>
          </a:p>
          <a:p>
            <a:pPr lvl="2"/>
            <a:r>
              <a:rPr lang="en-US" dirty="0"/>
              <a:t>String Formatting</a:t>
            </a:r>
          </a:p>
          <a:p>
            <a:pPr lvl="1"/>
            <a:r>
              <a:rPr lang="en-US" dirty="0"/>
              <a:t>Working with Collections</a:t>
            </a:r>
          </a:p>
          <a:p>
            <a:pPr lvl="2"/>
            <a:r>
              <a:rPr lang="en-US" dirty="0"/>
              <a:t>List, Tuple, Set &amp; Map</a:t>
            </a:r>
          </a:p>
          <a:p>
            <a:pPr lvl="2"/>
            <a:r>
              <a:rPr lang="en-US" dirty="0"/>
              <a:t>Collection based Functions </a:t>
            </a:r>
          </a:p>
          <a:p>
            <a:pPr lvl="2"/>
            <a:r>
              <a:rPr lang="en-US" dirty="0"/>
              <a:t>Indexing and Slicing over the collection</a:t>
            </a:r>
          </a:p>
          <a:p>
            <a:pPr lvl="2"/>
            <a:r>
              <a:rPr lang="en-US" dirty="0"/>
              <a:t>Working with iterator and Generators</a:t>
            </a:r>
          </a:p>
          <a:p>
            <a:pPr lvl="2"/>
            <a:r>
              <a:rPr lang="en-US" dirty="0"/>
              <a:t>Working with </a:t>
            </a:r>
            <a:r>
              <a:rPr lang="en-US" dirty="0" err="1"/>
              <a:t>itertool</a:t>
            </a:r>
            <a:r>
              <a:rPr lang="en-US" dirty="0"/>
              <a:t> module </a:t>
            </a:r>
          </a:p>
          <a:p>
            <a:pPr lvl="2"/>
            <a:r>
              <a:rPr lang="en-US" dirty="0"/>
              <a:t>Working with Lambda</a:t>
            </a:r>
          </a:p>
          <a:p>
            <a:pPr lvl="2"/>
            <a:endParaRPr lang="en-US" dirty="0"/>
          </a:p>
          <a:p>
            <a:endParaRPr lang="en-US" dirty="0"/>
          </a:p>
        </p:txBody>
      </p:sp>
      <p:sp>
        <p:nvSpPr>
          <p:cNvPr id="2" name="Title 1"/>
          <p:cNvSpPr>
            <a:spLocks noGrp="1"/>
          </p:cNvSpPr>
          <p:nvPr>
            <p:ph type="title"/>
          </p:nvPr>
        </p:nvSpPr>
        <p:spPr/>
        <p:txBody>
          <a:bodyPr/>
          <a:lstStyle/>
          <a:p>
            <a:r>
              <a:rPr lang="en-US" dirty="0"/>
              <a:t>Training Highlights</a:t>
            </a:r>
          </a:p>
        </p:txBody>
      </p:sp>
    </p:spTree>
    <p:extLst>
      <p:ext uri="{BB962C8B-B14F-4D97-AF65-F5344CB8AC3E}">
        <p14:creationId xmlns:p14="http://schemas.microsoft.com/office/powerpoint/2010/main" val="6730364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7"/>
          </p:nvPr>
        </p:nvSpPr>
        <p:spPr>
          <a:xfrm>
            <a:off x="4267200" y="952500"/>
            <a:ext cx="4206788" cy="400050"/>
          </a:xfrm>
        </p:spPr>
        <p:txBody>
          <a:bodyPr>
            <a:normAutofit fontScale="92500" lnSpcReduction="10000"/>
          </a:bodyPr>
          <a:lstStyle/>
          <a:p>
            <a:r>
              <a:rPr lang="en-US" dirty="0"/>
              <a:t>Common Number Functions</a:t>
            </a:r>
          </a:p>
          <a:p>
            <a:endParaRPr lang="en-US" dirty="0"/>
          </a:p>
        </p:txBody>
      </p:sp>
      <p:sp>
        <p:nvSpPr>
          <p:cNvPr id="5" name="Content Placeholder 4"/>
          <p:cNvSpPr>
            <a:spLocks noGrp="1"/>
          </p:cNvSpPr>
          <p:nvPr>
            <p:ph idx="13"/>
          </p:nvPr>
        </p:nvSpPr>
        <p:spPr>
          <a:xfrm>
            <a:off x="289013" y="952500"/>
            <a:ext cx="3825787" cy="3905250"/>
          </a:xfrm>
        </p:spPr>
        <p:txBody>
          <a:bodyPr/>
          <a:lstStyle/>
          <a:p>
            <a:r>
              <a:rPr lang="en-US" dirty="0"/>
              <a:t>Numbers are </a:t>
            </a:r>
            <a:r>
              <a:rPr lang="en-US" b="1" dirty="0"/>
              <a:t>Immutable</a:t>
            </a:r>
            <a:r>
              <a:rPr lang="en-US" dirty="0"/>
              <a:t> objects in Python that cannot change their values. </a:t>
            </a:r>
          </a:p>
          <a:p>
            <a:r>
              <a:rPr lang="en-US" dirty="0"/>
              <a:t>There are two built-in data types for numbers in Python3:</a:t>
            </a:r>
          </a:p>
          <a:p>
            <a:pPr lvl="1"/>
            <a:r>
              <a:rPr lang="en-US" dirty="0"/>
              <a:t>Integer (</a:t>
            </a:r>
            <a:r>
              <a:rPr lang="en-US" dirty="0" err="1"/>
              <a:t>int</a:t>
            </a:r>
            <a:r>
              <a:rPr lang="en-US" dirty="0"/>
              <a:t>)</a:t>
            </a:r>
          </a:p>
          <a:p>
            <a:pPr lvl="1"/>
            <a:r>
              <a:rPr lang="en-US" dirty="0"/>
              <a:t>Floating-point numbers (float</a:t>
            </a:r>
            <a:r>
              <a:rPr lang="en-US" dirty="0" smtClean="0"/>
              <a:t>)</a:t>
            </a:r>
            <a:endParaRPr lang="en-US" dirty="0"/>
          </a:p>
        </p:txBody>
      </p:sp>
      <p:sp>
        <p:nvSpPr>
          <p:cNvPr id="4" name="Title 3"/>
          <p:cNvSpPr>
            <a:spLocks noGrp="1"/>
          </p:cNvSpPr>
          <p:nvPr>
            <p:ph type="title"/>
          </p:nvPr>
        </p:nvSpPr>
        <p:spPr/>
        <p:txBody>
          <a:bodyPr/>
          <a:lstStyle/>
          <a:p>
            <a:r>
              <a:rPr lang="en-US" dirty="0"/>
              <a:t>Numbers</a:t>
            </a:r>
          </a:p>
        </p:txBody>
      </p:sp>
      <p:graphicFrame>
        <p:nvGraphicFramePr>
          <p:cNvPr id="7" name="Content Placeholder 6"/>
          <p:cNvGraphicFramePr>
            <a:graphicFrameLocks/>
          </p:cNvGraphicFramePr>
          <p:nvPr>
            <p:extLst>
              <p:ext uri="{D42A27DB-BD31-4B8C-83A1-F6EECF244321}">
                <p14:modId xmlns:p14="http://schemas.microsoft.com/office/powerpoint/2010/main" val="1277492818"/>
              </p:ext>
            </p:extLst>
          </p:nvPr>
        </p:nvGraphicFramePr>
        <p:xfrm>
          <a:off x="4343400" y="1428750"/>
          <a:ext cx="4585092" cy="3158991"/>
        </p:xfrm>
        <a:graphic>
          <a:graphicData uri="http://schemas.openxmlformats.org/drawingml/2006/table">
            <a:tbl>
              <a:tblPr firstRow="1" bandRow="1">
                <a:tableStyleId>{5C22544A-7EE6-4342-B048-85BDC9FD1C3A}</a:tableStyleId>
              </a:tblPr>
              <a:tblGrid>
                <a:gridCol w="960803"/>
                <a:gridCol w="3624289"/>
              </a:tblGrid>
              <a:tr h="350999">
                <a:tc>
                  <a:txBody>
                    <a:bodyPr/>
                    <a:lstStyle/>
                    <a:p>
                      <a:r>
                        <a:rPr lang="en-US" sz="1600" b="1" dirty="0" smtClean="0">
                          <a:latin typeface="Calibri"/>
                          <a:cs typeface="Calibri"/>
                        </a:rPr>
                        <a:t>Function</a:t>
                      </a:r>
                      <a:endParaRPr lang="en-US" sz="1600" b="1" dirty="0">
                        <a:latin typeface="Calibri"/>
                        <a:cs typeface="Calibri"/>
                      </a:endParaRPr>
                    </a:p>
                  </a:txBody>
                  <a:tcPr/>
                </a:tc>
                <a:tc>
                  <a:txBody>
                    <a:bodyPr/>
                    <a:lstStyle/>
                    <a:p>
                      <a:r>
                        <a:rPr lang="en-US" sz="1600" b="1" dirty="0" smtClean="0">
                          <a:latin typeface="Calibri"/>
                          <a:cs typeface="Calibri"/>
                        </a:rPr>
                        <a:t>Description</a:t>
                      </a:r>
                      <a:endParaRPr lang="en-US" sz="1600" b="1" dirty="0">
                        <a:latin typeface="Calibri"/>
                        <a:cs typeface="Calibri"/>
                      </a:endParaRPr>
                    </a:p>
                  </a:txBody>
                  <a:tcPr/>
                </a:tc>
              </a:tr>
              <a:tr h="350999">
                <a:tc>
                  <a:txBody>
                    <a:bodyPr/>
                    <a:lstStyle/>
                    <a:p>
                      <a:r>
                        <a:rPr lang="en-US" sz="1600" b="1" dirty="0" smtClean="0">
                          <a:latin typeface="Calibri"/>
                          <a:cs typeface="Calibri"/>
                        </a:rPr>
                        <a:t>int</a:t>
                      </a:r>
                      <a:r>
                        <a:rPr lang="en-US" sz="1600" b="0" dirty="0" smtClean="0">
                          <a:latin typeface="Calibri"/>
                          <a:cs typeface="Calibri"/>
                        </a:rPr>
                        <a:t>(x) </a:t>
                      </a:r>
                      <a:endParaRPr lang="en-US" sz="1600" b="0" dirty="0">
                        <a:latin typeface="Calibri"/>
                        <a:cs typeface="Calibri"/>
                      </a:endParaR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b="0" dirty="0" smtClean="0">
                          <a:latin typeface="Calibri"/>
                          <a:cs typeface="Calibri"/>
                        </a:rPr>
                        <a:t>to convert x to an integer</a:t>
                      </a:r>
                    </a:p>
                  </a:txBody>
                  <a:tcPr/>
                </a:tc>
              </a:tr>
              <a:tr h="350999">
                <a:tc>
                  <a:txBody>
                    <a:bodyPr/>
                    <a:lstStyle/>
                    <a:p>
                      <a:r>
                        <a:rPr lang="en-US" sz="1600" b="1" dirty="0" smtClean="0">
                          <a:latin typeface="Calibri"/>
                          <a:cs typeface="Calibri"/>
                        </a:rPr>
                        <a:t>float</a:t>
                      </a:r>
                      <a:r>
                        <a:rPr lang="en-US" sz="1600" b="0" dirty="0" smtClean="0">
                          <a:latin typeface="Calibri"/>
                          <a:cs typeface="Calibri"/>
                        </a:rPr>
                        <a:t>(x) </a:t>
                      </a:r>
                      <a:endParaRPr lang="en-US" sz="1600" b="0" dirty="0">
                        <a:latin typeface="Calibri"/>
                        <a:cs typeface="Calibri"/>
                      </a:endParaR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b="0" dirty="0" smtClean="0">
                          <a:latin typeface="Calibri"/>
                          <a:cs typeface="Calibri"/>
                        </a:rPr>
                        <a:t>to convert x to a floating-point number</a:t>
                      </a:r>
                    </a:p>
                  </a:txBody>
                  <a:tcPr/>
                </a:tc>
              </a:tr>
              <a:tr h="350999">
                <a:tc>
                  <a:txBody>
                    <a:bodyPr/>
                    <a:lstStyle/>
                    <a:p>
                      <a:r>
                        <a:rPr lang="en-US" sz="1600" b="1" dirty="0" smtClean="0">
                          <a:latin typeface="Calibri"/>
                          <a:cs typeface="Calibri"/>
                        </a:rPr>
                        <a:t>abs</a:t>
                      </a:r>
                      <a:r>
                        <a:rPr lang="en-US" sz="1600" b="0" dirty="0" smtClean="0">
                          <a:latin typeface="Calibri"/>
                          <a:cs typeface="Calibri"/>
                        </a:rPr>
                        <a:t>(x) </a:t>
                      </a:r>
                      <a:endParaRPr lang="en-US" sz="1600" b="0" dirty="0">
                        <a:latin typeface="Calibri"/>
                        <a:cs typeface="Calibri"/>
                      </a:endParaR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b="0" dirty="0" smtClean="0">
                          <a:latin typeface="Calibri"/>
                          <a:cs typeface="Calibri"/>
                        </a:rPr>
                        <a:t>The absolute value of x</a:t>
                      </a:r>
                    </a:p>
                  </a:txBody>
                  <a:tcPr/>
                </a:tc>
              </a:tr>
              <a:tr h="350999">
                <a:tc>
                  <a:txBody>
                    <a:bodyPr/>
                    <a:lstStyle/>
                    <a:p>
                      <a:r>
                        <a:rPr lang="en-US" sz="1600" b="1" dirty="0" smtClean="0">
                          <a:latin typeface="Calibri"/>
                          <a:cs typeface="Calibri"/>
                        </a:rPr>
                        <a:t>cmp</a:t>
                      </a:r>
                      <a:r>
                        <a:rPr lang="en-US" sz="1600" b="0" dirty="0" smtClean="0">
                          <a:latin typeface="Calibri"/>
                          <a:cs typeface="Calibri"/>
                        </a:rPr>
                        <a:t>(x,y) </a:t>
                      </a:r>
                      <a:endParaRPr lang="en-US" sz="1600" b="0" dirty="0">
                        <a:latin typeface="Calibri"/>
                        <a:cs typeface="Calibri"/>
                      </a:endParaR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b="0" dirty="0" smtClean="0">
                          <a:latin typeface="Calibri"/>
                          <a:cs typeface="Calibri"/>
                        </a:rPr>
                        <a:t>-1 if x &lt; y, 0 if x == y, or 1 if x &gt; y</a:t>
                      </a:r>
                    </a:p>
                  </a:txBody>
                  <a:tcPr/>
                </a:tc>
              </a:tr>
              <a:tr h="350999">
                <a:tc>
                  <a:txBody>
                    <a:bodyPr/>
                    <a:lstStyle/>
                    <a:p>
                      <a:r>
                        <a:rPr lang="en-US" sz="1600" b="1" dirty="0" smtClean="0">
                          <a:latin typeface="Calibri"/>
                          <a:cs typeface="Calibri"/>
                        </a:rPr>
                        <a:t>exp</a:t>
                      </a:r>
                      <a:r>
                        <a:rPr lang="en-US" sz="1600" b="0" dirty="0" smtClean="0">
                          <a:latin typeface="Calibri"/>
                          <a:cs typeface="Calibri"/>
                        </a:rPr>
                        <a:t>(x) </a:t>
                      </a:r>
                      <a:endParaRPr lang="en-US" sz="1600" b="0" dirty="0">
                        <a:latin typeface="Calibri"/>
                        <a:cs typeface="Calibri"/>
                      </a:endParaR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b="0" dirty="0" smtClean="0">
                          <a:latin typeface="Calibri"/>
                          <a:cs typeface="Calibri"/>
                        </a:rPr>
                        <a:t>The exponential of x: e</a:t>
                      </a:r>
                      <a:r>
                        <a:rPr lang="en-US" sz="1600" b="0" baseline="30000" dirty="0" smtClean="0">
                          <a:latin typeface="Calibri"/>
                          <a:cs typeface="Calibri"/>
                        </a:rPr>
                        <a:t>x</a:t>
                      </a:r>
                      <a:endParaRPr lang="en-US" sz="1600" b="0" dirty="0" smtClean="0">
                        <a:latin typeface="Calibri"/>
                        <a:cs typeface="Calibri"/>
                      </a:endParaRPr>
                    </a:p>
                  </a:txBody>
                  <a:tcPr/>
                </a:tc>
              </a:tr>
              <a:tr h="350999">
                <a:tc>
                  <a:txBody>
                    <a:bodyPr/>
                    <a:lstStyle/>
                    <a:p>
                      <a:r>
                        <a:rPr lang="en-US" sz="1600" b="1" dirty="0" smtClean="0">
                          <a:latin typeface="Calibri"/>
                          <a:cs typeface="Calibri"/>
                        </a:rPr>
                        <a:t>log</a:t>
                      </a:r>
                      <a:r>
                        <a:rPr lang="en-US" sz="1600" b="0" dirty="0" smtClean="0">
                          <a:latin typeface="Calibri"/>
                          <a:cs typeface="Calibri"/>
                        </a:rPr>
                        <a:t>(x)</a:t>
                      </a:r>
                      <a:endParaRPr lang="en-US" sz="1600" b="0" dirty="0">
                        <a:latin typeface="Calibri"/>
                        <a:cs typeface="Calibri"/>
                      </a:endParaR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b="0" dirty="0" smtClean="0">
                          <a:latin typeface="Calibri"/>
                          <a:cs typeface="Calibri"/>
                        </a:rPr>
                        <a:t>The natural logarithm of x, for x&gt; 0</a:t>
                      </a:r>
                    </a:p>
                  </a:txBody>
                  <a:tcPr/>
                </a:tc>
              </a:tr>
              <a:tr h="350999">
                <a:tc>
                  <a:txBody>
                    <a:bodyPr/>
                    <a:lstStyle/>
                    <a:p>
                      <a:r>
                        <a:rPr lang="en-US" sz="1600" b="1" dirty="0" smtClean="0">
                          <a:latin typeface="Calibri"/>
                          <a:cs typeface="Calibri"/>
                        </a:rPr>
                        <a:t>pow</a:t>
                      </a:r>
                      <a:r>
                        <a:rPr lang="en-US" sz="1600" b="0" dirty="0" smtClean="0">
                          <a:latin typeface="Calibri"/>
                          <a:cs typeface="Calibri"/>
                        </a:rPr>
                        <a:t>(x,y)</a:t>
                      </a:r>
                      <a:endParaRPr lang="en-US" sz="1600" b="0" dirty="0">
                        <a:latin typeface="Calibri"/>
                        <a:cs typeface="Calibri"/>
                      </a:endParaR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b="0" dirty="0" smtClean="0">
                          <a:latin typeface="Calibri"/>
                          <a:cs typeface="Calibri"/>
                        </a:rPr>
                        <a:t>The value of x**y</a:t>
                      </a:r>
                    </a:p>
                  </a:txBody>
                  <a:tcPr/>
                </a:tc>
              </a:tr>
              <a:tr h="350999">
                <a:tc>
                  <a:txBody>
                    <a:bodyPr/>
                    <a:lstStyle/>
                    <a:p>
                      <a:r>
                        <a:rPr lang="en-US" sz="1600" b="1" dirty="0" smtClean="0">
                          <a:latin typeface="Calibri"/>
                          <a:cs typeface="Calibri"/>
                        </a:rPr>
                        <a:t>sqrt</a:t>
                      </a:r>
                      <a:r>
                        <a:rPr lang="en-US" sz="1600" b="0" dirty="0" smtClean="0">
                          <a:latin typeface="Calibri"/>
                          <a:cs typeface="Calibri"/>
                        </a:rPr>
                        <a:t>(x) </a:t>
                      </a:r>
                      <a:endParaRPr lang="en-US" sz="1600" b="0" dirty="0">
                        <a:latin typeface="Calibri"/>
                        <a:cs typeface="Calibri"/>
                      </a:endParaR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b="0" dirty="0" smtClean="0">
                          <a:latin typeface="Calibri"/>
                          <a:cs typeface="Calibri"/>
                        </a:rPr>
                        <a:t>The square root of x for x &gt; 0</a:t>
                      </a:r>
                    </a:p>
                  </a:txBody>
                  <a:tcPr/>
                </a:tc>
              </a:tr>
            </a:tbl>
          </a:graphicData>
        </a:graphic>
      </p:graphicFrame>
    </p:spTree>
    <p:extLst>
      <p:ext uri="{BB962C8B-B14F-4D97-AF65-F5344CB8AC3E}">
        <p14:creationId xmlns:p14="http://schemas.microsoft.com/office/powerpoint/2010/main" val="30305649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Booleans</a:t>
            </a:r>
          </a:p>
        </p:txBody>
      </p:sp>
      <p:sp>
        <p:nvSpPr>
          <p:cNvPr id="6" name="Content Placeholder 5"/>
          <p:cNvSpPr>
            <a:spLocks noGrp="1"/>
          </p:cNvSpPr>
          <p:nvPr>
            <p:ph idx="13"/>
          </p:nvPr>
        </p:nvSpPr>
        <p:spPr>
          <a:xfrm>
            <a:off x="289012" y="952500"/>
            <a:ext cx="8385087" cy="1085850"/>
          </a:xfrm>
        </p:spPr>
        <p:txBody>
          <a:bodyPr/>
          <a:lstStyle/>
          <a:p>
            <a:r>
              <a:rPr lang="en-US" dirty="0"/>
              <a:t>The Boolean data type can be one of two values, either </a:t>
            </a:r>
            <a:r>
              <a:rPr lang="en-US" b="1" dirty="0"/>
              <a:t>True</a:t>
            </a:r>
            <a:r>
              <a:rPr lang="en-US" dirty="0"/>
              <a:t> or </a:t>
            </a:r>
            <a:r>
              <a:rPr lang="en-US" b="1" dirty="0"/>
              <a:t>False</a:t>
            </a:r>
            <a:r>
              <a:rPr lang="en-US" dirty="0"/>
              <a:t>. We use Booleans in programming to make comparisons and to control the flow of the program.</a:t>
            </a:r>
          </a:p>
        </p:txBody>
      </p:sp>
      <p:sp>
        <p:nvSpPr>
          <p:cNvPr id="9" name="Rectangle 2"/>
          <p:cNvSpPr>
            <a:spLocks noChangeArrowheads="1"/>
          </p:cNvSpPr>
          <p:nvPr/>
        </p:nvSpPr>
        <p:spPr bwMode="auto">
          <a:xfrm>
            <a:off x="990600" y="1980783"/>
            <a:ext cx="7151317" cy="28007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t># This is Boolean Example</a:t>
            </a:r>
            <a:b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is_python</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True</a:t>
            </a:r>
            <a:b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is_python</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t># Everything in Python can be cast to Boolean</a:t>
            </a:r>
            <a:b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my_name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"Onkar Deshpande"</a:t>
            </a:r>
            <a:b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b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is_name_inside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100" b="0" i="0" u="none" strike="noStrike" cap="none" normalizeH="0" baseline="0" dirty="0" smtClean="0">
                <a:ln>
                  <a:noFill/>
                </a:ln>
                <a:solidFill>
                  <a:srgbClr val="000080"/>
                </a:solidFill>
                <a:effectLst/>
                <a:latin typeface="Courier New" pitchFamily="49" charset="0"/>
                <a:cs typeface="Courier New" pitchFamily="49" charset="0"/>
              </a:rPr>
              <a:t>bool</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my_name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"Name is available"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is_name_inside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t># All of following things are equivalent to False</a:t>
            </a:r>
            <a:b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these_are_false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False or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0 </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or </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 </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or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or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or None</a:t>
            </a:r>
            <a:b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these_are_false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t># Most everything else is equivalent to True</a:t>
            </a:r>
            <a:b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these_are_true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True and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1 </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and </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"Test" </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and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'name'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100" b="1" i="0" u="none" strike="noStrike" cap="none" normalizeH="0" baseline="0" dirty="0" err="1" smtClean="0">
                <a:ln>
                  <a:noFill/>
                </a:ln>
                <a:solidFill>
                  <a:srgbClr val="008080"/>
                </a:solidFill>
                <a:effectLst/>
                <a:latin typeface="Courier New" pitchFamily="49" charset="0"/>
                <a:cs typeface="Courier New" pitchFamily="49" charset="0"/>
              </a:rPr>
              <a:t>onkar</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and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100" b="1" i="0" u="none" strike="noStrike" cap="none" normalizeH="0" baseline="0" dirty="0" err="1" smtClean="0">
                <a:ln>
                  <a:noFill/>
                </a:ln>
                <a:solidFill>
                  <a:srgbClr val="008080"/>
                </a:solidFill>
                <a:effectLst/>
                <a:latin typeface="Courier New" pitchFamily="49" charset="0"/>
                <a:cs typeface="Courier New" pitchFamily="49" charset="0"/>
              </a:rPr>
              <a:t>sachin</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100" b="1" i="0" u="none" strike="noStrike" cap="none" normalizeH="0" baseline="0" dirty="0" err="1" smtClean="0">
                <a:ln>
                  <a:noFill/>
                </a:ln>
                <a:solidFill>
                  <a:srgbClr val="008080"/>
                </a:solidFill>
                <a:effectLst/>
                <a:latin typeface="Courier New" pitchFamily="49" charset="0"/>
                <a:cs typeface="Courier New" pitchFamily="49" charset="0"/>
              </a:rPr>
              <a:t>rahul</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these_are_true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857537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p:txBody>
          <a:bodyPr/>
          <a:lstStyle/>
          <a:p>
            <a:r>
              <a:rPr lang="en-US" smtClean="0"/>
              <a:t>Strings</a:t>
            </a:r>
            <a:endParaRPr lang="en-US"/>
          </a:p>
        </p:txBody>
      </p:sp>
      <p:sp>
        <p:nvSpPr>
          <p:cNvPr id="7" name="Content Placeholder 6"/>
          <p:cNvSpPr>
            <a:spLocks noGrp="1"/>
          </p:cNvSpPr>
          <p:nvPr>
            <p:ph idx="13"/>
          </p:nvPr>
        </p:nvSpPr>
        <p:spPr/>
        <p:txBody>
          <a:bodyPr>
            <a:normAutofit fontScale="92500" lnSpcReduction="10000"/>
          </a:bodyPr>
          <a:lstStyle/>
          <a:p>
            <a:r>
              <a:rPr lang="en-US" dirty="0" smtClean="0"/>
              <a:t>Python Strings are Immutable objects that cannot change their values.</a:t>
            </a:r>
          </a:p>
          <a:p>
            <a:endParaRPr lang="en-US" dirty="0" smtClean="0"/>
          </a:p>
          <a:p>
            <a:endParaRPr lang="en-US" dirty="0" smtClean="0"/>
          </a:p>
          <a:p>
            <a:endParaRPr lang="en-US" dirty="0" smtClean="0"/>
          </a:p>
          <a:p>
            <a:r>
              <a:rPr lang="en-US" dirty="0" smtClean="0"/>
              <a:t>You can update an existing string by (re)assigning a variable to another string.</a:t>
            </a:r>
          </a:p>
          <a:p>
            <a:r>
              <a:rPr lang="en-US" dirty="0" smtClean="0"/>
              <a:t>Python does not support a character type; these are treated as strings of length one.</a:t>
            </a:r>
          </a:p>
          <a:p>
            <a:r>
              <a:rPr lang="en-US" dirty="0" smtClean="0"/>
              <a:t>Python accepts single ('), double (") and triple (''' or """) quotes to denote string literals.</a:t>
            </a:r>
          </a:p>
          <a:p>
            <a:endParaRPr lang="en-US" dirty="0" smtClean="0"/>
          </a:p>
          <a:p>
            <a:endParaRPr lang="en-US" dirty="0" smtClean="0"/>
          </a:p>
          <a:p>
            <a:r>
              <a:rPr lang="en-US" dirty="0" smtClean="0"/>
              <a:t>String indexes starting at 0 in the beginning of the string and working their way from -1 at the end.</a:t>
            </a:r>
          </a:p>
          <a:p>
            <a:endParaRPr lang="en-US" dirty="0" smtClean="0"/>
          </a:p>
          <a:p>
            <a:endParaRPr lang="en-US" dirty="0"/>
          </a:p>
        </p:txBody>
      </p:sp>
      <p:pic>
        <p:nvPicPr>
          <p:cNvPr id="10" name="Picture 9" descr="Screen Shot 2015-10-25 at 3.11.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700" y="1276350"/>
            <a:ext cx="4584700" cy="658257"/>
          </a:xfrm>
          <a:prstGeom prst="rect">
            <a:avLst/>
          </a:prstGeom>
          <a:ln w="9525" cap="sq" cmpd="sng">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Screen Shot 2015-10-25 at 3.17.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438525"/>
            <a:ext cx="2895600" cy="657225"/>
          </a:xfrm>
          <a:prstGeom prst="rect">
            <a:avLst/>
          </a:prstGeom>
          <a:ln w="9525" cap="sq" cmpd="sng">
            <a:solidFill>
              <a:schemeClr val="accent1">
                <a:lumMod val="75000"/>
              </a:schemeClr>
            </a:solidFill>
            <a:prstDash val="solid"/>
            <a:miter lim="800000"/>
          </a:ln>
          <a:effectLst>
            <a:outerShdw blurRad="50800" dist="38100" dir="2700000" algn="tl" rotWithShape="0">
              <a:srgbClr val="000000">
                <a:alpha val="43000"/>
              </a:srgbClr>
            </a:outerShdw>
          </a:effectLst>
        </p:spPr>
      </p:pic>
      <p:pic>
        <p:nvPicPr>
          <p:cNvPr id="12" name="Picture 11" descr="string_indices.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5941" y="4522471"/>
            <a:ext cx="1891859" cy="411479"/>
          </a:xfrm>
          <a:prstGeom prst="rect">
            <a:avLst/>
          </a:prstGeom>
        </p:spPr>
      </p:pic>
      <p:pic>
        <p:nvPicPr>
          <p:cNvPr id="13" name="Picture 12" descr="string_indices_negativ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00" y="4522471"/>
            <a:ext cx="1883661" cy="411479"/>
          </a:xfrm>
          <a:prstGeom prst="rect">
            <a:avLst/>
          </a:prstGeom>
        </p:spPr>
      </p:pic>
    </p:spTree>
    <p:extLst>
      <p:ext uri="{BB962C8B-B14F-4D97-AF65-F5344CB8AC3E}">
        <p14:creationId xmlns:p14="http://schemas.microsoft.com/office/powerpoint/2010/main" val="4138759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Common String Methods</a:t>
            </a:r>
            <a:endParaRPr lang="en-US" dirty="0"/>
          </a:p>
        </p:txBody>
      </p:sp>
      <p:graphicFrame>
        <p:nvGraphicFramePr>
          <p:cNvPr id="7" name="Content Placeholder 6"/>
          <p:cNvGraphicFramePr>
            <a:graphicFrameLocks noGrp="1"/>
          </p:cNvGraphicFramePr>
          <p:nvPr>
            <p:ph idx="13"/>
            <p:extLst>
              <p:ext uri="{D42A27DB-BD31-4B8C-83A1-F6EECF244321}">
                <p14:modId xmlns:p14="http://schemas.microsoft.com/office/powerpoint/2010/main" val="2060439273"/>
              </p:ext>
            </p:extLst>
          </p:nvPr>
        </p:nvGraphicFramePr>
        <p:xfrm>
          <a:off x="288924" y="952500"/>
          <a:ext cx="8245475" cy="3740400"/>
        </p:xfrm>
        <a:graphic>
          <a:graphicData uri="http://schemas.openxmlformats.org/drawingml/2006/table">
            <a:tbl>
              <a:tblPr firstRow="1" bandRow="1">
                <a:tableStyleId>{5C22544A-7EE6-4342-B048-85BDC9FD1C3A}</a:tableStyleId>
              </a:tblPr>
              <a:tblGrid>
                <a:gridCol w="2530476"/>
                <a:gridCol w="5714999"/>
              </a:tblGrid>
              <a:tr h="256800">
                <a:tc>
                  <a:txBody>
                    <a:bodyPr/>
                    <a:lstStyle/>
                    <a:p>
                      <a:r>
                        <a:rPr lang="en-US" sz="1400" dirty="0" smtClean="0">
                          <a:latin typeface="Calibri"/>
                          <a:cs typeface="Calibri"/>
                        </a:rPr>
                        <a:t>Method</a:t>
                      </a:r>
                      <a:endParaRPr lang="en-US" sz="1400" dirty="0">
                        <a:latin typeface="Calibri"/>
                        <a:cs typeface="Calibri"/>
                      </a:endParaRPr>
                    </a:p>
                  </a:txBody>
                  <a:tcPr/>
                </a:tc>
                <a:tc>
                  <a:txBody>
                    <a:bodyPr/>
                    <a:lstStyle/>
                    <a:p>
                      <a:r>
                        <a:rPr lang="en-US" sz="1400" dirty="0" smtClean="0">
                          <a:latin typeface="Calibri"/>
                          <a:cs typeface="Calibri"/>
                        </a:rPr>
                        <a:t>Description</a:t>
                      </a:r>
                      <a:endParaRPr lang="en-US" sz="1400" dirty="0">
                        <a:latin typeface="Calibri"/>
                        <a:cs typeface="Calibri"/>
                      </a:endParaRPr>
                    </a:p>
                  </a:txBody>
                  <a:tcPr/>
                </a:tc>
              </a:tr>
              <a:tr h="44356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dk1"/>
                          </a:solidFill>
                          <a:effectLst/>
                          <a:latin typeface="Calibri"/>
                          <a:ea typeface="+mn-ea"/>
                          <a:cs typeface="Calibri"/>
                        </a:rPr>
                        <a:t>str</a:t>
                      </a:r>
                      <a:r>
                        <a:rPr lang="en-US" sz="1400" b="1" kern="1200" dirty="0" smtClean="0">
                          <a:solidFill>
                            <a:schemeClr val="dk1"/>
                          </a:solidFill>
                          <a:effectLst/>
                          <a:latin typeface="Calibri"/>
                          <a:ea typeface="+mn-ea"/>
                          <a:cs typeface="Calibri"/>
                        </a:rPr>
                        <a:t>.count</a:t>
                      </a:r>
                      <a:r>
                        <a:rPr lang="en-US" sz="1400" b="0" kern="1200" dirty="0" smtClean="0">
                          <a:solidFill>
                            <a:schemeClr val="dk1"/>
                          </a:solidFill>
                          <a:effectLst/>
                          <a:latin typeface="Calibri"/>
                          <a:ea typeface="+mn-ea"/>
                          <a:cs typeface="Calibri"/>
                        </a:rPr>
                        <a:t>(sub, beg= 0,end=len(str))</a:t>
                      </a:r>
                    </a:p>
                  </a:txBody>
                  <a:tcPr/>
                </a:tc>
                <a:tc>
                  <a:txBody>
                    <a:bodyPr/>
                    <a:lstStyle/>
                    <a:p>
                      <a:r>
                        <a:rPr lang="en-US" sz="1400" dirty="0" smtClean="0">
                          <a:solidFill>
                            <a:schemeClr val="dk1"/>
                          </a:solidFill>
                          <a:latin typeface="+mn-lt"/>
                          <a:cs typeface="Calibri"/>
                        </a:rPr>
                        <a:t>Counts how many times sub occurs in string or in a substring of string if </a:t>
                      </a:r>
                    </a:p>
                    <a:p>
                      <a:r>
                        <a:rPr lang="en-US" sz="1400" dirty="0" smtClean="0">
                          <a:solidFill>
                            <a:schemeClr val="dk1"/>
                          </a:solidFill>
                          <a:latin typeface="+mn-lt"/>
                          <a:cs typeface="Calibri"/>
                        </a:rPr>
                        <a:t>starting index beg and ending index end are given.</a:t>
                      </a:r>
                      <a:r>
                        <a:rPr lang="en-US" sz="1400" dirty="0" smtClean="0">
                          <a:latin typeface="+mn-lt"/>
                          <a:cs typeface="Calibri"/>
                        </a:rPr>
                        <a:t> </a:t>
                      </a:r>
                    </a:p>
                  </a:txBody>
                  <a:tcPr/>
                </a:tc>
              </a:tr>
              <a:tr h="44356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dk1"/>
                          </a:solidFill>
                          <a:effectLst/>
                          <a:latin typeface="Calibri"/>
                          <a:ea typeface="+mn-ea"/>
                          <a:cs typeface="Calibri"/>
                        </a:rPr>
                        <a:t>str</a:t>
                      </a:r>
                      <a:r>
                        <a:rPr lang="en-US" sz="1400" b="1" kern="1200" dirty="0" smtClean="0">
                          <a:solidFill>
                            <a:schemeClr val="dk1"/>
                          </a:solidFill>
                          <a:effectLst/>
                          <a:latin typeface="Calibri"/>
                          <a:ea typeface="+mn-ea"/>
                          <a:cs typeface="Calibri"/>
                        </a:rPr>
                        <a:t>.isalpha</a:t>
                      </a:r>
                      <a:r>
                        <a:rPr lang="en-US" sz="1400" b="0" kern="1200" dirty="0" smtClean="0">
                          <a:solidFill>
                            <a:schemeClr val="dk1"/>
                          </a:solidFill>
                          <a:effectLst/>
                          <a:latin typeface="Calibri"/>
                          <a:ea typeface="+mn-ea"/>
                          <a:cs typeface="Calibri"/>
                        </a:rPr>
                        <a:t>()</a:t>
                      </a: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dk1"/>
                          </a:solidFill>
                          <a:latin typeface="+mn-lt"/>
                          <a:cs typeface="Calibri"/>
                        </a:rPr>
                        <a:t>Returns True if string has at least 1 character and all characters are alphanumeric and False otherwise.</a:t>
                      </a:r>
                      <a:r>
                        <a:rPr lang="en-US" sz="1400" dirty="0" smtClean="0">
                          <a:latin typeface="+mn-lt"/>
                          <a:cs typeface="Calibri"/>
                        </a:rPr>
                        <a:t> </a:t>
                      </a:r>
                    </a:p>
                  </a:txBody>
                  <a:tcPr/>
                </a:tc>
              </a:tr>
              <a:tr h="2568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dk1"/>
                          </a:solidFill>
                          <a:effectLst/>
                          <a:latin typeface="Calibri"/>
                          <a:ea typeface="+mn-ea"/>
                          <a:cs typeface="Calibri"/>
                        </a:rPr>
                        <a:t>str</a:t>
                      </a:r>
                      <a:r>
                        <a:rPr lang="en-US" sz="1400" b="1" kern="1200" dirty="0" smtClean="0">
                          <a:solidFill>
                            <a:schemeClr val="dk1"/>
                          </a:solidFill>
                          <a:effectLst/>
                          <a:latin typeface="Calibri"/>
                          <a:ea typeface="+mn-ea"/>
                          <a:cs typeface="Calibri"/>
                        </a:rPr>
                        <a:t>.isdigit</a:t>
                      </a:r>
                      <a:r>
                        <a:rPr lang="en-US" sz="1400" b="0" kern="1200" dirty="0" smtClean="0">
                          <a:solidFill>
                            <a:schemeClr val="dk1"/>
                          </a:solidFill>
                          <a:effectLst/>
                          <a:latin typeface="Calibri"/>
                          <a:ea typeface="+mn-ea"/>
                          <a:cs typeface="Calibri"/>
                        </a:rPr>
                        <a:t>()</a:t>
                      </a: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dk1"/>
                          </a:solidFill>
                          <a:latin typeface="+mn-lt"/>
                          <a:cs typeface="Calibri"/>
                        </a:rPr>
                        <a:t>Returns True if string contains only digits and False otherwise.</a:t>
                      </a:r>
                      <a:r>
                        <a:rPr lang="en-US" sz="1400" dirty="0" smtClean="0">
                          <a:latin typeface="+mn-lt"/>
                          <a:cs typeface="Calibri"/>
                        </a:rPr>
                        <a:t> </a:t>
                      </a:r>
                    </a:p>
                  </a:txBody>
                  <a:tcPr/>
                </a:tc>
              </a:tr>
              <a:tr h="2568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dk1"/>
                          </a:solidFill>
                          <a:effectLst/>
                          <a:latin typeface="Calibri"/>
                          <a:ea typeface="+mn-ea"/>
                          <a:cs typeface="Calibri"/>
                        </a:rPr>
                        <a:t>str</a:t>
                      </a:r>
                      <a:r>
                        <a:rPr lang="en-US" sz="1400" b="1" kern="1200" dirty="0" smtClean="0">
                          <a:solidFill>
                            <a:schemeClr val="dk1"/>
                          </a:solidFill>
                          <a:effectLst/>
                          <a:latin typeface="Calibri"/>
                          <a:ea typeface="+mn-ea"/>
                          <a:cs typeface="Calibri"/>
                        </a:rPr>
                        <a:t>.lower</a:t>
                      </a:r>
                      <a:r>
                        <a:rPr lang="en-US" sz="1400" b="0" kern="1200" dirty="0" smtClean="0">
                          <a:solidFill>
                            <a:schemeClr val="dk1"/>
                          </a:solidFill>
                          <a:effectLst/>
                          <a:latin typeface="Calibri"/>
                          <a:ea typeface="+mn-ea"/>
                          <a:cs typeface="Calibri"/>
                        </a:rPr>
                        <a:t>()</a:t>
                      </a: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dk1"/>
                          </a:solidFill>
                          <a:latin typeface="+mn-lt"/>
                          <a:cs typeface="Calibri"/>
                        </a:rPr>
                        <a:t>Converts all uppercase letters in string to lowercase.</a:t>
                      </a:r>
                      <a:r>
                        <a:rPr lang="en-US" sz="1400" dirty="0" smtClean="0">
                          <a:latin typeface="+mn-lt"/>
                          <a:cs typeface="Calibri"/>
                        </a:rPr>
                        <a:t> </a:t>
                      </a:r>
                    </a:p>
                  </a:txBody>
                  <a:tcPr/>
                </a:tc>
              </a:tr>
              <a:tr h="2568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dk1"/>
                          </a:solidFill>
                          <a:effectLst/>
                          <a:latin typeface="Calibri"/>
                          <a:ea typeface="+mn-ea"/>
                          <a:cs typeface="Calibri"/>
                        </a:rPr>
                        <a:t>str</a:t>
                      </a:r>
                      <a:r>
                        <a:rPr lang="en-US" sz="1400" b="1" kern="1200" dirty="0" smtClean="0">
                          <a:solidFill>
                            <a:schemeClr val="dk1"/>
                          </a:solidFill>
                          <a:effectLst/>
                          <a:latin typeface="Calibri"/>
                          <a:ea typeface="+mn-ea"/>
                          <a:cs typeface="Calibri"/>
                        </a:rPr>
                        <a:t>.upper</a:t>
                      </a:r>
                      <a:r>
                        <a:rPr lang="en-US" sz="1400" b="0" kern="1200" dirty="0" smtClean="0">
                          <a:solidFill>
                            <a:schemeClr val="dk1"/>
                          </a:solidFill>
                          <a:effectLst/>
                          <a:latin typeface="Calibri"/>
                          <a:ea typeface="+mn-ea"/>
                          <a:cs typeface="Calibri"/>
                        </a:rPr>
                        <a:t>()</a:t>
                      </a: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dk1"/>
                          </a:solidFill>
                          <a:latin typeface="+mn-lt"/>
                          <a:cs typeface="Calibri"/>
                        </a:rPr>
                        <a:t>Converts lowercase letters in string to uppercase.</a:t>
                      </a:r>
                      <a:r>
                        <a:rPr lang="en-US" sz="1400" dirty="0" smtClean="0">
                          <a:latin typeface="+mn-lt"/>
                          <a:cs typeface="Calibri"/>
                        </a:rPr>
                        <a:t> </a:t>
                      </a:r>
                    </a:p>
                  </a:txBody>
                  <a:tcPr/>
                </a:tc>
              </a:tr>
              <a:tr h="32021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dk1"/>
                          </a:solidFill>
                          <a:effectLst/>
                          <a:latin typeface="Calibri"/>
                          <a:ea typeface="+mn-ea"/>
                          <a:cs typeface="Calibri"/>
                        </a:rPr>
                        <a:t>str</a:t>
                      </a:r>
                      <a:r>
                        <a:rPr lang="en-US" sz="1400" b="1" kern="1200" dirty="0" smtClean="0">
                          <a:solidFill>
                            <a:schemeClr val="dk1"/>
                          </a:solidFill>
                          <a:effectLst/>
                          <a:latin typeface="Calibri"/>
                          <a:ea typeface="+mn-ea"/>
                          <a:cs typeface="Calibri"/>
                        </a:rPr>
                        <a:t>.replace</a:t>
                      </a:r>
                      <a:r>
                        <a:rPr lang="en-US" sz="1400" b="0" kern="1200" dirty="0" smtClean="0">
                          <a:solidFill>
                            <a:schemeClr val="dk1"/>
                          </a:solidFill>
                          <a:effectLst/>
                          <a:latin typeface="Calibri"/>
                          <a:ea typeface="+mn-ea"/>
                          <a:cs typeface="Calibri"/>
                        </a:rPr>
                        <a:t>(old, new)</a:t>
                      </a: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dk1"/>
                          </a:solidFill>
                          <a:latin typeface="+mn-lt"/>
                          <a:cs typeface="Calibri"/>
                        </a:rPr>
                        <a:t>Replaces all occurrences of old in string with new.</a:t>
                      </a:r>
                      <a:endParaRPr lang="en-US" sz="1400" dirty="0" smtClean="0">
                        <a:latin typeface="+mn-lt"/>
                        <a:cs typeface="Calibri"/>
                      </a:endParaRPr>
                    </a:p>
                  </a:txBody>
                  <a:tcPr/>
                </a:tc>
              </a:tr>
              <a:tr h="44356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dk1"/>
                          </a:solidFill>
                          <a:effectLst/>
                          <a:latin typeface="Calibri"/>
                          <a:ea typeface="+mn-ea"/>
                          <a:cs typeface="Calibri"/>
                        </a:rPr>
                        <a:t>str</a:t>
                      </a:r>
                      <a:r>
                        <a:rPr lang="en-US" sz="1400" b="1" kern="1200" dirty="0" smtClean="0">
                          <a:solidFill>
                            <a:schemeClr val="dk1"/>
                          </a:solidFill>
                          <a:effectLst/>
                          <a:latin typeface="Calibri"/>
                          <a:ea typeface="+mn-ea"/>
                          <a:cs typeface="Calibri"/>
                        </a:rPr>
                        <a:t>.split</a:t>
                      </a:r>
                      <a:r>
                        <a:rPr lang="en-US" sz="1400" b="0" kern="1200" dirty="0" smtClean="0">
                          <a:solidFill>
                            <a:schemeClr val="dk1"/>
                          </a:solidFill>
                          <a:effectLst/>
                          <a:latin typeface="Calibri"/>
                          <a:ea typeface="+mn-ea"/>
                          <a:cs typeface="Calibri"/>
                        </a:rPr>
                        <a:t>(str=‘ ’)</a:t>
                      </a:r>
                    </a:p>
                  </a:txBody>
                  <a:tcPr/>
                </a:tc>
                <a:tc>
                  <a:txBody>
                    <a:bodyPr/>
                    <a:lstStyle/>
                    <a:p>
                      <a:r>
                        <a:rPr lang="en-US" sz="1400" dirty="0" smtClean="0">
                          <a:solidFill>
                            <a:schemeClr val="dk1"/>
                          </a:solidFill>
                          <a:latin typeface="+mn-lt"/>
                          <a:cs typeface="Calibri"/>
                        </a:rPr>
                        <a:t>Splits string according to delimiter </a:t>
                      </a:r>
                      <a:r>
                        <a:rPr lang="en-US" sz="1400" dirty="0" err="1" smtClean="0">
                          <a:solidFill>
                            <a:schemeClr val="dk1"/>
                          </a:solidFill>
                          <a:latin typeface="+mn-lt"/>
                          <a:cs typeface="Calibri"/>
                        </a:rPr>
                        <a:t>str</a:t>
                      </a:r>
                      <a:r>
                        <a:rPr lang="en-US" sz="1400" dirty="0" smtClean="0">
                          <a:solidFill>
                            <a:schemeClr val="dk1"/>
                          </a:solidFill>
                          <a:latin typeface="+mn-lt"/>
                          <a:cs typeface="Calibri"/>
                        </a:rPr>
                        <a:t> (space if not provided)</a:t>
                      </a:r>
                    </a:p>
                    <a:p>
                      <a:r>
                        <a:rPr lang="en-US" sz="1400" dirty="0" smtClean="0">
                          <a:solidFill>
                            <a:schemeClr val="dk1"/>
                          </a:solidFill>
                          <a:latin typeface="+mn-lt"/>
                          <a:cs typeface="Calibri"/>
                        </a:rPr>
                        <a:t>and returns list of substrings.</a:t>
                      </a:r>
                      <a:endParaRPr lang="en-US" sz="1400" dirty="0" smtClean="0">
                        <a:latin typeface="+mn-lt"/>
                        <a:cs typeface="Calibri"/>
                      </a:endParaRPr>
                    </a:p>
                  </a:txBody>
                  <a:tcPr/>
                </a:tc>
              </a:tr>
              <a:tr h="2568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dk1"/>
                          </a:solidFill>
                          <a:effectLst/>
                          <a:latin typeface="Calibri"/>
                          <a:ea typeface="+mn-ea"/>
                          <a:cs typeface="Calibri"/>
                        </a:rPr>
                        <a:t>str</a:t>
                      </a:r>
                      <a:r>
                        <a:rPr lang="en-US" sz="1400" b="1" kern="1200" dirty="0" smtClean="0">
                          <a:solidFill>
                            <a:schemeClr val="dk1"/>
                          </a:solidFill>
                          <a:effectLst/>
                          <a:latin typeface="Calibri"/>
                          <a:ea typeface="+mn-ea"/>
                          <a:cs typeface="Calibri"/>
                        </a:rPr>
                        <a:t>.strip</a:t>
                      </a:r>
                      <a:r>
                        <a:rPr lang="en-US" sz="1400" b="0" kern="1200" dirty="0" smtClean="0">
                          <a:solidFill>
                            <a:schemeClr val="dk1"/>
                          </a:solidFill>
                          <a:effectLst/>
                          <a:latin typeface="Calibri"/>
                          <a:ea typeface="+mn-ea"/>
                          <a:cs typeface="Calibri"/>
                        </a:rPr>
                        <a:t>()</a:t>
                      </a: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dk1"/>
                          </a:solidFill>
                          <a:latin typeface="+mn-lt"/>
                          <a:cs typeface="Calibri"/>
                        </a:rPr>
                        <a:t>Removes all leading</a:t>
                      </a:r>
                      <a:r>
                        <a:rPr lang="en-US" sz="1400" dirty="0" smtClean="0">
                          <a:latin typeface="+mn-lt"/>
                          <a:cs typeface="Calibri"/>
                        </a:rPr>
                        <a:t>  and </a:t>
                      </a:r>
                      <a:r>
                        <a:rPr lang="en-US" sz="1400" dirty="0" smtClean="0">
                          <a:solidFill>
                            <a:schemeClr val="dk1"/>
                          </a:solidFill>
                          <a:latin typeface="+mn-lt"/>
                          <a:cs typeface="Calibri"/>
                        </a:rPr>
                        <a:t>trailing whitespace of string.</a:t>
                      </a:r>
                      <a:r>
                        <a:rPr lang="en-US" sz="1400" dirty="0" smtClean="0">
                          <a:latin typeface="+mn-lt"/>
                          <a:cs typeface="Calibri"/>
                        </a:rPr>
                        <a:t> </a:t>
                      </a:r>
                    </a:p>
                  </a:txBody>
                  <a:tcPr/>
                </a:tc>
              </a:tr>
              <a:tr h="34170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dk1"/>
                          </a:solidFill>
                          <a:effectLst/>
                          <a:latin typeface="Calibri"/>
                          <a:ea typeface="+mn-ea"/>
                          <a:cs typeface="Calibri"/>
                        </a:rPr>
                        <a:t>str</a:t>
                      </a:r>
                      <a:r>
                        <a:rPr lang="en-US" sz="1400" b="1" kern="1200" dirty="0" smtClean="0">
                          <a:solidFill>
                            <a:schemeClr val="dk1"/>
                          </a:solidFill>
                          <a:effectLst/>
                          <a:latin typeface="Calibri"/>
                          <a:ea typeface="+mn-ea"/>
                          <a:cs typeface="Calibri"/>
                        </a:rPr>
                        <a:t>.title</a:t>
                      </a:r>
                      <a:r>
                        <a:rPr lang="en-US" sz="1400" b="0" kern="1200" dirty="0" smtClean="0">
                          <a:solidFill>
                            <a:schemeClr val="dk1"/>
                          </a:solidFill>
                          <a:effectLst/>
                          <a:latin typeface="Calibri"/>
                          <a:ea typeface="+mn-ea"/>
                          <a:cs typeface="Calibri"/>
                        </a:rPr>
                        <a:t>()</a:t>
                      </a: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dk1"/>
                          </a:solidFill>
                          <a:latin typeface="+mn-lt"/>
                          <a:cs typeface="Calibri"/>
                        </a:rPr>
                        <a:t>Returns "</a:t>
                      </a:r>
                      <a:r>
                        <a:rPr lang="en-US" sz="1400" dirty="0" err="1" smtClean="0">
                          <a:solidFill>
                            <a:schemeClr val="dk1"/>
                          </a:solidFill>
                          <a:latin typeface="+mn-lt"/>
                          <a:cs typeface="Calibri"/>
                        </a:rPr>
                        <a:t>titlecased</a:t>
                      </a:r>
                      <a:r>
                        <a:rPr lang="en-US" sz="1400" dirty="0" smtClean="0">
                          <a:solidFill>
                            <a:schemeClr val="dk1"/>
                          </a:solidFill>
                          <a:latin typeface="+mn-lt"/>
                          <a:cs typeface="Calibri"/>
                        </a:rPr>
                        <a:t>" version of string.</a:t>
                      </a:r>
                      <a:endParaRPr lang="en-US" sz="1400" dirty="0" smtClean="0"/>
                    </a:p>
                  </a:txBody>
                  <a:tcPr/>
                </a:tc>
              </a:tr>
            </a:tbl>
          </a:graphicData>
        </a:graphic>
      </p:graphicFrame>
    </p:spTree>
    <p:extLst>
      <p:ext uri="{BB962C8B-B14F-4D97-AF65-F5344CB8AC3E}">
        <p14:creationId xmlns:p14="http://schemas.microsoft.com/office/powerpoint/2010/main" val="5499462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 function examples</a:t>
            </a:r>
            <a:endParaRPr lang="en-US" dirty="0"/>
          </a:p>
        </p:txBody>
      </p:sp>
      <p:sp>
        <p:nvSpPr>
          <p:cNvPr id="4" name="Rectangle 1"/>
          <p:cNvSpPr>
            <a:spLocks noChangeArrowheads="1"/>
          </p:cNvSpPr>
          <p:nvPr/>
        </p:nvSpPr>
        <p:spPr bwMode="auto">
          <a:xfrm>
            <a:off x="228600" y="942022"/>
            <a:ext cx="3657600" cy="1477328"/>
          </a:xfrm>
          <a:prstGeom prst="rect">
            <a:avLst/>
          </a:prstGeom>
          <a:ln/>
          <a:effectLst>
            <a:glow rad="139700">
              <a:schemeClr val="accent3">
                <a:satMod val="175000"/>
                <a:alpha val="40000"/>
              </a:schemeClr>
            </a:glow>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number = </a:t>
            </a:r>
            <a:r>
              <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rPr>
              <a:t>"5"</a:t>
            </a:r>
            <a:br>
              <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rPr>
            </a:b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letters = </a:t>
            </a:r>
            <a:r>
              <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000" b="1" i="0" u="none" strike="noStrike" cap="none" normalizeH="0" baseline="0" dirty="0" err="1" smtClean="0">
                <a:ln>
                  <a:noFill/>
                </a:ln>
                <a:solidFill>
                  <a:srgbClr val="008080"/>
                </a:solidFill>
                <a:effectLst/>
                <a:latin typeface="Courier New" pitchFamily="49" charset="0"/>
                <a:cs typeface="Courier New" pitchFamily="49" charset="0"/>
              </a:rPr>
              <a:t>abcdef</a:t>
            </a:r>
            <a:r>
              <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rPr>
              <a:t>"</a:t>
            </a:r>
            <a:br>
              <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rPr>
            </a:br>
            <a:endPar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000" b="0" i="0" u="none" strike="noStrike" cap="none" normalizeH="0" baseline="0" dirty="0" err="1" smtClean="0">
                <a:ln>
                  <a:noFill/>
                </a:ln>
                <a:solidFill>
                  <a:srgbClr val="000000"/>
                </a:solidFill>
                <a:effectLst/>
                <a:latin typeface="Courier New" pitchFamily="49" charset="0"/>
                <a:cs typeface="Courier New" pitchFamily="49" charset="0"/>
              </a:rPr>
              <a:t>number.isnumeric</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000" b="0" i="0" u="none" strike="noStrike" cap="none" normalizeH="0" baseline="0" dirty="0" err="1" smtClean="0">
                <a:ln>
                  <a:noFill/>
                </a:ln>
                <a:solidFill>
                  <a:srgbClr val="000000"/>
                </a:solidFill>
                <a:effectLst/>
                <a:latin typeface="Courier New" pitchFamily="49" charset="0"/>
                <a:cs typeface="Courier New" pitchFamily="49" charset="0"/>
              </a:rPr>
              <a:t>letters.isnumeric</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lang="en-US" altLang="en-US" sz="1000" dirty="0">
              <a:solidFill>
                <a:srgbClr val="000000"/>
              </a:solidFill>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Output: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000" dirty="0" smtClean="0">
                <a:solidFill>
                  <a:srgbClr val="000000"/>
                </a:solidFill>
                <a:latin typeface="Courier New" pitchFamily="49" charset="0"/>
                <a:cs typeface="Courier New" pitchFamily="49" charset="0"/>
              </a:rPr>
              <a:t>True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False</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Rectangle 2"/>
          <p:cNvSpPr>
            <a:spLocks noChangeArrowheads="1"/>
          </p:cNvSpPr>
          <p:nvPr/>
        </p:nvSpPr>
        <p:spPr bwMode="auto">
          <a:xfrm>
            <a:off x="5334000" y="1199406"/>
            <a:ext cx="3339376" cy="2862322"/>
          </a:xfrm>
          <a:prstGeom prst="rect">
            <a:avLst/>
          </a:prstGeom>
          <a:ln/>
          <a:effectLst>
            <a:glow rad="228600">
              <a:schemeClr val="accent3">
                <a:satMod val="175000"/>
                <a:alpha val="40000"/>
              </a:schemeClr>
            </a:glow>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movie = </a:t>
            </a:r>
            <a:r>
              <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rPr>
              <a:t>"2001: A SAMMY ODYSSEY"</a:t>
            </a:r>
            <a:br>
              <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rPr>
            </a:b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book = </a:t>
            </a:r>
            <a:r>
              <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rPr>
              <a:t>"A Thousand Splendid Sharks"</a:t>
            </a:r>
            <a:br>
              <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rPr>
            </a:b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poem = </a:t>
            </a:r>
            <a:r>
              <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000" b="1" i="0" u="none" strike="noStrike" cap="none" normalizeH="0" baseline="0" dirty="0" err="1" smtClean="0">
                <a:ln>
                  <a:noFill/>
                </a:ln>
                <a:solidFill>
                  <a:srgbClr val="008080"/>
                </a:solidFill>
                <a:effectLst/>
                <a:latin typeface="Courier New" pitchFamily="49" charset="0"/>
                <a:cs typeface="Courier New" pitchFamily="49" charset="0"/>
              </a:rPr>
              <a:t>sammy</a:t>
            </a:r>
            <a:r>
              <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rPr>
              <a:t> lived in a pretty how town"</a:t>
            </a:r>
            <a:br>
              <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rPr>
            </a:br>
            <a:endPar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000" b="0" i="0" u="none" strike="noStrike" cap="none" normalizeH="0" baseline="0" dirty="0" err="1" smtClean="0">
                <a:ln>
                  <a:noFill/>
                </a:ln>
                <a:solidFill>
                  <a:srgbClr val="000000"/>
                </a:solidFill>
                <a:effectLst/>
                <a:latin typeface="Courier New" pitchFamily="49" charset="0"/>
                <a:cs typeface="Courier New" pitchFamily="49" charset="0"/>
              </a:rPr>
              <a:t>movie.islower</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000" b="0" i="0" u="none" strike="noStrike" cap="none" normalizeH="0" baseline="0" dirty="0" err="1" smtClean="0">
                <a:ln>
                  <a:noFill/>
                </a:ln>
                <a:solidFill>
                  <a:srgbClr val="000000"/>
                </a:solidFill>
                <a:effectLst/>
                <a:latin typeface="Courier New" pitchFamily="49" charset="0"/>
                <a:cs typeface="Courier New" pitchFamily="49" charset="0"/>
              </a:rPr>
              <a:t>movie.isupper</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000" b="0" i="0" u="none" strike="noStrike" cap="none" normalizeH="0" baseline="0" dirty="0" err="1" smtClean="0">
                <a:ln>
                  <a:noFill/>
                </a:ln>
                <a:solidFill>
                  <a:srgbClr val="000000"/>
                </a:solidFill>
                <a:effectLst/>
                <a:latin typeface="Courier New" pitchFamily="49" charset="0"/>
                <a:cs typeface="Courier New" pitchFamily="49" charset="0"/>
              </a:rPr>
              <a:t>book.istitle</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000" b="0" i="0" u="none" strike="noStrike" cap="none" normalizeH="0" baseline="0" dirty="0" err="1" smtClean="0">
                <a:ln>
                  <a:noFill/>
                </a:ln>
                <a:solidFill>
                  <a:srgbClr val="000000"/>
                </a:solidFill>
                <a:effectLst/>
                <a:latin typeface="Courier New" pitchFamily="49" charset="0"/>
                <a:cs typeface="Courier New" pitchFamily="49" charset="0"/>
              </a:rPr>
              <a:t>book.isupper</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000" b="0" i="0" u="none" strike="noStrike" cap="none" normalizeH="0" baseline="0" dirty="0" err="1" smtClean="0">
                <a:ln>
                  <a:noFill/>
                </a:ln>
                <a:solidFill>
                  <a:srgbClr val="000000"/>
                </a:solidFill>
                <a:effectLst/>
                <a:latin typeface="Courier New" pitchFamily="49" charset="0"/>
                <a:cs typeface="Courier New" pitchFamily="49" charset="0"/>
              </a:rPr>
              <a:t>poem.istitle</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000" b="0" i="0" u="none" strike="noStrike" cap="none" normalizeH="0" baseline="0" dirty="0" err="1" smtClean="0">
                <a:ln>
                  <a:noFill/>
                </a:ln>
                <a:solidFill>
                  <a:srgbClr val="000000"/>
                </a:solidFill>
                <a:effectLst/>
                <a:latin typeface="Courier New" pitchFamily="49" charset="0"/>
                <a:cs typeface="Courier New" pitchFamily="49" charset="0"/>
              </a:rPr>
              <a:t>poem.islower</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lang="en-US" altLang="en-US" sz="1000" dirty="0" smtClean="0">
              <a:solidFill>
                <a:srgbClr val="000000"/>
              </a:solidFill>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000" dirty="0" smtClean="0">
                <a:solidFill>
                  <a:srgbClr val="000000"/>
                </a:solidFill>
                <a:latin typeface="Courier New" pitchFamily="49" charset="0"/>
                <a:cs typeface="Courier New" pitchFamily="49" charset="0"/>
              </a:rPr>
              <a:t>Output:</a:t>
            </a:r>
            <a:endParaRPr lang="en-US" altLang="en-US" sz="2000" dirty="0">
              <a:solidFill>
                <a:schemeClr val="tx1"/>
              </a:solidFill>
              <a:latin typeface="Arial" pitchFamily="34" charset="0"/>
              <a:cs typeface="Arial" pitchFamily="34" charset="0"/>
            </a:endParaRPr>
          </a:p>
          <a:p>
            <a:pPr lvl="0" fontAlgn="base">
              <a:spcBef>
                <a:spcPct val="0"/>
              </a:spcBef>
              <a:spcAft>
                <a:spcPct val="0"/>
              </a:spcAft>
            </a:pPr>
            <a:r>
              <a:rPr lang="da-DK" altLang="en-US" sz="1000" dirty="0">
                <a:solidFill>
                  <a:srgbClr val="000000"/>
                </a:solidFill>
                <a:latin typeface="Courier New" pitchFamily="49" charset="0"/>
                <a:cs typeface="Courier New" pitchFamily="49" charset="0"/>
              </a:rPr>
              <a:t>False</a:t>
            </a:r>
          </a:p>
          <a:p>
            <a:pPr lvl="0" fontAlgn="base">
              <a:spcBef>
                <a:spcPct val="0"/>
              </a:spcBef>
              <a:spcAft>
                <a:spcPct val="0"/>
              </a:spcAft>
            </a:pPr>
            <a:r>
              <a:rPr lang="da-DK" altLang="en-US" sz="1000" dirty="0">
                <a:solidFill>
                  <a:srgbClr val="000000"/>
                </a:solidFill>
                <a:latin typeface="Courier New" pitchFamily="49" charset="0"/>
                <a:cs typeface="Courier New" pitchFamily="49" charset="0"/>
              </a:rPr>
              <a:t>True</a:t>
            </a:r>
          </a:p>
          <a:p>
            <a:pPr lvl="0" fontAlgn="base">
              <a:spcBef>
                <a:spcPct val="0"/>
              </a:spcBef>
              <a:spcAft>
                <a:spcPct val="0"/>
              </a:spcAft>
            </a:pPr>
            <a:r>
              <a:rPr lang="da-DK" altLang="en-US" sz="1000" dirty="0">
                <a:solidFill>
                  <a:srgbClr val="000000"/>
                </a:solidFill>
                <a:latin typeface="Courier New" pitchFamily="49" charset="0"/>
                <a:cs typeface="Courier New" pitchFamily="49" charset="0"/>
              </a:rPr>
              <a:t>True</a:t>
            </a:r>
          </a:p>
          <a:p>
            <a:pPr lvl="0" fontAlgn="base">
              <a:spcBef>
                <a:spcPct val="0"/>
              </a:spcBef>
              <a:spcAft>
                <a:spcPct val="0"/>
              </a:spcAft>
            </a:pPr>
            <a:r>
              <a:rPr lang="da-DK" altLang="en-US" sz="1000" dirty="0">
                <a:solidFill>
                  <a:srgbClr val="000000"/>
                </a:solidFill>
                <a:latin typeface="Courier New" pitchFamily="49" charset="0"/>
                <a:cs typeface="Courier New" pitchFamily="49" charset="0"/>
              </a:rPr>
              <a:t>False</a:t>
            </a:r>
          </a:p>
          <a:p>
            <a:pPr lvl="0" fontAlgn="base">
              <a:spcBef>
                <a:spcPct val="0"/>
              </a:spcBef>
              <a:spcAft>
                <a:spcPct val="0"/>
              </a:spcAft>
            </a:pPr>
            <a:r>
              <a:rPr lang="da-DK" altLang="en-US" sz="1000" dirty="0">
                <a:solidFill>
                  <a:srgbClr val="000000"/>
                </a:solidFill>
                <a:latin typeface="Courier New" pitchFamily="49" charset="0"/>
                <a:cs typeface="Courier New" pitchFamily="49" charset="0"/>
              </a:rPr>
              <a:t>False</a:t>
            </a:r>
          </a:p>
          <a:p>
            <a:pPr lvl="0" fontAlgn="base">
              <a:spcBef>
                <a:spcPct val="0"/>
              </a:spcBef>
              <a:spcAft>
                <a:spcPct val="0"/>
              </a:spcAft>
            </a:pPr>
            <a:r>
              <a:rPr lang="da-DK" altLang="en-US" sz="1000" dirty="0">
                <a:solidFill>
                  <a:srgbClr val="000000"/>
                </a:solidFill>
                <a:latin typeface="Courier New" pitchFamily="49" charset="0"/>
                <a:cs typeface="Courier New" pitchFamily="49" charset="0"/>
              </a:rPr>
              <a:t>True</a:t>
            </a:r>
            <a:endPar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endParaRPr>
          </a:p>
        </p:txBody>
      </p:sp>
      <p:sp>
        <p:nvSpPr>
          <p:cNvPr id="7" name="Rectangle 4"/>
          <p:cNvSpPr>
            <a:spLocks noChangeArrowheads="1"/>
          </p:cNvSpPr>
          <p:nvPr/>
        </p:nvSpPr>
        <p:spPr bwMode="auto">
          <a:xfrm>
            <a:off x="689550" y="2610981"/>
            <a:ext cx="4339650" cy="2246769"/>
          </a:xfrm>
          <a:prstGeom prst="rect">
            <a:avLst/>
          </a:prstGeom>
          <a:ln/>
          <a:effectLst>
            <a:glow rad="139700">
              <a:schemeClr val="accent3">
                <a:satMod val="175000"/>
                <a:alpha val="40000"/>
              </a:schemeClr>
            </a:glow>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balloon = </a:t>
            </a:r>
            <a:r>
              <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rPr>
              <a:t>"Sammy has a balloon."</a:t>
            </a:r>
            <a:br>
              <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rPr>
            </a:br>
            <a:endPar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rPr>
              <a:t>" "</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.join(balloon))</a:t>
            </a:r>
            <a:b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.join(</a:t>
            </a:r>
            <a:r>
              <a:rPr kumimoji="0" lang="en-US" altLang="en-US" sz="1000" b="0" i="0" u="none" strike="noStrike" cap="none" normalizeH="0" baseline="0" dirty="0" smtClean="0">
                <a:ln>
                  <a:noFill/>
                </a:ln>
                <a:solidFill>
                  <a:srgbClr val="000080"/>
                </a:solidFill>
                <a:effectLst/>
                <a:latin typeface="Courier New" pitchFamily="49" charset="0"/>
                <a:cs typeface="Courier New" pitchFamily="49" charset="0"/>
              </a:rPr>
              <a:t>reversed</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(balloon)))</a:t>
            </a:r>
            <a:b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000" b="0" i="0" u="none" strike="noStrike" cap="none" normalizeH="0" baseline="0" dirty="0" err="1" smtClean="0">
                <a:ln>
                  <a:noFill/>
                </a:ln>
                <a:solidFill>
                  <a:srgbClr val="000000"/>
                </a:solidFill>
                <a:effectLst/>
                <a:latin typeface="Courier New" pitchFamily="49" charset="0"/>
                <a:cs typeface="Courier New" pitchFamily="49" charset="0"/>
              </a:rPr>
              <a:t>balloon.split</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000" b="0" i="0" u="none" strike="noStrike" cap="none" normalizeH="0" baseline="0" dirty="0" err="1" smtClean="0">
                <a:ln>
                  <a:noFill/>
                </a:ln>
                <a:solidFill>
                  <a:srgbClr val="000000"/>
                </a:solidFill>
                <a:effectLst/>
                <a:latin typeface="Courier New" pitchFamily="49" charset="0"/>
                <a:cs typeface="Courier New" pitchFamily="49" charset="0"/>
              </a:rPr>
              <a:t>balloon.replace</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000" b="1" i="0" u="none" strike="noStrike" cap="none" normalizeH="0" baseline="0" dirty="0" err="1" smtClean="0">
                <a:ln>
                  <a:noFill/>
                </a:ln>
                <a:solidFill>
                  <a:srgbClr val="008080"/>
                </a:solidFill>
                <a:effectLst/>
                <a:latin typeface="Courier New" pitchFamily="49" charset="0"/>
                <a:cs typeface="Courier New" pitchFamily="49" charset="0"/>
              </a:rPr>
              <a:t>has"</a:t>
            </a:r>
            <a:r>
              <a:rPr kumimoji="0" lang="en-US" altLang="en-US" sz="1000" b="0" i="0" u="none" strike="noStrike" cap="none" normalizeH="0" baseline="0" dirty="0" err="1" smtClean="0">
                <a:ln>
                  <a:noFill/>
                </a:ln>
                <a:solidFill>
                  <a:srgbClr val="000000"/>
                </a:solidFill>
                <a:effectLst/>
                <a:latin typeface="Courier New" pitchFamily="49" charset="0"/>
                <a:cs typeface="Courier New" pitchFamily="49" charset="0"/>
              </a:rPr>
              <a:t>,</a:t>
            </a:r>
            <a:r>
              <a:rPr kumimoji="0" lang="en-US" altLang="en-US" sz="1000" b="1" i="0" u="none" strike="noStrike" cap="none" normalizeH="0" baseline="0" dirty="0" err="1" smtClean="0">
                <a:ln>
                  <a:noFill/>
                </a:ln>
                <a:solidFill>
                  <a:srgbClr val="008080"/>
                </a:solidFill>
                <a:effectLst/>
                <a:latin typeface="Courier New" pitchFamily="49" charset="0"/>
                <a:cs typeface="Courier New" pitchFamily="49" charset="0"/>
              </a:rPr>
              <a:t>"had</a:t>
            </a:r>
            <a:r>
              <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.join([</a:t>
            </a:r>
            <a:r>
              <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rPr>
              <a:t>"sharks"</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rPr>
              <a:t>"crustaceans"</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000" b="1" i="0" u="none" strike="noStrike" cap="none" normalizeH="0" baseline="0" dirty="0" smtClean="0">
                <a:ln>
                  <a:noFill/>
                </a:ln>
                <a:solidFill>
                  <a:srgbClr val="008080"/>
                </a:solidFill>
                <a:effectLst/>
                <a:latin typeface="Courier New" pitchFamily="49" charset="0"/>
                <a:cs typeface="Courier New" pitchFamily="49" charset="0"/>
              </a:rPr>
              <a:t>"plankton"</a:t>
            </a: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lang="en-US" altLang="en-US" sz="1000" dirty="0">
              <a:solidFill>
                <a:srgbClr val="000000"/>
              </a:solidFill>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urier New" pitchFamily="49" charset="0"/>
                <a:cs typeface="Courier New" pitchFamily="49" charset="0"/>
              </a:rPr>
              <a:t>Output:</a:t>
            </a:r>
          </a:p>
          <a:p>
            <a:pPr lvl="0" fontAlgn="base">
              <a:spcBef>
                <a:spcPct val="0"/>
              </a:spcBef>
              <a:spcAft>
                <a:spcPct val="0"/>
              </a:spcAft>
            </a:pPr>
            <a:r>
              <a:rPr lang="en-US" altLang="en-US" sz="1000" dirty="0">
                <a:solidFill>
                  <a:srgbClr val="000000"/>
                </a:solidFill>
                <a:latin typeface="Courier New" pitchFamily="49" charset="0"/>
                <a:cs typeface="Courier New" pitchFamily="49" charset="0"/>
              </a:rPr>
              <a:t>S a m </a:t>
            </a:r>
            <a:r>
              <a:rPr lang="en-US" altLang="en-US" sz="1000" dirty="0" err="1">
                <a:solidFill>
                  <a:srgbClr val="000000"/>
                </a:solidFill>
                <a:latin typeface="Courier New" pitchFamily="49" charset="0"/>
                <a:cs typeface="Courier New" pitchFamily="49" charset="0"/>
              </a:rPr>
              <a:t>m</a:t>
            </a:r>
            <a:r>
              <a:rPr lang="en-US" altLang="en-US" sz="1000" dirty="0">
                <a:solidFill>
                  <a:srgbClr val="000000"/>
                </a:solidFill>
                <a:latin typeface="Courier New" pitchFamily="49" charset="0"/>
                <a:cs typeface="Courier New" pitchFamily="49" charset="0"/>
              </a:rPr>
              <a:t> y   h a s   a   b a l </a:t>
            </a:r>
            <a:r>
              <a:rPr lang="en-US" altLang="en-US" sz="1000" dirty="0" err="1">
                <a:solidFill>
                  <a:srgbClr val="000000"/>
                </a:solidFill>
                <a:latin typeface="Courier New" pitchFamily="49" charset="0"/>
                <a:cs typeface="Courier New" pitchFamily="49" charset="0"/>
              </a:rPr>
              <a:t>l</a:t>
            </a:r>
            <a:r>
              <a:rPr lang="en-US" altLang="en-US" sz="1000" dirty="0">
                <a:solidFill>
                  <a:srgbClr val="000000"/>
                </a:solidFill>
                <a:latin typeface="Courier New" pitchFamily="49" charset="0"/>
                <a:cs typeface="Courier New" pitchFamily="49" charset="0"/>
              </a:rPr>
              <a:t> o </a:t>
            </a:r>
            <a:r>
              <a:rPr lang="en-US" altLang="en-US" sz="1000" dirty="0" err="1">
                <a:solidFill>
                  <a:srgbClr val="000000"/>
                </a:solidFill>
                <a:latin typeface="Courier New" pitchFamily="49" charset="0"/>
                <a:cs typeface="Courier New" pitchFamily="49" charset="0"/>
              </a:rPr>
              <a:t>o</a:t>
            </a:r>
            <a:r>
              <a:rPr lang="en-US" altLang="en-US" sz="1000" dirty="0">
                <a:solidFill>
                  <a:srgbClr val="000000"/>
                </a:solidFill>
                <a:latin typeface="Courier New" pitchFamily="49" charset="0"/>
                <a:cs typeface="Courier New" pitchFamily="49" charset="0"/>
              </a:rPr>
              <a:t> n .</a:t>
            </a:r>
          </a:p>
          <a:p>
            <a:pPr lvl="0" fontAlgn="base">
              <a:spcBef>
                <a:spcPct val="0"/>
              </a:spcBef>
              <a:spcAft>
                <a:spcPct val="0"/>
              </a:spcAft>
            </a:pPr>
            <a:r>
              <a:rPr lang="en-US" altLang="en-US" sz="1000" dirty="0">
                <a:solidFill>
                  <a:srgbClr val="000000"/>
                </a:solidFill>
                <a:latin typeface="Courier New" pitchFamily="49" charset="0"/>
                <a:cs typeface="Courier New" pitchFamily="49" charset="0"/>
              </a:rPr>
              <a:t>.</a:t>
            </a:r>
            <a:r>
              <a:rPr lang="en-US" altLang="en-US" sz="1000" dirty="0" err="1">
                <a:solidFill>
                  <a:srgbClr val="000000"/>
                </a:solidFill>
                <a:latin typeface="Courier New" pitchFamily="49" charset="0"/>
                <a:cs typeface="Courier New" pitchFamily="49" charset="0"/>
              </a:rPr>
              <a:t>noollab</a:t>
            </a:r>
            <a:r>
              <a:rPr lang="en-US" altLang="en-US" sz="1000" dirty="0">
                <a:solidFill>
                  <a:srgbClr val="000000"/>
                </a:solidFill>
                <a:latin typeface="Courier New" pitchFamily="49" charset="0"/>
                <a:cs typeface="Courier New" pitchFamily="49" charset="0"/>
              </a:rPr>
              <a:t> a </a:t>
            </a:r>
            <a:r>
              <a:rPr lang="en-US" altLang="en-US" sz="1000" dirty="0" err="1">
                <a:solidFill>
                  <a:srgbClr val="000000"/>
                </a:solidFill>
                <a:latin typeface="Courier New" pitchFamily="49" charset="0"/>
                <a:cs typeface="Courier New" pitchFamily="49" charset="0"/>
              </a:rPr>
              <a:t>sah</a:t>
            </a:r>
            <a:r>
              <a:rPr lang="en-US" altLang="en-US" sz="1000" dirty="0">
                <a:solidFill>
                  <a:srgbClr val="000000"/>
                </a:solidFill>
                <a:latin typeface="Courier New" pitchFamily="49" charset="0"/>
                <a:cs typeface="Courier New" pitchFamily="49" charset="0"/>
              </a:rPr>
              <a:t> </a:t>
            </a:r>
            <a:r>
              <a:rPr lang="en-US" altLang="en-US" sz="1000" dirty="0" err="1">
                <a:solidFill>
                  <a:srgbClr val="000000"/>
                </a:solidFill>
                <a:latin typeface="Courier New" pitchFamily="49" charset="0"/>
                <a:cs typeface="Courier New" pitchFamily="49" charset="0"/>
              </a:rPr>
              <a:t>ymmaS</a:t>
            </a:r>
            <a:endParaRPr lang="en-US" altLang="en-US" sz="1000" dirty="0">
              <a:solidFill>
                <a:srgbClr val="000000"/>
              </a:solidFill>
              <a:latin typeface="Courier New" pitchFamily="49" charset="0"/>
              <a:cs typeface="Courier New" pitchFamily="49" charset="0"/>
            </a:endParaRPr>
          </a:p>
          <a:p>
            <a:pPr lvl="0" fontAlgn="base">
              <a:spcBef>
                <a:spcPct val="0"/>
              </a:spcBef>
              <a:spcAft>
                <a:spcPct val="0"/>
              </a:spcAft>
            </a:pPr>
            <a:r>
              <a:rPr lang="en-US" altLang="en-US" sz="1000" dirty="0">
                <a:solidFill>
                  <a:srgbClr val="000000"/>
                </a:solidFill>
                <a:latin typeface="Courier New" pitchFamily="49" charset="0"/>
                <a:cs typeface="Courier New" pitchFamily="49" charset="0"/>
              </a:rPr>
              <a:t>['Sammy', 'has', 'a', 'balloon.']</a:t>
            </a:r>
          </a:p>
          <a:p>
            <a:pPr lvl="0" fontAlgn="base">
              <a:spcBef>
                <a:spcPct val="0"/>
              </a:spcBef>
              <a:spcAft>
                <a:spcPct val="0"/>
              </a:spcAft>
            </a:pPr>
            <a:r>
              <a:rPr lang="en-US" altLang="en-US" sz="1000" dirty="0">
                <a:solidFill>
                  <a:srgbClr val="000000"/>
                </a:solidFill>
                <a:latin typeface="Courier New" pitchFamily="49" charset="0"/>
                <a:cs typeface="Courier New" pitchFamily="49" charset="0"/>
              </a:rPr>
              <a:t>Sammy had a balloon.</a:t>
            </a:r>
          </a:p>
          <a:p>
            <a:pPr lvl="0" fontAlgn="base">
              <a:spcBef>
                <a:spcPct val="0"/>
              </a:spcBef>
              <a:spcAft>
                <a:spcPct val="0"/>
              </a:spcAft>
            </a:pPr>
            <a:r>
              <a:rPr lang="en-US" altLang="en-US" sz="1000" dirty="0" err="1">
                <a:solidFill>
                  <a:srgbClr val="000000"/>
                </a:solidFill>
                <a:latin typeface="Courier New" pitchFamily="49" charset="0"/>
                <a:cs typeface="Courier New" pitchFamily="49" charset="0"/>
              </a:rPr>
              <a:t>sharks,crustaceans,plankton</a:t>
            </a:r>
            <a:endParaRPr lang="en-US" altLang="en-US" sz="10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25522601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 Formatting Example</a:t>
            </a:r>
            <a:endParaRPr lang="en-US" b="0" dirty="0"/>
          </a:p>
        </p:txBody>
      </p:sp>
      <p:sp>
        <p:nvSpPr>
          <p:cNvPr id="4" name="Rectangle 1"/>
          <p:cNvSpPr>
            <a:spLocks noChangeArrowheads="1"/>
          </p:cNvSpPr>
          <p:nvPr/>
        </p:nvSpPr>
        <p:spPr bwMode="auto">
          <a:xfrm>
            <a:off x="583579" y="1052341"/>
            <a:ext cx="3150221" cy="3647152"/>
          </a:xfrm>
          <a:prstGeom prst="rect">
            <a:avLst/>
          </a:prstGeom>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50" b="0" i="1" u="none" strike="noStrike" cap="none" normalizeH="0" baseline="0" dirty="0" smtClean="0">
                <a:ln>
                  <a:noFill/>
                </a:ln>
                <a:solidFill>
                  <a:srgbClr val="808080"/>
                </a:solidFill>
                <a:effectLst/>
                <a:latin typeface="Courier New" pitchFamily="49" charset="0"/>
                <a:cs typeface="Courier New" pitchFamily="49" charset="0"/>
              </a:rPr>
              <a:t># Basic formatting</a:t>
            </a:r>
            <a:br>
              <a:rPr kumimoji="0" lang="en-US" altLang="en-US" sz="105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05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050" b="1" i="0" u="none" strike="noStrike" cap="none" normalizeH="0" baseline="0" dirty="0" smtClean="0">
                <a:ln>
                  <a:noFill/>
                </a:ln>
                <a:solidFill>
                  <a:srgbClr val="008080"/>
                </a:solidFill>
                <a:effectLst/>
                <a:latin typeface="Courier New" pitchFamily="49" charset="0"/>
                <a:cs typeface="Courier New" pitchFamily="49" charset="0"/>
              </a:rPr>
              <a:t>'{} {}'</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.format(</a:t>
            </a:r>
            <a:r>
              <a:rPr kumimoji="0" lang="en-US" altLang="en-US" sz="1050" b="1" i="0" u="none" strike="noStrike" cap="none" normalizeH="0" baseline="0" dirty="0" smtClean="0">
                <a:ln>
                  <a:noFill/>
                </a:ln>
                <a:solidFill>
                  <a:srgbClr val="008080"/>
                </a:solidFill>
                <a:effectLst/>
                <a:latin typeface="Courier New" pitchFamily="49" charset="0"/>
                <a:cs typeface="Courier New" pitchFamily="49" charset="0"/>
              </a:rPr>
              <a:t>'one'</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050" b="1" i="0" u="none" strike="noStrike" cap="none" normalizeH="0" baseline="0" dirty="0" smtClean="0">
                <a:ln>
                  <a:noFill/>
                </a:ln>
                <a:solidFill>
                  <a:srgbClr val="008080"/>
                </a:solidFill>
                <a:effectLst/>
                <a:latin typeface="Courier New" pitchFamily="49" charset="0"/>
                <a:cs typeface="Courier New" pitchFamily="49" charset="0"/>
              </a:rPr>
              <a:t>'two'</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5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050" b="1" i="0" u="none" strike="noStrike" cap="none" normalizeH="0" baseline="0" dirty="0" smtClean="0">
                <a:ln>
                  <a:noFill/>
                </a:ln>
                <a:solidFill>
                  <a:srgbClr val="008080"/>
                </a:solidFill>
                <a:effectLst/>
                <a:latin typeface="Courier New" pitchFamily="49" charset="0"/>
                <a:cs typeface="Courier New" pitchFamily="49" charset="0"/>
              </a:rPr>
              <a:t>'{1} {0}'</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.format(</a:t>
            </a:r>
            <a:r>
              <a:rPr kumimoji="0" lang="en-US" altLang="en-US" sz="1050" b="1" i="0" u="none" strike="noStrike" cap="none" normalizeH="0" baseline="0" dirty="0" smtClean="0">
                <a:ln>
                  <a:noFill/>
                </a:ln>
                <a:solidFill>
                  <a:srgbClr val="008080"/>
                </a:solidFill>
                <a:effectLst/>
                <a:latin typeface="Courier New" pitchFamily="49" charset="0"/>
                <a:cs typeface="Courier New" pitchFamily="49" charset="0"/>
              </a:rPr>
              <a:t>'one'</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050" b="1" i="0" u="none" strike="noStrike" cap="none" normalizeH="0" baseline="0" dirty="0" smtClean="0">
                <a:ln>
                  <a:noFill/>
                </a:ln>
                <a:solidFill>
                  <a:srgbClr val="008080"/>
                </a:solidFill>
                <a:effectLst/>
                <a:latin typeface="Courier New" pitchFamily="49" charset="0"/>
                <a:cs typeface="Courier New" pitchFamily="49" charset="0"/>
              </a:rPr>
              <a:t>'two'</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50" b="0" i="1" u="none" strike="noStrike" cap="none" normalizeH="0" baseline="0" dirty="0" smtClean="0">
                <a:ln>
                  <a:noFill/>
                </a:ln>
                <a:solidFill>
                  <a:srgbClr val="808080"/>
                </a:solidFill>
                <a:effectLst/>
                <a:latin typeface="Courier New" pitchFamily="49" charset="0"/>
                <a:cs typeface="Courier New" pitchFamily="49" charset="0"/>
              </a:rPr>
              <a:t># Padding and aligning strings</a:t>
            </a:r>
            <a:br>
              <a:rPr kumimoji="0" lang="en-US" altLang="en-US" sz="105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050" b="0" i="1" u="none" strike="noStrike" cap="none" normalizeH="0" baseline="0" dirty="0" smtClean="0">
                <a:ln>
                  <a:noFill/>
                </a:ln>
                <a:solidFill>
                  <a:srgbClr val="808080"/>
                </a:solidFill>
                <a:effectLst/>
                <a:latin typeface="Courier New" pitchFamily="49" charset="0"/>
                <a:cs typeface="Courier New" pitchFamily="49" charset="0"/>
              </a:rPr>
              <a:t># Right</a:t>
            </a:r>
            <a:br>
              <a:rPr kumimoji="0" lang="en-US" altLang="en-US" sz="105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05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050" b="1" i="0" u="none" strike="noStrike" cap="none" normalizeH="0" baseline="0" dirty="0" smtClean="0">
                <a:ln>
                  <a:noFill/>
                </a:ln>
                <a:solidFill>
                  <a:srgbClr val="008080"/>
                </a:solidFill>
                <a:effectLst/>
                <a:latin typeface="Courier New" pitchFamily="49" charset="0"/>
                <a:cs typeface="Courier New" pitchFamily="49" charset="0"/>
              </a:rPr>
              <a:t>'{:&gt;10}'</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.format(</a:t>
            </a:r>
            <a:r>
              <a:rPr kumimoji="0" lang="en-US" altLang="en-US" sz="1050" b="1" i="0" u="none" strike="noStrike" cap="none" normalizeH="0" baseline="0" dirty="0" smtClean="0">
                <a:ln>
                  <a:noFill/>
                </a:ln>
                <a:solidFill>
                  <a:srgbClr val="008080"/>
                </a:solidFill>
                <a:effectLst/>
                <a:latin typeface="Courier New" pitchFamily="49" charset="0"/>
                <a:cs typeface="Courier New" pitchFamily="49" charset="0"/>
              </a:rPr>
              <a:t>'test'</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50" b="0" i="1" u="none" strike="noStrike" cap="none" normalizeH="0" baseline="0" dirty="0" smtClean="0">
                <a:ln>
                  <a:noFill/>
                </a:ln>
                <a:solidFill>
                  <a:srgbClr val="808080"/>
                </a:solidFill>
                <a:effectLst/>
                <a:latin typeface="Courier New" pitchFamily="49" charset="0"/>
                <a:cs typeface="Courier New" pitchFamily="49" charset="0"/>
              </a:rPr>
              <a:t># Left</a:t>
            </a:r>
            <a:br>
              <a:rPr kumimoji="0" lang="en-US" altLang="en-US" sz="105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05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050" b="1" i="0" u="none" strike="noStrike" cap="none" normalizeH="0" baseline="0" dirty="0" smtClean="0">
                <a:ln>
                  <a:noFill/>
                </a:ln>
                <a:solidFill>
                  <a:srgbClr val="008080"/>
                </a:solidFill>
                <a:effectLst/>
                <a:latin typeface="Courier New" pitchFamily="49" charset="0"/>
                <a:cs typeface="Courier New" pitchFamily="49" charset="0"/>
              </a:rPr>
              <a:t>'{:10}'</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.format(</a:t>
            </a:r>
            <a:r>
              <a:rPr kumimoji="0" lang="en-US" altLang="en-US" sz="1050" b="1" i="0" u="none" strike="noStrike" cap="none" normalizeH="0" baseline="0" dirty="0" smtClean="0">
                <a:ln>
                  <a:noFill/>
                </a:ln>
                <a:solidFill>
                  <a:srgbClr val="008080"/>
                </a:solidFill>
                <a:effectLst/>
                <a:latin typeface="Courier New" pitchFamily="49" charset="0"/>
                <a:cs typeface="Courier New" pitchFamily="49" charset="0"/>
              </a:rPr>
              <a:t>'test'</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50" b="0" i="1" u="none" strike="noStrike" cap="none" normalizeH="0" baseline="0" dirty="0" smtClean="0">
                <a:ln>
                  <a:noFill/>
                </a:ln>
                <a:solidFill>
                  <a:srgbClr val="808080"/>
                </a:solidFill>
                <a:effectLst/>
                <a:latin typeface="Courier New" pitchFamily="49" charset="0"/>
                <a:cs typeface="Courier New" pitchFamily="49" charset="0"/>
              </a:rPr>
              <a:t># Padding with Character</a:t>
            </a:r>
            <a:br>
              <a:rPr kumimoji="0" lang="en-US" altLang="en-US" sz="105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05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050" b="1" i="0" u="none" strike="noStrike" cap="none" normalizeH="0" baseline="0" dirty="0" smtClean="0">
                <a:ln>
                  <a:noFill/>
                </a:ln>
                <a:solidFill>
                  <a:srgbClr val="008080"/>
                </a:solidFill>
                <a:effectLst/>
                <a:latin typeface="Courier New" pitchFamily="49" charset="0"/>
                <a:cs typeface="Courier New" pitchFamily="49" charset="0"/>
              </a:rPr>
              <a:t>'{:_&lt;10}'</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.format(</a:t>
            </a:r>
            <a:r>
              <a:rPr kumimoji="0" lang="en-US" altLang="en-US" sz="1050" b="1" i="0" u="none" strike="noStrike" cap="none" normalizeH="0" baseline="0" dirty="0" smtClean="0">
                <a:ln>
                  <a:noFill/>
                </a:ln>
                <a:solidFill>
                  <a:srgbClr val="008080"/>
                </a:solidFill>
                <a:effectLst/>
                <a:latin typeface="Courier New" pitchFamily="49" charset="0"/>
                <a:cs typeface="Courier New" pitchFamily="49" charset="0"/>
              </a:rPr>
              <a:t>'test'</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50" b="0" i="1" u="none" strike="noStrike" cap="none" normalizeH="0" baseline="0" dirty="0" smtClean="0">
                <a:ln>
                  <a:noFill/>
                </a:ln>
                <a:solidFill>
                  <a:srgbClr val="808080"/>
                </a:solidFill>
                <a:effectLst/>
                <a:latin typeface="Courier New" pitchFamily="49" charset="0"/>
                <a:cs typeface="Courier New" pitchFamily="49" charset="0"/>
              </a:rPr>
              <a:t># Center</a:t>
            </a:r>
            <a:br>
              <a:rPr kumimoji="0" lang="en-US" altLang="en-US" sz="105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05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050" b="1" i="0" u="none" strike="noStrike" cap="none" normalizeH="0" baseline="0" dirty="0" smtClean="0">
                <a:ln>
                  <a:noFill/>
                </a:ln>
                <a:solidFill>
                  <a:srgbClr val="008080"/>
                </a:solidFill>
                <a:effectLst/>
                <a:latin typeface="Courier New" pitchFamily="49" charset="0"/>
                <a:cs typeface="Courier New" pitchFamily="49" charset="0"/>
              </a:rPr>
              <a:t>'{:^10}'</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.format(</a:t>
            </a:r>
            <a:r>
              <a:rPr kumimoji="0" lang="en-US" altLang="en-US" sz="1050" b="1" i="0" u="none" strike="noStrike" cap="none" normalizeH="0" baseline="0" dirty="0" smtClean="0">
                <a:ln>
                  <a:noFill/>
                </a:ln>
                <a:solidFill>
                  <a:srgbClr val="008080"/>
                </a:solidFill>
                <a:effectLst/>
                <a:latin typeface="Courier New" pitchFamily="49" charset="0"/>
                <a:cs typeface="Courier New" pitchFamily="49" charset="0"/>
              </a:rPr>
              <a:t>'test'</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50" b="0" i="1" u="none" strike="noStrike" cap="none" normalizeH="0" baseline="0" dirty="0" smtClean="0">
                <a:ln>
                  <a:noFill/>
                </a:ln>
                <a:solidFill>
                  <a:srgbClr val="808080"/>
                </a:solidFill>
                <a:effectLst/>
                <a:latin typeface="Courier New" pitchFamily="49" charset="0"/>
                <a:cs typeface="Courier New" pitchFamily="49" charset="0"/>
              </a:rPr>
              <a:t># Truncating long strings</a:t>
            </a:r>
            <a:br>
              <a:rPr kumimoji="0" lang="en-US" altLang="en-US" sz="105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05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050" b="1" i="0" u="none" strike="noStrike" cap="none" normalizeH="0" baseline="0" dirty="0" smtClean="0">
                <a:ln>
                  <a:noFill/>
                </a:ln>
                <a:solidFill>
                  <a:srgbClr val="008080"/>
                </a:solidFill>
                <a:effectLst/>
                <a:latin typeface="Courier New" pitchFamily="49" charset="0"/>
                <a:cs typeface="Courier New" pitchFamily="49" charset="0"/>
              </a:rPr>
              <a:t>'{:.5}'</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.format(</a:t>
            </a:r>
            <a:r>
              <a:rPr kumimoji="0" lang="en-US" altLang="en-US" sz="1050" b="1" i="0" u="none" strike="noStrike" cap="none" normalizeH="0" baseline="0" dirty="0" smtClean="0">
                <a:ln>
                  <a:noFill/>
                </a:ln>
                <a:solidFill>
                  <a:srgbClr val="008080"/>
                </a:solidFill>
                <a:effectLst/>
                <a:latin typeface="Courier New" pitchFamily="49" charset="0"/>
                <a:cs typeface="Courier New" pitchFamily="49" charset="0"/>
              </a:rPr>
              <a:t>'xylophone'</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050" b="0" i="1" u="none" strike="noStrike" cap="none" normalizeH="0" baseline="0" dirty="0" smtClean="0">
                <a:ln>
                  <a:noFill/>
                </a:ln>
                <a:solidFill>
                  <a:srgbClr val="808080"/>
                </a:solidFill>
                <a:effectLst/>
                <a:latin typeface="Courier New" pitchFamily="49" charset="0"/>
                <a:cs typeface="Courier New" pitchFamily="49" charset="0"/>
              </a:rPr>
              <a:t># Combining truncating and padding</a:t>
            </a:r>
            <a:br>
              <a:rPr kumimoji="0" lang="en-US" altLang="en-US" sz="105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05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050" b="1" i="0" u="none" strike="noStrike" cap="none" normalizeH="0" baseline="0" dirty="0" smtClean="0">
                <a:ln>
                  <a:noFill/>
                </a:ln>
                <a:solidFill>
                  <a:srgbClr val="008080"/>
                </a:solidFill>
                <a:effectLst/>
                <a:latin typeface="Courier New" pitchFamily="49" charset="0"/>
                <a:cs typeface="Courier New" pitchFamily="49" charset="0"/>
              </a:rPr>
              <a:t>'{:^10.5}'</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.format(</a:t>
            </a:r>
            <a:r>
              <a:rPr kumimoji="0" lang="en-US" altLang="en-US" sz="1050" b="1" i="0" u="none" strike="noStrike" cap="none" normalizeH="0" baseline="0" dirty="0" smtClean="0">
                <a:ln>
                  <a:noFill/>
                </a:ln>
                <a:solidFill>
                  <a:srgbClr val="008080"/>
                </a:solidFill>
                <a:effectLst/>
                <a:latin typeface="Courier New" pitchFamily="49" charset="0"/>
                <a:cs typeface="Courier New" pitchFamily="49" charset="0"/>
              </a:rPr>
              <a:t>'xylophone'</a:t>
            </a:r>
            <a:r>
              <a:rPr kumimoji="0" lang="en-US" altLang="en-US" sz="105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Rectangle 4"/>
          <p:cNvSpPr/>
          <p:nvPr/>
        </p:nvSpPr>
        <p:spPr>
          <a:xfrm>
            <a:off x="6019800" y="1047750"/>
            <a:ext cx="2286000" cy="364715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050" dirty="0" smtClean="0">
                <a:solidFill>
                  <a:srgbClr val="000000"/>
                </a:solidFill>
                <a:latin typeface="Courier New" pitchFamily="49" charset="0"/>
                <a:cs typeface="Courier New" pitchFamily="49" charset="0"/>
              </a:rPr>
              <a:t>Output:</a:t>
            </a:r>
          </a:p>
          <a:p>
            <a:r>
              <a:rPr lang="en-US" sz="1050" dirty="0" smtClean="0">
                <a:solidFill>
                  <a:srgbClr val="000000"/>
                </a:solidFill>
                <a:latin typeface="Courier New" pitchFamily="49" charset="0"/>
                <a:cs typeface="Courier New" pitchFamily="49" charset="0"/>
              </a:rPr>
              <a:t>one </a:t>
            </a:r>
            <a:r>
              <a:rPr lang="en-US" sz="1050" dirty="0">
                <a:solidFill>
                  <a:srgbClr val="000000"/>
                </a:solidFill>
                <a:latin typeface="Courier New" pitchFamily="49" charset="0"/>
                <a:cs typeface="Courier New" pitchFamily="49" charset="0"/>
              </a:rPr>
              <a:t>two</a:t>
            </a:r>
          </a:p>
          <a:p>
            <a:r>
              <a:rPr lang="en-US" sz="1050" dirty="0">
                <a:solidFill>
                  <a:srgbClr val="000000"/>
                </a:solidFill>
                <a:latin typeface="Courier New" pitchFamily="49" charset="0"/>
                <a:cs typeface="Courier New" pitchFamily="49" charset="0"/>
              </a:rPr>
              <a:t>two one</a:t>
            </a:r>
          </a:p>
          <a:p>
            <a:endParaRPr lang="en-US" sz="1050" dirty="0">
              <a:solidFill>
                <a:srgbClr val="000000"/>
              </a:solidFill>
              <a:latin typeface="Courier New" pitchFamily="49" charset="0"/>
              <a:cs typeface="Courier New" pitchFamily="49" charset="0"/>
            </a:endParaRPr>
          </a:p>
          <a:p>
            <a:r>
              <a:rPr lang="en-US" sz="1050" dirty="0" err="1" smtClean="0">
                <a:solidFill>
                  <a:srgbClr val="000000"/>
                </a:solidFill>
                <a:latin typeface="Courier New" pitchFamily="49" charset="0"/>
                <a:cs typeface="Courier New" pitchFamily="49" charset="0"/>
              </a:rPr>
              <a:t>OutPut</a:t>
            </a:r>
            <a:r>
              <a:rPr lang="en-US" sz="1050" dirty="0" smtClean="0">
                <a:solidFill>
                  <a:srgbClr val="000000"/>
                </a:solidFill>
                <a:latin typeface="Courier New" pitchFamily="49" charset="0"/>
                <a:cs typeface="Courier New" pitchFamily="49" charset="0"/>
              </a:rPr>
              <a:t>:</a:t>
            </a:r>
          </a:p>
          <a:p>
            <a:endParaRPr lang="en-US" sz="1050" dirty="0" smtClean="0">
              <a:solidFill>
                <a:srgbClr val="000000"/>
              </a:solidFill>
              <a:latin typeface="Courier New" pitchFamily="49" charset="0"/>
              <a:cs typeface="Courier New" pitchFamily="49" charset="0"/>
            </a:endParaRPr>
          </a:p>
          <a:p>
            <a:r>
              <a:rPr lang="en-US" sz="1050" dirty="0" smtClean="0">
                <a:solidFill>
                  <a:srgbClr val="000000"/>
                </a:solidFill>
                <a:latin typeface="Courier New" pitchFamily="49" charset="0"/>
                <a:cs typeface="Courier New" pitchFamily="49" charset="0"/>
              </a:rPr>
              <a:t>      </a:t>
            </a:r>
            <a:r>
              <a:rPr lang="en-US" sz="1050" dirty="0">
                <a:solidFill>
                  <a:srgbClr val="000000"/>
                </a:solidFill>
                <a:latin typeface="Courier New" pitchFamily="49" charset="0"/>
                <a:cs typeface="Courier New" pitchFamily="49" charset="0"/>
              </a:rPr>
              <a:t>test</a:t>
            </a:r>
          </a:p>
          <a:p>
            <a:endParaRPr lang="en-US" sz="1050" dirty="0">
              <a:solidFill>
                <a:srgbClr val="000000"/>
              </a:solidFill>
              <a:latin typeface="Courier New" pitchFamily="49" charset="0"/>
              <a:cs typeface="Courier New" pitchFamily="49" charset="0"/>
            </a:endParaRPr>
          </a:p>
          <a:p>
            <a:r>
              <a:rPr lang="en-US" sz="1050" dirty="0" smtClean="0">
                <a:solidFill>
                  <a:srgbClr val="000000"/>
                </a:solidFill>
                <a:latin typeface="Courier New" pitchFamily="49" charset="0"/>
                <a:cs typeface="Courier New" pitchFamily="49" charset="0"/>
              </a:rPr>
              <a:t>Output:</a:t>
            </a:r>
          </a:p>
          <a:p>
            <a:r>
              <a:rPr lang="en-US" sz="1050" dirty="0" smtClean="0">
                <a:solidFill>
                  <a:srgbClr val="000000"/>
                </a:solidFill>
                <a:latin typeface="Courier New" pitchFamily="49" charset="0"/>
                <a:cs typeface="Courier New" pitchFamily="49" charset="0"/>
              </a:rPr>
              <a:t>test      :</a:t>
            </a:r>
            <a:endParaRPr lang="en-US" sz="1050" dirty="0">
              <a:solidFill>
                <a:srgbClr val="000000"/>
              </a:solidFill>
              <a:latin typeface="Courier New" pitchFamily="49" charset="0"/>
              <a:cs typeface="Courier New" pitchFamily="49" charset="0"/>
            </a:endParaRPr>
          </a:p>
          <a:p>
            <a:endParaRPr lang="en-US" sz="1050" dirty="0">
              <a:solidFill>
                <a:srgbClr val="000000"/>
              </a:solidFill>
              <a:latin typeface="Courier New" pitchFamily="49" charset="0"/>
              <a:cs typeface="Courier New" pitchFamily="49" charset="0"/>
            </a:endParaRPr>
          </a:p>
          <a:p>
            <a:r>
              <a:rPr lang="en-US" sz="1050" dirty="0" smtClean="0">
                <a:solidFill>
                  <a:srgbClr val="000000"/>
                </a:solidFill>
                <a:latin typeface="Courier New" pitchFamily="49" charset="0"/>
                <a:cs typeface="Courier New" pitchFamily="49" charset="0"/>
              </a:rPr>
              <a:t>Output:</a:t>
            </a:r>
          </a:p>
          <a:p>
            <a:r>
              <a:rPr lang="en-US" sz="1050" dirty="0" smtClean="0">
                <a:solidFill>
                  <a:srgbClr val="000000"/>
                </a:solidFill>
                <a:latin typeface="Courier New" pitchFamily="49" charset="0"/>
                <a:cs typeface="Courier New" pitchFamily="49" charset="0"/>
              </a:rPr>
              <a:t>test</a:t>
            </a:r>
            <a:r>
              <a:rPr lang="en-US" sz="1050" dirty="0">
                <a:solidFill>
                  <a:srgbClr val="000000"/>
                </a:solidFill>
                <a:latin typeface="Courier New" pitchFamily="49" charset="0"/>
                <a:cs typeface="Courier New" pitchFamily="49" charset="0"/>
              </a:rPr>
              <a:t>______</a:t>
            </a:r>
          </a:p>
          <a:p>
            <a:endParaRPr lang="en-US" sz="1050" dirty="0" smtClean="0">
              <a:solidFill>
                <a:srgbClr val="000000"/>
              </a:solidFill>
              <a:latin typeface="Courier New" pitchFamily="49" charset="0"/>
              <a:cs typeface="Courier New" pitchFamily="49" charset="0"/>
            </a:endParaRPr>
          </a:p>
          <a:p>
            <a:r>
              <a:rPr lang="en-US" sz="1050" dirty="0" smtClean="0">
                <a:solidFill>
                  <a:srgbClr val="000000"/>
                </a:solidFill>
                <a:latin typeface="Courier New" pitchFamily="49" charset="0"/>
                <a:cs typeface="Courier New" pitchFamily="49" charset="0"/>
              </a:rPr>
              <a:t>Output:</a:t>
            </a:r>
          </a:p>
          <a:p>
            <a:r>
              <a:rPr lang="en-US" sz="1050" dirty="0">
                <a:solidFill>
                  <a:srgbClr val="000000"/>
                </a:solidFill>
                <a:latin typeface="Courier New" pitchFamily="49" charset="0"/>
                <a:cs typeface="Courier New" pitchFamily="49" charset="0"/>
              </a:rPr>
              <a:t>:</a:t>
            </a:r>
            <a:r>
              <a:rPr lang="en-US" sz="1050" dirty="0" smtClean="0">
                <a:solidFill>
                  <a:srgbClr val="000000"/>
                </a:solidFill>
                <a:latin typeface="Courier New" pitchFamily="49" charset="0"/>
                <a:cs typeface="Courier New" pitchFamily="49" charset="0"/>
              </a:rPr>
              <a:t>   </a:t>
            </a:r>
            <a:r>
              <a:rPr lang="en-US" sz="1050" dirty="0">
                <a:solidFill>
                  <a:srgbClr val="000000"/>
                </a:solidFill>
                <a:latin typeface="Courier New" pitchFamily="49" charset="0"/>
                <a:cs typeface="Courier New" pitchFamily="49" charset="0"/>
              </a:rPr>
              <a:t>test   </a:t>
            </a:r>
            <a:r>
              <a:rPr lang="en-US" sz="1050" dirty="0" smtClean="0">
                <a:solidFill>
                  <a:srgbClr val="000000"/>
                </a:solidFill>
                <a:latin typeface="Courier New" pitchFamily="49" charset="0"/>
                <a:cs typeface="Courier New" pitchFamily="49" charset="0"/>
              </a:rPr>
              <a:t>:</a:t>
            </a:r>
            <a:endParaRPr lang="en-US" sz="1050" dirty="0">
              <a:solidFill>
                <a:srgbClr val="000000"/>
              </a:solidFill>
              <a:latin typeface="Courier New" pitchFamily="49" charset="0"/>
              <a:cs typeface="Courier New" pitchFamily="49" charset="0"/>
            </a:endParaRPr>
          </a:p>
          <a:p>
            <a:endParaRPr lang="en-US" sz="1050" dirty="0" smtClean="0">
              <a:solidFill>
                <a:srgbClr val="000000"/>
              </a:solidFill>
              <a:latin typeface="Courier New" pitchFamily="49" charset="0"/>
              <a:cs typeface="Courier New" pitchFamily="49" charset="0"/>
            </a:endParaRPr>
          </a:p>
          <a:p>
            <a:r>
              <a:rPr lang="en-US" sz="1050" dirty="0" smtClean="0">
                <a:solidFill>
                  <a:srgbClr val="000000"/>
                </a:solidFill>
                <a:latin typeface="Courier New" pitchFamily="49" charset="0"/>
                <a:cs typeface="Courier New" pitchFamily="49" charset="0"/>
              </a:rPr>
              <a:t>Output:</a:t>
            </a:r>
          </a:p>
          <a:p>
            <a:r>
              <a:rPr lang="en-US" sz="1050" dirty="0" err="1" smtClean="0">
                <a:solidFill>
                  <a:srgbClr val="000000"/>
                </a:solidFill>
                <a:latin typeface="Courier New" pitchFamily="49" charset="0"/>
                <a:cs typeface="Courier New" pitchFamily="49" charset="0"/>
              </a:rPr>
              <a:t>xylop</a:t>
            </a:r>
            <a:endParaRPr lang="en-US" sz="1050" dirty="0">
              <a:solidFill>
                <a:srgbClr val="000000"/>
              </a:solidFill>
              <a:latin typeface="Courier New" pitchFamily="49" charset="0"/>
              <a:cs typeface="Courier New" pitchFamily="49" charset="0"/>
            </a:endParaRPr>
          </a:p>
          <a:p>
            <a:endParaRPr lang="en-US" sz="1050" dirty="0" smtClean="0">
              <a:solidFill>
                <a:srgbClr val="000000"/>
              </a:solidFill>
              <a:latin typeface="Courier New" pitchFamily="49" charset="0"/>
              <a:cs typeface="Courier New" pitchFamily="49" charset="0"/>
            </a:endParaRPr>
          </a:p>
          <a:p>
            <a:r>
              <a:rPr lang="en-US" sz="1050" dirty="0" smtClean="0">
                <a:solidFill>
                  <a:srgbClr val="000000"/>
                </a:solidFill>
                <a:latin typeface="Courier New" pitchFamily="49" charset="0"/>
                <a:cs typeface="Courier New" pitchFamily="49" charset="0"/>
              </a:rPr>
              <a:t>Output:</a:t>
            </a:r>
          </a:p>
          <a:p>
            <a:r>
              <a:rPr lang="en-US" sz="1050" dirty="0">
                <a:solidFill>
                  <a:srgbClr val="000000"/>
                </a:solidFill>
                <a:latin typeface="Courier New" pitchFamily="49" charset="0"/>
                <a:cs typeface="Courier New" pitchFamily="49" charset="0"/>
              </a:rPr>
              <a:t>:</a:t>
            </a:r>
            <a:r>
              <a:rPr lang="en-US" sz="1050" dirty="0" smtClean="0">
                <a:solidFill>
                  <a:srgbClr val="000000"/>
                </a:solidFill>
                <a:latin typeface="Courier New" pitchFamily="49" charset="0"/>
                <a:cs typeface="Courier New" pitchFamily="49" charset="0"/>
              </a:rPr>
              <a:t>  </a:t>
            </a:r>
            <a:r>
              <a:rPr lang="en-US" sz="1050" dirty="0" err="1">
                <a:solidFill>
                  <a:srgbClr val="000000"/>
                </a:solidFill>
                <a:latin typeface="Courier New" pitchFamily="49" charset="0"/>
                <a:cs typeface="Courier New" pitchFamily="49" charset="0"/>
              </a:rPr>
              <a:t>xylop</a:t>
            </a:r>
            <a:r>
              <a:rPr lang="en-US" sz="1050" dirty="0">
                <a:solidFill>
                  <a:srgbClr val="000000"/>
                </a:solidFill>
                <a:latin typeface="Courier New" pitchFamily="49" charset="0"/>
                <a:cs typeface="Courier New" pitchFamily="49" charset="0"/>
              </a:rPr>
              <a:t> </a:t>
            </a:r>
            <a:r>
              <a:rPr lang="en-US" sz="1050" dirty="0" smtClean="0">
                <a:solidFill>
                  <a:srgbClr val="000000"/>
                </a:solidFill>
                <a:latin typeface="Courier New" pitchFamily="49" charset="0"/>
                <a:cs typeface="Courier New" pitchFamily="49" charset="0"/>
              </a:rPr>
              <a:t>:</a:t>
            </a:r>
            <a:endParaRPr lang="en-US" sz="1050" dirty="0">
              <a:solidFill>
                <a:srgbClr val="000000"/>
              </a:solidFill>
              <a:latin typeface="Courier New" pitchFamily="49" charset="0"/>
              <a:cs typeface="Courier New" pitchFamily="49" charset="0"/>
            </a:endParaRPr>
          </a:p>
        </p:txBody>
      </p:sp>
      <p:cxnSp>
        <p:nvCxnSpPr>
          <p:cNvPr id="9" name="Straight Arrow Connector 8"/>
          <p:cNvCxnSpPr/>
          <p:nvPr/>
        </p:nvCxnSpPr>
        <p:spPr>
          <a:xfrm>
            <a:off x="3733800" y="1428750"/>
            <a:ext cx="2286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733800" y="2114550"/>
            <a:ext cx="2286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733800" y="2647950"/>
            <a:ext cx="2286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733800" y="3105150"/>
            <a:ext cx="2286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733800" y="3562350"/>
            <a:ext cx="2286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733800" y="4019550"/>
            <a:ext cx="2286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733800" y="4476750"/>
            <a:ext cx="2286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200400" y="4705350"/>
            <a:ext cx="3210238" cy="338554"/>
          </a:xfrm>
          <a:prstGeom prst="rect">
            <a:avLst/>
          </a:prstGeom>
          <a:noFill/>
        </p:spPr>
        <p:txBody>
          <a:bodyPr wrap="none" rtlCol="0">
            <a:spAutoFit/>
          </a:bodyPr>
          <a:lstStyle/>
          <a:p>
            <a:r>
              <a:rPr lang="en-US" sz="1600" dirty="0" smtClean="0"/>
              <a:t>For more formatting info please </a:t>
            </a:r>
            <a:r>
              <a:rPr lang="en-US" sz="1600" dirty="0" smtClean="0">
                <a:hlinkClick r:id="rId2"/>
              </a:rPr>
              <a:t>visit</a:t>
            </a:r>
            <a:endParaRPr lang="en-US" sz="1600" dirty="0"/>
          </a:p>
        </p:txBody>
      </p:sp>
    </p:spTree>
    <p:extLst>
      <p:ext uri="{BB962C8B-B14F-4D97-AF65-F5344CB8AC3E}">
        <p14:creationId xmlns:p14="http://schemas.microsoft.com/office/powerpoint/2010/main" val="21118893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Null</a:t>
            </a:r>
            <a:endParaRPr lang="en-US" dirty="0"/>
          </a:p>
        </p:txBody>
      </p:sp>
      <p:pic>
        <p:nvPicPr>
          <p:cNvPr id="4" name="Picture 2"/>
          <p:cNvPicPr>
            <a:picLocks noGrp="1" noChangeArrowheads="1"/>
          </p:cNvPicPr>
          <p:nvPr>
            <p:ph idx="13"/>
          </p:nvPr>
        </p:nvPicPr>
        <p:blipFill rotWithShape="1">
          <a:blip r:embed="rId2">
            <a:extLst>
              <a:ext uri="{28A0092B-C50C-407E-A947-70E740481C1C}">
                <a14:useLocalDpi xmlns:a14="http://schemas.microsoft.com/office/drawing/2010/main" val="0"/>
              </a:ext>
            </a:extLst>
          </a:blip>
          <a:srcRect l="4217" t="19548" r="41885" b="28817"/>
          <a:stretch/>
        </p:blipFill>
        <p:spPr bwMode="auto">
          <a:xfrm>
            <a:off x="2607681" y="2570685"/>
            <a:ext cx="3747663" cy="6688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24814322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Working with Collections	</a:t>
            </a:r>
            <a:endParaRPr lang="en-US" dirty="0"/>
          </a:p>
        </p:txBody>
      </p:sp>
      <p:sp>
        <p:nvSpPr>
          <p:cNvPr id="5" name="Subtitle 4"/>
          <p:cNvSpPr>
            <a:spLocks noGrp="1"/>
          </p:cNvSpPr>
          <p:nvPr>
            <p:ph type="subTitle" idx="10"/>
          </p:nvPr>
        </p:nvSpPr>
        <p:spPr/>
        <p:txBody>
          <a:bodyPr/>
          <a:lstStyle/>
          <a:p>
            <a:r>
              <a:rPr lang="en-US" dirty="0" smtClean="0"/>
              <a:t>List, Tuple, Set, Dictionary </a:t>
            </a:r>
            <a:endParaRPr lang="en-US" dirty="0"/>
          </a:p>
        </p:txBody>
      </p:sp>
    </p:spTree>
    <p:extLst>
      <p:ext uri="{BB962C8B-B14F-4D97-AF65-F5344CB8AC3E}">
        <p14:creationId xmlns:p14="http://schemas.microsoft.com/office/powerpoint/2010/main" val="19056447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List</a:t>
            </a:r>
            <a:endParaRPr lang="en-US" dirty="0"/>
          </a:p>
        </p:txBody>
      </p:sp>
      <p:sp>
        <p:nvSpPr>
          <p:cNvPr id="5" name="Content Placeholder 4"/>
          <p:cNvSpPr>
            <a:spLocks noGrp="1"/>
          </p:cNvSpPr>
          <p:nvPr>
            <p:ph idx="13"/>
          </p:nvPr>
        </p:nvSpPr>
        <p:spPr/>
        <p:txBody>
          <a:bodyPr/>
          <a:lstStyle/>
          <a:p>
            <a:r>
              <a:rPr lang="en-US" dirty="0"/>
              <a:t>A </a:t>
            </a:r>
            <a:r>
              <a:rPr lang="en-US" b="1" dirty="0"/>
              <a:t>list</a:t>
            </a:r>
            <a:r>
              <a:rPr lang="en-US" dirty="0"/>
              <a:t> is a data structure in Python that is a mutable, or changeable, ordered sequence of elements. </a:t>
            </a:r>
            <a:endParaRPr lang="en-US" dirty="0" smtClean="0"/>
          </a:p>
          <a:p>
            <a:r>
              <a:rPr lang="en-US" dirty="0" smtClean="0"/>
              <a:t>Each </a:t>
            </a:r>
            <a:r>
              <a:rPr lang="en-US" dirty="0"/>
              <a:t>element or value that is inside of a list is called an item. </a:t>
            </a:r>
            <a:endParaRPr lang="en-US" dirty="0" smtClean="0"/>
          </a:p>
          <a:p>
            <a:r>
              <a:rPr lang="en-US" dirty="0" smtClean="0"/>
              <a:t>Just </a:t>
            </a:r>
            <a:r>
              <a:rPr lang="en-US" dirty="0"/>
              <a:t>as strings are defined as characters between quotes, lists are defined by having values between square brackets [ ].</a:t>
            </a:r>
          </a:p>
        </p:txBody>
      </p:sp>
    </p:spTree>
    <p:extLst>
      <p:ext uri="{BB962C8B-B14F-4D97-AF65-F5344CB8AC3E}">
        <p14:creationId xmlns:p14="http://schemas.microsoft.com/office/powerpoint/2010/main" val="41519392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List</a:t>
            </a:r>
            <a:endParaRPr lang="en-US" dirty="0"/>
          </a:p>
        </p:txBody>
      </p:sp>
      <p:sp>
        <p:nvSpPr>
          <p:cNvPr id="4" name="Rectangle 1"/>
          <p:cNvSpPr>
            <a:spLocks noChangeArrowheads="1"/>
          </p:cNvSpPr>
          <p:nvPr/>
        </p:nvSpPr>
        <p:spPr bwMode="auto">
          <a:xfrm>
            <a:off x="453224" y="932334"/>
            <a:ext cx="6692858" cy="1938992"/>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Create List</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'Onkar'</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'Ashish'</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'Rahul'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'Amit'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Kedar</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'Sanket'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Indexing Lists</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Modifying Items in Lists</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"Sunil"</a:t>
            </a:r>
            <a:endParaRPr kumimoji="0" lang="en-US" altLang="en-US" sz="32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Rectangle 2"/>
          <p:cNvSpPr>
            <a:spLocks noChangeArrowheads="1"/>
          </p:cNvSpPr>
          <p:nvPr/>
        </p:nvSpPr>
        <p:spPr bwMode="auto">
          <a:xfrm>
            <a:off x="3276600" y="1733550"/>
            <a:ext cx="5537093" cy="2970044"/>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t># Slicing Lists</a:t>
            </a:r>
            <a:b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4</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t># if we want to print the first 3 items of the list</a:t>
            </a:r>
            <a:b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3</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t># Include all the items at the end of a list start with 3 index</a:t>
            </a:r>
            <a:b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3</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t># Working with negative index numbers when slicing lists</a:t>
            </a:r>
            <a:b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4</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3</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t># stride parameter</a:t>
            </a:r>
            <a:br>
              <a:rPr kumimoji="0" lang="en-US" altLang="en-US" sz="11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numbers =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0</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3</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4</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6</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7</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8</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9</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10</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11</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12</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(numbers[</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11</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(numbers[::</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97850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7"/>
          </p:nvPr>
        </p:nvSpPr>
        <p:spPr/>
        <p:txBody>
          <a:bodyPr>
            <a:normAutofit/>
          </a:bodyPr>
          <a:lstStyle/>
          <a:p>
            <a:r>
              <a:rPr lang="en-US" dirty="0"/>
              <a:t>Session 4</a:t>
            </a:r>
          </a:p>
          <a:p>
            <a:pPr lvl="1"/>
            <a:r>
              <a:rPr lang="en-US" dirty="0"/>
              <a:t>Introduction to Multithreading</a:t>
            </a:r>
          </a:p>
          <a:p>
            <a:pPr lvl="1"/>
            <a:r>
              <a:rPr lang="en-US" dirty="0"/>
              <a:t>Python Networking  (</a:t>
            </a:r>
            <a:r>
              <a:rPr lang="en-US" dirty="0" err="1"/>
              <a:t>Paramiko</a:t>
            </a:r>
            <a:r>
              <a:rPr lang="en-US" dirty="0"/>
              <a:t> module)</a:t>
            </a:r>
          </a:p>
          <a:p>
            <a:pPr lvl="1"/>
            <a:r>
              <a:rPr lang="en-US" dirty="0"/>
              <a:t>Working with Requests module</a:t>
            </a:r>
          </a:p>
          <a:p>
            <a:pPr lvl="1"/>
            <a:r>
              <a:rPr lang="en-US" dirty="0" err="1"/>
              <a:t>Ptyhon</a:t>
            </a:r>
            <a:r>
              <a:rPr lang="en-US" dirty="0"/>
              <a:t> performance tips </a:t>
            </a:r>
          </a:p>
        </p:txBody>
      </p:sp>
      <p:sp>
        <p:nvSpPr>
          <p:cNvPr id="3" name="Content Placeholder 2"/>
          <p:cNvSpPr>
            <a:spLocks noGrp="1"/>
          </p:cNvSpPr>
          <p:nvPr>
            <p:ph idx="13"/>
          </p:nvPr>
        </p:nvSpPr>
        <p:spPr/>
        <p:txBody>
          <a:bodyPr>
            <a:normAutofit/>
          </a:bodyPr>
          <a:lstStyle/>
          <a:p>
            <a:r>
              <a:rPr lang="en-US" dirty="0"/>
              <a:t>Session 3</a:t>
            </a:r>
          </a:p>
          <a:p>
            <a:pPr lvl="1"/>
            <a:r>
              <a:rPr lang="en-US" dirty="0"/>
              <a:t>Working with Modules continues …</a:t>
            </a:r>
          </a:p>
          <a:p>
            <a:pPr lvl="2"/>
            <a:r>
              <a:rPr lang="en-US" dirty="0"/>
              <a:t>Working with JSON module</a:t>
            </a:r>
          </a:p>
          <a:p>
            <a:pPr lvl="2"/>
            <a:r>
              <a:rPr lang="en-US" dirty="0"/>
              <a:t>Working with excel </a:t>
            </a:r>
          </a:p>
          <a:p>
            <a:pPr lvl="2"/>
            <a:r>
              <a:rPr lang="en-US" dirty="0"/>
              <a:t>Working with logging </a:t>
            </a:r>
          </a:p>
          <a:p>
            <a:pPr lvl="2"/>
            <a:r>
              <a:rPr lang="en-US" dirty="0"/>
              <a:t>Working with zip module</a:t>
            </a:r>
          </a:p>
          <a:p>
            <a:pPr lvl="1"/>
            <a:r>
              <a:rPr lang="en-US" dirty="0"/>
              <a:t>Creating python packages</a:t>
            </a:r>
          </a:p>
          <a:p>
            <a:pPr lvl="1"/>
            <a:r>
              <a:rPr lang="en-US" dirty="0"/>
              <a:t>Connecting python with </a:t>
            </a:r>
            <a:r>
              <a:rPr lang="en-US" dirty="0" smtClean="0"/>
              <a:t>Database</a:t>
            </a:r>
            <a:endParaRPr lang="en-US" dirty="0"/>
          </a:p>
          <a:p>
            <a:endParaRPr lang="en-US" dirty="0"/>
          </a:p>
        </p:txBody>
      </p:sp>
      <p:sp>
        <p:nvSpPr>
          <p:cNvPr id="2" name="Title 1"/>
          <p:cNvSpPr>
            <a:spLocks noGrp="1"/>
          </p:cNvSpPr>
          <p:nvPr>
            <p:ph type="title"/>
          </p:nvPr>
        </p:nvSpPr>
        <p:spPr/>
        <p:txBody>
          <a:bodyPr/>
          <a:lstStyle/>
          <a:p>
            <a:r>
              <a:rPr lang="en-US" dirty="0"/>
              <a:t>Training Highlights</a:t>
            </a:r>
          </a:p>
        </p:txBody>
      </p:sp>
    </p:spTree>
    <p:extLst>
      <p:ext uri="{BB962C8B-B14F-4D97-AF65-F5344CB8AC3E}">
        <p14:creationId xmlns:p14="http://schemas.microsoft.com/office/powerpoint/2010/main" val="30891160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04800" y="963112"/>
            <a:ext cx="6692858" cy="2123658"/>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Modifying Lists with Operators</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'Onkar'</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'Ashish'</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'Rahul'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'Amit'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Kedar</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'Sanket'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xor_location</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'Mumbai'</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'Pune'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Gurugaram</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'Kolkata'</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'Nasik'</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xor_location</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Adding Single Item</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'Rakhi'</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Replicate lists using multiplication</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xor_location</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32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2"/>
          <p:cNvSpPr>
            <a:spLocks noChangeArrowheads="1"/>
          </p:cNvSpPr>
          <p:nvPr/>
        </p:nvSpPr>
        <p:spPr bwMode="auto">
          <a:xfrm>
            <a:off x="2594439" y="2876550"/>
            <a:ext cx="6320961" cy="1938992"/>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Removing an Item from a List</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xor_location</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'Mumbai'</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'Pune'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Gurugaram</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'Kolkata'</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'Nasik'</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del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xor_location</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3</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xor_location</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del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xor_location</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3</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xor_location</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Constructing a List with List Items</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xor_department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'HR'</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'L&amp;D'</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'Admin'</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Sysnet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xor_department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32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Title 1"/>
          <p:cNvSpPr>
            <a:spLocks noGrp="1"/>
          </p:cNvSpPr>
          <p:nvPr>
            <p:ph type="title"/>
          </p:nvPr>
        </p:nvSpPr>
        <p:spPr/>
        <p:txBody>
          <a:bodyPr/>
          <a:lstStyle/>
          <a:p>
            <a:r>
              <a:rPr lang="en-US" dirty="0" smtClean="0"/>
              <a:t>Working with List continue…</a:t>
            </a:r>
            <a:endParaRPr lang="en-US" dirty="0"/>
          </a:p>
        </p:txBody>
      </p:sp>
    </p:spTree>
    <p:extLst>
      <p:ext uri="{BB962C8B-B14F-4D97-AF65-F5344CB8AC3E}">
        <p14:creationId xmlns:p14="http://schemas.microsoft.com/office/powerpoint/2010/main" val="5220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list methods</a:t>
            </a:r>
            <a:endParaRPr lang="en-US" dirty="0"/>
          </a:p>
        </p:txBody>
      </p:sp>
      <p:sp>
        <p:nvSpPr>
          <p:cNvPr id="4" name="Rectangle 1"/>
          <p:cNvSpPr>
            <a:spLocks noChangeArrowheads="1"/>
          </p:cNvSpPr>
          <p:nvPr/>
        </p:nvSpPr>
        <p:spPr bwMode="auto">
          <a:xfrm>
            <a:off x="927142" y="1104364"/>
            <a:ext cx="6692858" cy="3600986"/>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List Methods</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'Onkar'</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'Ashish'</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'Rahul'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'Amit'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Kedar</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'Sanket'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1" u="none" strike="noStrike" cap="none" normalizeH="0" baseline="0" dirty="0" err="1" smtClean="0">
                <a:ln>
                  <a:noFill/>
                </a:ln>
                <a:solidFill>
                  <a:srgbClr val="808080"/>
                </a:solidFill>
                <a:effectLst/>
                <a:latin typeface="Courier New" pitchFamily="49" charset="0"/>
                <a:cs typeface="Courier New" pitchFamily="49" charset="0"/>
              </a:rPr>
              <a:t>list.append</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xor_employee.append</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'Rakhi'</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1" u="none" strike="noStrike" cap="none" normalizeH="0" baseline="0" dirty="0" err="1" smtClean="0">
                <a:ln>
                  <a:noFill/>
                </a:ln>
                <a:solidFill>
                  <a:srgbClr val="808080"/>
                </a:solidFill>
                <a:effectLst/>
                <a:latin typeface="Courier New" pitchFamily="49" charset="0"/>
                <a:cs typeface="Courier New" pitchFamily="49" charset="0"/>
              </a:rPr>
              <a:t>list.insert</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xor_employee.insert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0</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'Kiran'</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1" u="none" strike="noStrike" cap="none" normalizeH="0" baseline="0" dirty="0" err="1" smtClean="0">
                <a:ln>
                  <a:noFill/>
                </a:ln>
                <a:solidFill>
                  <a:srgbClr val="808080"/>
                </a:solidFill>
                <a:effectLst/>
                <a:latin typeface="Courier New" pitchFamily="49" charset="0"/>
                <a:cs typeface="Courier New" pitchFamily="49" charset="0"/>
              </a:rPr>
              <a:t>list.extend</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xor_new_employee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Kirti</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Ved'</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'Adarsh</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xor_employee.extend</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xor_new_employee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1" u="none" strike="noStrike" cap="none" normalizeH="0" baseline="0" dirty="0" err="1" smtClean="0">
                <a:ln>
                  <a:noFill/>
                </a:ln>
                <a:solidFill>
                  <a:srgbClr val="808080"/>
                </a:solidFill>
                <a:effectLst/>
                <a:latin typeface="Courier New" pitchFamily="49" charset="0"/>
                <a:cs typeface="Courier New" pitchFamily="49" charset="0"/>
              </a:rPr>
              <a:t>list.remove</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xor_employee.remove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'Rahul'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3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1632035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list methods</a:t>
            </a:r>
            <a:endParaRPr lang="en-US" dirty="0"/>
          </a:p>
        </p:txBody>
      </p:sp>
      <p:sp>
        <p:nvSpPr>
          <p:cNvPr id="3" name="Rectangle 1"/>
          <p:cNvSpPr>
            <a:spLocks noChangeArrowheads="1"/>
          </p:cNvSpPr>
          <p:nvPr/>
        </p:nvSpPr>
        <p:spPr bwMode="auto">
          <a:xfrm>
            <a:off x="457200" y="1013520"/>
            <a:ext cx="4089581" cy="3539430"/>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1" u="none" strike="noStrike" cap="none" normalizeH="0" baseline="0" dirty="0" err="1" smtClean="0">
                <a:ln>
                  <a:noFill/>
                </a:ln>
                <a:solidFill>
                  <a:srgbClr val="808080"/>
                </a:solidFill>
                <a:effectLst/>
                <a:latin typeface="Courier New" pitchFamily="49" charset="0"/>
                <a:cs typeface="Courier New" pitchFamily="49" charset="0"/>
              </a:rPr>
              <a:t>list.pop</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xor_employee.pop</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1" u="none" strike="noStrike" cap="none" normalizeH="0" baseline="0" dirty="0" err="1" smtClean="0">
                <a:ln>
                  <a:noFill/>
                </a:ln>
                <a:solidFill>
                  <a:srgbClr val="808080"/>
                </a:solidFill>
                <a:effectLst/>
                <a:latin typeface="Courier New" pitchFamily="49" charset="0"/>
                <a:cs typeface="Courier New" pitchFamily="49" charset="0"/>
              </a:rPr>
              <a:t>list.index</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xor_employee.index</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'Amit'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1" u="none" strike="noStrike" cap="none" normalizeH="0" baseline="0" dirty="0" err="1" smtClean="0">
                <a:ln>
                  <a:noFill/>
                </a:ln>
                <a:solidFill>
                  <a:srgbClr val="808080"/>
                </a:solidFill>
                <a:effectLst/>
                <a:latin typeface="Courier New" pitchFamily="49" charset="0"/>
                <a:cs typeface="Courier New" pitchFamily="49" charset="0"/>
              </a:rPr>
              <a:t>list.copy</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xor_2nd_copy_employee=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xor_employee.copy</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(xor_2nd_copy_employee)</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1" u="none" strike="noStrike" cap="none" normalizeH="0" baseline="0" dirty="0" err="1" smtClean="0">
                <a:ln>
                  <a:noFill/>
                </a:ln>
                <a:solidFill>
                  <a:srgbClr val="808080"/>
                </a:solidFill>
                <a:effectLst/>
                <a:latin typeface="Courier New" pitchFamily="49" charset="0"/>
                <a:cs typeface="Courier New" pitchFamily="49" charset="0"/>
              </a:rPr>
              <a:t>list.reverse</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xor_employee.reverse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endParaRPr kumimoji="0" lang="en-US" altLang="en-US" sz="32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2"/>
          <p:cNvSpPr>
            <a:spLocks noChangeArrowheads="1"/>
          </p:cNvSpPr>
          <p:nvPr/>
        </p:nvSpPr>
        <p:spPr bwMode="auto">
          <a:xfrm>
            <a:off x="4790838" y="1809750"/>
            <a:ext cx="3438762" cy="1754326"/>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1" u="none" strike="noStrike" cap="none" normalizeH="0" baseline="0" dirty="0" err="1" smtClean="0">
                <a:ln>
                  <a:noFill/>
                </a:ln>
                <a:solidFill>
                  <a:srgbClr val="808080"/>
                </a:solidFill>
                <a:effectLst/>
                <a:latin typeface="Courier New" pitchFamily="49" charset="0"/>
                <a:cs typeface="Courier New" pitchFamily="49" charset="0"/>
              </a:rPr>
              <a:t>list.count</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xor_employee.count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'Sanket'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1" u="none" strike="noStrike" cap="none" normalizeH="0" baseline="0" dirty="0" err="1" smtClean="0">
                <a:ln>
                  <a:noFill/>
                </a:ln>
                <a:solidFill>
                  <a:srgbClr val="808080"/>
                </a:solidFill>
                <a:effectLst/>
                <a:latin typeface="Courier New" pitchFamily="49" charset="0"/>
                <a:cs typeface="Courier New" pitchFamily="49" charset="0"/>
              </a:rPr>
              <a:t>list.sort</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xor_employee.sort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200" b="0" i="1" u="none" strike="noStrike" cap="none" normalizeH="0" baseline="0" dirty="0" err="1" smtClean="0">
                <a:ln>
                  <a:noFill/>
                </a:ln>
                <a:solidFill>
                  <a:srgbClr val="808080"/>
                </a:solidFill>
                <a:effectLst/>
                <a:latin typeface="Courier New" pitchFamily="49" charset="0"/>
                <a:cs typeface="Courier New" pitchFamily="49" charset="0"/>
              </a:rPr>
              <a:t>list.clear</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xor_employee.clear</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1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9184222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	</a:t>
            </a:r>
            <a:endParaRPr lang="en-US" dirty="0"/>
          </a:p>
        </p:txBody>
      </p:sp>
      <p:sp>
        <p:nvSpPr>
          <p:cNvPr id="3" name="Content Placeholder 2"/>
          <p:cNvSpPr>
            <a:spLocks noGrp="1"/>
          </p:cNvSpPr>
          <p:nvPr>
            <p:ph idx="13"/>
          </p:nvPr>
        </p:nvSpPr>
        <p:spPr>
          <a:xfrm>
            <a:off x="289012" y="952500"/>
            <a:ext cx="8385087" cy="1162050"/>
          </a:xfrm>
        </p:spPr>
        <p:txBody>
          <a:bodyPr>
            <a:normAutofit/>
          </a:bodyPr>
          <a:lstStyle/>
          <a:p>
            <a:r>
              <a:rPr lang="en-US" dirty="0"/>
              <a:t>A tuple is a data structure that is an immutable, or unchangeable, ordered sequence of elements. Because tuples are immutable, their values cannot be modified</a:t>
            </a:r>
            <a:r>
              <a:rPr lang="en-US" dirty="0" smtClean="0"/>
              <a:t>.</a:t>
            </a:r>
          </a:p>
        </p:txBody>
      </p:sp>
      <p:sp>
        <p:nvSpPr>
          <p:cNvPr id="6" name="Rectangle 2"/>
          <p:cNvSpPr>
            <a:spLocks noChangeArrowheads="1"/>
          </p:cNvSpPr>
          <p:nvPr/>
        </p:nvSpPr>
        <p:spPr bwMode="auto">
          <a:xfrm>
            <a:off x="1313465" y="1951494"/>
            <a:ext cx="6306535" cy="2677656"/>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os_name</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'Fedora'</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400" b="1" i="0" u="none" strike="noStrike" cap="none" normalizeH="0" baseline="0" dirty="0" err="1" smtClean="0">
                <a:ln>
                  <a:noFill/>
                </a:ln>
                <a:solidFill>
                  <a:srgbClr val="008080"/>
                </a:solidFill>
                <a:effectLst/>
                <a:latin typeface="Courier New" pitchFamily="49" charset="0"/>
                <a:cs typeface="Courier New" pitchFamily="49" charset="0"/>
              </a:rPr>
              <a:t>Debian</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400" b="1" i="0" u="none" strike="noStrike" cap="none" normalizeH="0" baseline="0" dirty="0" err="1" smtClean="0">
                <a:ln>
                  <a:noFill/>
                </a:ln>
                <a:solidFill>
                  <a:srgbClr val="008080"/>
                </a:solidFill>
                <a:effectLst/>
                <a:latin typeface="Courier New" pitchFamily="49" charset="0"/>
                <a:cs typeface="Courier New" pitchFamily="49" charset="0"/>
              </a:rPr>
              <a:t>Kubuntu</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400" b="1" i="0" u="none" strike="noStrike" cap="none" normalizeH="0" baseline="0" dirty="0" err="1" smtClean="0">
                <a:ln>
                  <a:noFill/>
                </a:ln>
                <a:solidFill>
                  <a:srgbClr val="008080"/>
                </a:solidFill>
                <a:effectLst/>
                <a:latin typeface="Courier New" pitchFamily="49" charset="0"/>
                <a:cs typeface="Courier New" pitchFamily="49" charset="0"/>
              </a:rPr>
              <a:t>Pardus</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a:t>
            </a:r>
            <a:b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os_name</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#('Fedora', '</a:t>
            </a:r>
            <a:r>
              <a:rPr kumimoji="0" lang="en-US" altLang="en-US" sz="1400" b="0" i="1" u="none" strike="noStrike" cap="none" normalizeH="0" baseline="0" dirty="0" err="1" smtClean="0">
                <a:ln>
                  <a:noFill/>
                </a:ln>
                <a:solidFill>
                  <a:srgbClr val="808080"/>
                </a:solidFill>
                <a:effectLst/>
                <a:latin typeface="Courier New" pitchFamily="49" charset="0"/>
                <a:cs typeface="Courier New" pitchFamily="49" charset="0"/>
              </a:rPr>
              <a:t>Debian</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400" b="0" i="1" u="none" strike="noStrike" cap="none" normalizeH="0" baseline="0" dirty="0" err="1" smtClean="0">
                <a:ln>
                  <a:noFill/>
                </a:ln>
                <a:solidFill>
                  <a:srgbClr val="808080"/>
                </a:solidFill>
                <a:effectLst/>
                <a:latin typeface="Courier New" pitchFamily="49" charset="0"/>
                <a:cs typeface="Courier New" pitchFamily="49" charset="0"/>
              </a:rPr>
              <a:t>Kubuntu</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400" b="0" i="1" u="none" strike="noStrike" cap="none" normalizeH="0" baseline="0" dirty="0" err="1" smtClean="0">
                <a:ln>
                  <a:noFill/>
                </a:ln>
                <a:solidFill>
                  <a:srgbClr val="808080"/>
                </a:solidFill>
                <a:effectLst/>
                <a:latin typeface="Courier New" pitchFamily="49" charset="0"/>
                <a:cs typeface="Courier New" pitchFamily="49" charset="0"/>
              </a:rPr>
              <a:t>Pardus</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os_name</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400" b="0" i="1" u="none" strike="noStrike" cap="none" normalizeH="0" baseline="0" dirty="0" err="1" smtClean="0">
                <a:ln>
                  <a:noFill/>
                </a:ln>
                <a:solidFill>
                  <a:srgbClr val="808080"/>
                </a:solidFill>
                <a:effectLst/>
                <a:latin typeface="Courier New" pitchFamily="49" charset="0"/>
                <a:cs typeface="Courier New" pitchFamily="49" charset="0"/>
              </a:rPr>
              <a:t>Debian</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for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x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in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os_name</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(x)</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#Fedora </a:t>
            </a:r>
            <a:r>
              <a:rPr kumimoji="0" lang="en-US" altLang="en-US" sz="1400" b="0" i="1" u="none" strike="noStrike" cap="none" normalizeH="0" baseline="0" dirty="0" err="1" smtClean="0">
                <a:ln>
                  <a:noFill/>
                </a:ln>
                <a:solidFill>
                  <a:srgbClr val="808080"/>
                </a:solidFill>
                <a:effectLst/>
                <a:latin typeface="Courier New" pitchFamily="49" charset="0"/>
                <a:cs typeface="Courier New" pitchFamily="49" charset="0"/>
              </a:rPr>
              <a:t>Debian</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400" b="0" i="1" u="none" strike="noStrike" cap="none" normalizeH="0" baseline="0" dirty="0" err="1" smtClean="0">
                <a:ln>
                  <a:noFill/>
                </a:ln>
                <a:solidFill>
                  <a:srgbClr val="808080"/>
                </a:solidFill>
                <a:effectLst/>
                <a:latin typeface="Courier New" pitchFamily="49" charset="0"/>
                <a:cs typeface="Courier New" pitchFamily="49" charset="0"/>
              </a:rPr>
              <a:t>Kubuntu</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400" b="0" i="1" u="none" strike="noStrike" cap="none" normalizeH="0" baseline="0" dirty="0" err="1" smtClean="0">
                <a:ln>
                  <a:noFill/>
                </a:ln>
                <a:solidFill>
                  <a:srgbClr val="808080"/>
                </a:solidFill>
                <a:effectLst/>
                <a:latin typeface="Courier New" pitchFamily="49" charset="0"/>
                <a:cs typeface="Courier New" pitchFamily="49" charset="0"/>
              </a:rPr>
              <a:t>Pardus</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del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os_name</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0</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400" b="0" i="1" u="none" strike="noStrike" cap="none" normalizeH="0" baseline="0" dirty="0" err="1" smtClean="0">
                <a:ln>
                  <a:noFill/>
                </a:ln>
                <a:solidFill>
                  <a:srgbClr val="808080"/>
                </a:solidFill>
                <a:effectLst/>
                <a:latin typeface="Courier New" pitchFamily="49" charset="0"/>
                <a:cs typeface="Courier New" pitchFamily="49" charset="0"/>
              </a:rPr>
              <a:t>TypeError</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'tuple' object doesn't support item deletion</a:t>
            </a:r>
            <a:endParaRPr kumimoji="0" lang="en-US" altLang="en-US" sz="36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462854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a:t>
            </a:r>
            <a:endParaRPr lang="en-US" dirty="0"/>
          </a:p>
        </p:txBody>
      </p:sp>
      <p:sp>
        <p:nvSpPr>
          <p:cNvPr id="3" name="Content Placeholder 2"/>
          <p:cNvSpPr>
            <a:spLocks noGrp="1"/>
          </p:cNvSpPr>
          <p:nvPr>
            <p:ph idx="13"/>
          </p:nvPr>
        </p:nvSpPr>
        <p:spPr/>
        <p:txBody>
          <a:bodyPr/>
          <a:lstStyle/>
          <a:p>
            <a:r>
              <a:rPr lang="en-US" dirty="0"/>
              <a:t>A set is an unordered collection of items. Every element is unique (no duplicates) and must be immutable (which cannot be changed).</a:t>
            </a:r>
            <a:endParaRPr lang="en-US" dirty="0" smtClean="0"/>
          </a:p>
          <a:p>
            <a:r>
              <a:rPr lang="en-US" dirty="0" smtClean="0"/>
              <a:t>A </a:t>
            </a:r>
            <a:r>
              <a:rPr lang="en-US" dirty="0"/>
              <a:t>set is created by placing all the items (elements) inside curly braces {}, separated by comma or by using the built-in function set</a:t>
            </a:r>
            <a:r>
              <a:rPr lang="en-US" dirty="0" smtClean="0"/>
              <a:t>().</a:t>
            </a:r>
          </a:p>
          <a:p>
            <a:pPr lvl="1"/>
            <a:r>
              <a:rPr lang="en-US" dirty="0" err="1"/>
              <a:t>my_set</a:t>
            </a:r>
            <a:r>
              <a:rPr lang="en-US" dirty="0"/>
              <a:t> = {</a:t>
            </a:r>
            <a:r>
              <a:rPr lang="en-US" dirty="0">
                <a:solidFill>
                  <a:srgbClr val="0000FF"/>
                </a:solidFill>
              </a:rPr>
              <a:t>1</a:t>
            </a:r>
            <a:r>
              <a:rPr lang="en-US" dirty="0"/>
              <a:t>, </a:t>
            </a:r>
            <a:r>
              <a:rPr lang="en-US" dirty="0">
                <a:solidFill>
                  <a:srgbClr val="0000FF"/>
                </a:solidFill>
              </a:rPr>
              <a:t>2</a:t>
            </a:r>
            <a:r>
              <a:rPr lang="en-US" dirty="0"/>
              <a:t>, </a:t>
            </a:r>
            <a:r>
              <a:rPr lang="en-US" dirty="0">
                <a:solidFill>
                  <a:srgbClr val="0000FF"/>
                </a:solidFill>
              </a:rPr>
              <a:t>3</a:t>
            </a:r>
            <a:r>
              <a:rPr lang="en-US" dirty="0"/>
              <a:t>}</a:t>
            </a:r>
            <a:endParaRPr lang="en-US" dirty="0" smtClean="0"/>
          </a:p>
          <a:p>
            <a:r>
              <a:rPr lang="en-US" dirty="0"/>
              <a:t>Empty curly braces {} will make an empty dictionary in Python. To make a set without any elements we use the set() function without any argument</a:t>
            </a:r>
            <a:r>
              <a:rPr lang="en-US" dirty="0" smtClean="0"/>
              <a:t>.</a:t>
            </a:r>
          </a:p>
          <a:p>
            <a:pPr lvl="1"/>
            <a:r>
              <a:rPr lang="en-US" dirty="0"/>
              <a:t>my_set2 = </a:t>
            </a:r>
            <a:r>
              <a:rPr lang="en-US" dirty="0" smtClean="0">
                <a:solidFill>
                  <a:srgbClr val="000080"/>
                </a:solidFill>
              </a:rPr>
              <a:t>set</a:t>
            </a:r>
            <a:r>
              <a:rPr lang="en-US" dirty="0" smtClean="0"/>
              <a:t>()</a:t>
            </a:r>
            <a:endParaRPr lang="en-US" dirty="0"/>
          </a:p>
        </p:txBody>
      </p:sp>
    </p:spTree>
    <p:extLst>
      <p:ext uri="{BB962C8B-B14F-4D97-AF65-F5344CB8AC3E}">
        <p14:creationId xmlns:p14="http://schemas.microsoft.com/office/powerpoint/2010/main" val="39820531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M</a:t>
            </a:r>
            <a:r>
              <a:rPr lang="en-US" b="0" dirty="0" smtClean="0"/>
              <a:t>athematical </a:t>
            </a:r>
            <a:r>
              <a:rPr lang="en-US" b="0" dirty="0"/>
              <a:t>set operations</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68065"/>
            <a:ext cx="3561731" cy="1989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descr="Set Intersection in Pyth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883123"/>
            <a:ext cx="3733800" cy="1974153"/>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Set Difference in Pyth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170" y="2857276"/>
            <a:ext cx="3734430" cy="2093499"/>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Set Symmetric Difference in Pyth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306" y="2888777"/>
            <a:ext cx="3552825" cy="20211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9"/>
          <p:cNvSpPr>
            <a:spLocks noChangeArrowheads="1"/>
          </p:cNvSpPr>
          <p:nvPr/>
        </p:nvSpPr>
        <p:spPr bwMode="auto">
          <a:xfrm>
            <a:off x="1022371" y="1177701"/>
            <a:ext cx="3345788"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initialize A and B</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 =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3</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4</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B =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4</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6</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7</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8</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use | operator for  Union</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Output: {1, 2, 3, 4, 5, 6, 7, 8}</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 | B)</a:t>
            </a:r>
            <a:endParaRPr kumimoji="0" lang="en-US" altLang="en-US" sz="32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TextBox 4"/>
          <p:cNvSpPr txBox="1"/>
          <p:nvPr/>
        </p:nvSpPr>
        <p:spPr>
          <a:xfrm>
            <a:off x="2286000" y="892373"/>
            <a:ext cx="625492" cy="307777"/>
          </a:xfrm>
          <a:prstGeom prst="rect">
            <a:avLst/>
          </a:prstGeom>
          <a:noFill/>
        </p:spPr>
        <p:txBody>
          <a:bodyPr wrap="none" rtlCol="0">
            <a:spAutoFit/>
          </a:bodyPr>
          <a:lstStyle/>
          <a:p>
            <a:r>
              <a:rPr lang="en-US" sz="1400" dirty="0" smtClean="0"/>
              <a:t>Union</a:t>
            </a:r>
            <a:endParaRPr lang="en-US" sz="1400" dirty="0"/>
          </a:p>
        </p:txBody>
      </p:sp>
      <p:sp>
        <p:nvSpPr>
          <p:cNvPr id="6" name="Rectangle 5"/>
          <p:cNvSpPr/>
          <p:nvPr/>
        </p:nvSpPr>
        <p:spPr>
          <a:xfrm>
            <a:off x="5610821" y="919100"/>
            <a:ext cx="1058047" cy="307777"/>
          </a:xfrm>
          <a:prstGeom prst="rect">
            <a:avLst/>
          </a:prstGeom>
        </p:spPr>
        <p:txBody>
          <a:bodyPr wrap="none">
            <a:spAutoFit/>
          </a:bodyPr>
          <a:lstStyle/>
          <a:p>
            <a:r>
              <a:rPr lang="en-US" sz="1400" dirty="0"/>
              <a:t>Intersection</a:t>
            </a:r>
          </a:p>
        </p:txBody>
      </p:sp>
      <p:sp>
        <p:nvSpPr>
          <p:cNvPr id="11" name="Rectangle 9"/>
          <p:cNvSpPr>
            <a:spLocks noChangeArrowheads="1"/>
          </p:cNvSpPr>
          <p:nvPr/>
        </p:nvSpPr>
        <p:spPr bwMode="auto">
          <a:xfrm>
            <a:off x="4648200" y="1276350"/>
            <a:ext cx="325281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initialize A and B</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 =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3</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4</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B =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4</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6</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7</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8</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use | operator for </a:t>
            </a:r>
            <a:r>
              <a:rPr lang="en-US" sz="1200" i="1" dirty="0">
                <a:solidFill>
                  <a:srgbClr val="808080"/>
                </a:solidFill>
                <a:latin typeface="Courier New" pitchFamily="49" charset="0"/>
                <a:cs typeface="Courier New" pitchFamily="49" charset="0"/>
              </a:rPr>
              <a:t>Intersection</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Output: {4, 5}</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 &amp; B)</a:t>
            </a:r>
            <a:endParaRPr kumimoji="0" lang="en-US" altLang="en-US" sz="32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6"/>
          <p:cNvSpPr/>
          <p:nvPr/>
        </p:nvSpPr>
        <p:spPr>
          <a:xfrm>
            <a:off x="5775135" y="2912527"/>
            <a:ext cx="939103" cy="307777"/>
          </a:xfrm>
          <a:prstGeom prst="rect">
            <a:avLst/>
          </a:prstGeom>
        </p:spPr>
        <p:txBody>
          <a:bodyPr wrap="none">
            <a:spAutoFit/>
          </a:bodyPr>
          <a:lstStyle/>
          <a:p>
            <a:r>
              <a:rPr lang="en-US" sz="1400" dirty="0"/>
              <a:t>Difference</a:t>
            </a:r>
          </a:p>
        </p:txBody>
      </p:sp>
      <p:sp>
        <p:nvSpPr>
          <p:cNvPr id="13" name="Rectangle 9"/>
          <p:cNvSpPr>
            <a:spLocks noChangeArrowheads="1"/>
          </p:cNvSpPr>
          <p:nvPr/>
        </p:nvSpPr>
        <p:spPr bwMode="auto">
          <a:xfrm>
            <a:off x="4724400" y="3257550"/>
            <a:ext cx="3066865"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initialize A and B</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 =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3</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4</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B =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4</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6</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7</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8</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use | operator for </a:t>
            </a:r>
            <a:r>
              <a:rPr lang="en-US" sz="1200" i="1" dirty="0">
                <a:solidFill>
                  <a:srgbClr val="808080"/>
                </a:solidFill>
                <a:latin typeface="Courier New" pitchFamily="49" charset="0"/>
                <a:cs typeface="Courier New" pitchFamily="49" charset="0"/>
              </a:rPr>
              <a:t>Difference</a:t>
            </a:r>
            <a:r>
              <a:rPr lang="en-US" altLang="en-US" sz="1200" i="1" dirty="0">
                <a:solidFill>
                  <a:srgbClr val="808080"/>
                </a:solidFill>
                <a:latin typeface="Courier New" pitchFamily="49" charset="0"/>
                <a:cs typeface="Courier New" pitchFamily="49" charset="0"/>
              </a:rPr>
              <a:t/>
            </a:r>
            <a:br>
              <a:rPr lang="en-US" altLang="en-US" sz="1200" i="1" dirty="0">
                <a:solidFill>
                  <a:srgbClr val="808080"/>
                </a:solidFill>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Output: {1, 2, 3}</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 - B)</a:t>
            </a:r>
            <a:endParaRPr kumimoji="0" lang="en-US" altLang="en-US" sz="32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7"/>
          <p:cNvSpPr/>
          <p:nvPr/>
        </p:nvSpPr>
        <p:spPr>
          <a:xfrm>
            <a:off x="1676400" y="2881749"/>
            <a:ext cx="1755096" cy="307777"/>
          </a:xfrm>
          <a:prstGeom prst="rect">
            <a:avLst/>
          </a:prstGeom>
        </p:spPr>
        <p:txBody>
          <a:bodyPr wrap="none">
            <a:spAutoFit/>
          </a:bodyPr>
          <a:lstStyle/>
          <a:p>
            <a:r>
              <a:rPr lang="en-US" sz="1400" dirty="0"/>
              <a:t>Symmetric Difference</a:t>
            </a:r>
          </a:p>
        </p:txBody>
      </p:sp>
      <p:sp>
        <p:nvSpPr>
          <p:cNvPr id="15" name="Rectangle 9"/>
          <p:cNvSpPr>
            <a:spLocks noChangeArrowheads="1"/>
          </p:cNvSpPr>
          <p:nvPr/>
        </p:nvSpPr>
        <p:spPr bwMode="auto">
          <a:xfrm>
            <a:off x="1038100" y="3259282"/>
            <a:ext cx="3159839"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initialize A and B</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 =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3</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4</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B =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4</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6</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7</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8</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use | operator </a:t>
            </a:r>
            <a:r>
              <a:rPr lang="en-US" sz="1200" i="1" dirty="0" smtClean="0">
                <a:solidFill>
                  <a:srgbClr val="808080"/>
                </a:solidFill>
                <a:latin typeface="Courier New" pitchFamily="49" charset="0"/>
                <a:cs typeface="Courier New" pitchFamily="49" charset="0"/>
              </a:rPr>
              <a:t>Symmetric Diff</a:t>
            </a:r>
            <a:endParaRPr lang="en-US" sz="1200" i="1" dirty="0">
              <a:solidFill>
                <a:srgbClr val="808080"/>
              </a:solidFill>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Output: {1, 2, 3, 6, 7, 8}</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 ^ B)</a:t>
            </a:r>
            <a:endParaRPr kumimoji="0" lang="en-US" altLang="en-US" sz="3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74104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4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4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4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11" grpId="0" animBg="1"/>
      <p:bldP spid="7" grpId="0"/>
      <p:bldP spid="13" grpId="0" animBg="1"/>
      <p:bldP spid="8" grpId="0"/>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Python Set </a:t>
            </a:r>
            <a:r>
              <a:rPr lang="en-US" dirty="0" smtClean="0"/>
              <a:t>Methods</a:t>
            </a:r>
            <a:endParaRPr lang="en-US" dirty="0"/>
          </a:p>
        </p:txBody>
      </p:sp>
      <p:graphicFrame>
        <p:nvGraphicFramePr>
          <p:cNvPr id="5" name="Content Placeholder 4"/>
          <p:cNvGraphicFramePr>
            <a:graphicFrameLocks noGrp="1"/>
          </p:cNvGraphicFramePr>
          <p:nvPr>
            <p:ph idx="13"/>
            <p:extLst>
              <p:ext uri="{D42A27DB-BD31-4B8C-83A1-F6EECF244321}">
                <p14:modId xmlns:p14="http://schemas.microsoft.com/office/powerpoint/2010/main" val="1134793155"/>
              </p:ext>
            </p:extLst>
          </p:nvPr>
        </p:nvGraphicFramePr>
        <p:xfrm>
          <a:off x="381000" y="971550"/>
          <a:ext cx="3604638" cy="3905249"/>
        </p:xfrm>
        <a:graphic>
          <a:graphicData uri="http://schemas.openxmlformats.org/drawingml/2006/table">
            <a:tbl>
              <a:tblPr>
                <a:tableStyleId>{3C2FFA5D-87B4-456A-9821-1D502468CF0F}</a:tableStyleId>
              </a:tblPr>
              <a:tblGrid>
                <a:gridCol w="1063152"/>
                <a:gridCol w="2541486"/>
              </a:tblGrid>
              <a:tr h="368227">
                <a:tc>
                  <a:txBody>
                    <a:bodyPr/>
                    <a:lstStyle/>
                    <a:p>
                      <a:pPr algn="l"/>
                      <a:r>
                        <a:rPr lang="en-US" sz="1200" b="1" dirty="0">
                          <a:effectLst/>
                        </a:rPr>
                        <a:t>Method</a:t>
                      </a:r>
                    </a:p>
                  </a:txBody>
                  <a:tcPr marL="63707" marR="50966" marT="95561" marB="89190" anchor="ctr"/>
                </a:tc>
                <a:tc>
                  <a:txBody>
                    <a:bodyPr/>
                    <a:lstStyle/>
                    <a:p>
                      <a:pPr algn="l"/>
                      <a:r>
                        <a:rPr lang="en-US" sz="1200" b="1" dirty="0">
                          <a:effectLst/>
                        </a:rPr>
                        <a:t>Description</a:t>
                      </a:r>
                    </a:p>
                  </a:txBody>
                  <a:tcPr marL="63707" marR="50966" marT="95561" marB="89190" anchor="ctr"/>
                </a:tc>
              </a:tr>
              <a:tr h="304520">
                <a:tc>
                  <a:txBody>
                    <a:bodyPr/>
                    <a:lstStyle/>
                    <a:p>
                      <a:r>
                        <a:rPr lang="en-US" sz="1200" u="none" strike="noStrike">
                          <a:effectLst/>
                          <a:hlinkClick r:id="rId2" tooltip="Python set add()"/>
                        </a:rPr>
                        <a:t>add()</a:t>
                      </a:r>
                      <a:endParaRPr lang="en-US" sz="1200">
                        <a:effectLst/>
                      </a:endParaRPr>
                    </a:p>
                  </a:txBody>
                  <a:tcPr marL="63707" marR="50966" marT="63707" marB="57336" anchor="ctr"/>
                </a:tc>
                <a:tc>
                  <a:txBody>
                    <a:bodyPr/>
                    <a:lstStyle/>
                    <a:p>
                      <a:r>
                        <a:rPr lang="en-US" sz="1200">
                          <a:effectLst/>
                        </a:rPr>
                        <a:t>Add an element to a set</a:t>
                      </a:r>
                    </a:p>
                  </a:txBody>
                  <a:tcPr marL="63707" marR="50966" marT="63707" marB="57336" anchor="ctr"/>
                </a:tc>
              </a:tr>
              <a:tr h="304520">
                <a:tc>
                  <a:txBody>
                    <a:bodyPr/>
                    <a:lstStyle/>
                    <a:p>
                      <a:r>
                        <a:rPr lang="en-US" sz="1200" u="none" strike="noStrike">
                          <a:effectLst/>
                          <a:hlinkClick r:id="rId3" tooltip="Python set clear()"/>
                        </a:rPr>
                        <a:t>clear()</a:t>
                      </a:r>
                      <a:endParaRPr lang="en-US" sz="1200">
                        <a:effectLst/>
                      </a:endParaRPr>
                    </a:p>
                  </a:txBody>
                  <a:tcPr marL="63707" marR="50966" marT="63707" marB="57336" anchor="ctr"/>
                </a:tc>
                <a:tc>
                  <a:txBody>
                    <a:bodyPr/>
                    <a:lstStyle/>
                    <a:p>
                      <a:r>
                        <a:rPr lang="en-US" sz="1200">
                          <a:effectLst/>
                        </a:rPr>
                        <a:t>Remove all elements form a set</a:t>
                      </a:r>
                    </a:p>
                  </a:txBody>
                  <a:tcPr marL="63707" marR="50966" marT="63707" marB="57336" anchor="ctr"/>
                </a:tc>
              </a:tr>
              <a:tr h="304520">
                <a:tc>
                  <a:txBody>
                    <a:bodyPr/>
                    <a:lstStyle/>
                    <a:p>
                      <a:r>
                        <a:rPr lang="en-US" sz="1200" u="none" strike="noStrike">
                          <a:effectLst/>
                          <a:hlinkClick r:id="rId4" tooltip="Python set copy"/>
                        </a:rPr>
                        <a:t>copy()</a:t>
                      </a:r>
                      <a:endParaRPr lang="en-US" sz="1200">
                        <a:effectLst/>
                      </a:endParaRPr>
                    </a:p>
                  </a:txBody>
                  <a:tcPr marL="63707" marR="50966" marT="63707" marB="57336" anchor="ctr"/>
                </a:tc>
                <a:tc>
                  <a:txBody>
                    <a:bodyPr/>
                    <a:lstStyle/>
                    <a:p>
                      <a:r>
                        <a:rPr lang="en-US" sz="1200">
                          <a:effectLst/>
                        </a:rPr>
                        <a:t>Return a shallow copy of a set</a:t>
                      </a:r>
                    </a:p>
                  </a:txBody>
                  <a:tcPr marL="63707" marR="50966" marT="63707" marB="57336" anchor="ctr"/>
                </a:tc>
              </a:tr>
              <a:tr h="487997">
                <a:tc>
                  <a:txBody>
                    <a:bodyPr/>
                    <a:lstStyle/>
                    <a:p>
                      <a:r>
                        <a:rPr lang="en-US" sz="1200" u="none" strike="noStrike">
                          <a:effectLst/>
                          <a:hlinkClick r:id="rId5" tooltip="Python set difference()"/>
                        </a:rPr>
                        <a:t>difference()</a:t>
                      </a:r>
                      <a:endParaRPr lang="en-US" sz="1200">
                        <a:effectLst/>
                      </a:endParaRPr>
                    </a:p>
                  </a:txBody>
                  <a:tcPr marL="63707" marR="50966" marT="63707" marB="57336" anchor="ctr"/>
                </a:tc>
                <a:tc>
                  <a:txBody>
                    <a:bodyPr/>
                    <a:lstStyle/>
                    <a:p>
                      <a:r>
                        <a:rPr lang="en-US" sz="1200">
                          <a:effectLst/>
                        </a:rPr>
                        <a:t>Return the difference of two or more sets as a new set</a:t>
                      </a:r>
                    </a:p>
                  </a:txBody>
                  <a:tcPr marL="63707" marR="50966" marT="63707" marB="57336" anchor="ctr"/>
                </a:tc>
              </a:tr>
              <a:tr h="487997">
                <a:tc>
                  <a:txBody>
                    <a:bodyPr/>
                    <a:lstStyle/>
                    <a:p>
                      <a:r>
                        <a:rPr lang="en-US" sz="1200" u="none" strike="noStrike">
                          <a:effectLst/>
                          <a:hlinkClick r:id="rId6" tooltip="Python set difference_update"/>
                        </a:rPr>
                        <a:t>difference_update()</a:t>
                      </a:r>
                      <a:endParaRPr lang="en-US" sz="1200">
                        <a:effectLst/>
                      </a:endParaRPr>
                    </a:p>
                  </a:txBody>
                  <a:tcPr marL="63707" marR="50966" marT="63707" marB="57336" anchor="ctr"/>
                </a:tc>
                <a:tc>
                  <a:txBody>
                    <a:bodyPr/>
                    <a:lstStyle/>
                    <a:p>
                      <a:r>
                        <a:rPr lang="en-US" sz="1200">
                          <a:effectLst/>
                        </a:rPr>
                        <a:t>Remove all elements of another set from this set</a:t>
                      </a:r>
                    </a:p>
                  </a:txBody>
                  <a:tcPr marL="63707" marR="50966" marT="63707" marB="57336" anchor="ctr"/>
                </a:tc>
              </a:tr>
              <a:tr h="671474">
                <a:tc>
                  <a:txBody>
                    <a:bodyPr/>
                    <a:lstStyle/>
                    <a:p>
                      <a:r>
                        <a:rPr lang="en-US" sz="1200" u="none" strike="noStrike">
                          <a:effectLst/>
                          <a:hlinkClick r:id="rId7" tooltip="Python set discard()"/>
                        </a:rPr>
                        <a:t>discard()</a:t>
                      </a:r>
                      <a:endParaRPr lang="en-US" sz="1200">
                        <a:effectLst/>
                      </a:endParaRPr>
                    </a:p>
                  </a:txBody>
                  <a:tcPr marL="63707" marR="50966" marT="63707" marB="57336" anchor="ctr"/>
                </a:tc>
                <a:tc>
                  <a:txBody>
                    <a:bodyPr/>
                    <a:lstStyle/>
                    <a:p>
                      <a:r>
                        <a:rPr lang="en-US" sz="1200">
                          <a:effectLst/>
                        </a:rPr>
                        <a:t>Remove an element from set if it is a member. (Do nothing if the element is not in set)</a:t>
                      </a:r>
                    </a:p>
                  </a:txBody>
                  <a:tcPr marL="63707" marR="50966" marT="63707" marB="57336" anchor="ctr"/>
                </a:tc>
              </a:tr>
              <a:tr h="487997">
                <a:tc>
                  <a:txBody>
                    <a:bodyPr/>
                    <a:lstStyle/>
                    <a:p>
                      <a:r>
                        <a:rPr lang="en-US" sz="1200" u="none" strike="noStrike">
                          <a:effectLst/>
                          <a:hlinkClick r:id="rId8" tooltip="Python set intersection()"/>
                        </a:rPr>
                        <a:t>intersection()</a:t>
                      </a:r>
                      <a:endParaRPr lang="en-US" sz="1200">
                        <a:effectLst/>
                      </a:endParaRPr>
                    </a:p>
                  </a:txBody>
                  <a:tcPr marL="63707" marR="50966" marT="63707" marB="57336" anchor="ctr"/>
                </a:tc>
                <a:tc>
                  <a:txBody>
                    <a:bodyPr/>
                    <a:lstStyle/>
                    <a:p>
                      <a:r>
                        <a:rPr lang="en-US" sz="1200">
                          <a:effectLst/>
                        </a:rPr>
                        <a:t>Return the intersection of two sets as a new set</a:t>
                      </a:r>
                    </a:p>
                  </a:txBody>
                  <a:tcPr marL="63707" marR="50966" marT="63707" marB="57336" anchor="ctr"/>
                </a:tc>
              </a:tr>
              <a:tr h="487997">
                <a:tc>
                  <a:txBody>
                    <a:bodyPr/>
                    <a:lstStyle/>
                    <a:p>
                      <a:r>
                        <a:rPr lang="en-US" sz="1200" u="none" strike="noStrike" dirty="0" err="1">
                          <a:effectLst/>
                          <a:hlinkClick r:id="rId9" tooltip="Python set intersection_update()"/>
                        </a:rPr>
                        <a:t>intersection_update</a:t>
                      </a:r>
                      <a:r>
                        <a:rPr lang="en-US" sz="1200" u="none" strike="noStrike" dirty="0">
                          <a:effectLst/>
                          <a:hlinkClick r:id="rId9" tooltip="Python set intersection_update()"/>
                        </a:rPr>
                        <a:t>()</a:t>
                      </a:r>
                      <a:endParaRPr lang="en-US" sz="1200" dirty="0">
                        <a:effectLst/>
                      </a:endParaRPr>
                    </a:p>
                  </a:txBody>
                  <a:tcPr marL="63707" marR="50966" marT="63707" marB="57336" anchor="ctr"/>
                </a:tc>
                <a:tc>
                  <a:txBody>
                    <a:bodyPr/>
                    <a:lstStyle/>
                    <a:p>
                      <a:r>
                        <a:rPr lang="en-US" sz="1200" dirty="0">
                          <a:effectLst/>
                        </a:rPr>
                        <a:t>Update the set with the intersection of itself and another</a:t>
                      </a:r>
                    </a:p>
                  </a:txBody>
                  <a:tcPr marL="63707" marR="50966" marT="63707" marB="57336"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79702496"/>
              </p:ext>
            </p:extLst>
          </p:nvPr>
        </p:nvGraphicFramePr>
        <p:xfrm>
          <a:off x="4343400" y="971550"/>
          <a:ext cx="4191000" cy="3886200"/>
        </p:xfrm>
        <a:graphic>
          <a:graphicData uri="http://schemas.openxmlformats.org/drawingml/2006/table">
            <a:tbl>
              <a:tblPr>
                <a:tableStyleId>{3C2FFA5D-87B4-456A-9821-1D502468CF0F}</a:tableStyleId>
              </a:tblPr>
              <a:tblGrid>
                <a:gridCol w="1905000"/>
                <a:gridCol w="2286000"/>
              </a:tblGrid>
              <a:tr h="436660">
                <a:tc>
                  <a:txBody>
                    <a:bodyPr/>
                    <a:lstStyle/>
                    <a:p>
                      <a:pPr algn="l"/>
                      <a:r>
                        <a:rPr lang="en-US" sz="1200" b="1" dirty="0">
                          <a:effectLst/>
                        </a:rPr>
                        <a:t>Method</a:t>
                      </a:r>
                    </a:p>
                  </a:txBody>
                  <a:tcPr marL="63707" marR="50966" marT="95561" marB="89190" anchor="ctr"/>
                </a:tc>
                <a:tc>
                  <a:txBody>
                    <a:bodyPr/>
                    <a:lstStyle/>
                    <a:p>
                      <a:pPr algn="l"/>
                      <a:r>
                        <a:rPr lang="en-US" sz="1200" b="1" dirty="0">
                          <a:effectLst/>
                        </a:rPr>
                        <a:t>Description</a:t>
                      </a:r>
                    </a:p>
                  </a:txBody>
                  <a:tcPr marL="63707" marR="50966" marT="95561" marB="89190" anchor="ctr"/>
                </a:tc>
              </a:tr>
              <a:tr h="436660">
                <a:tc>
                  <a:txBody>
                    <a:bodyPr/>
                    <a:lstStyle/>
                    <a:p>
                      <a:r>
                        <a:rPr lang="en-US" sz="1000" u="none" strike="noStrike">
                          <a:effectLst/>
                          <a:hlinkClick r:id="rId10" tooltip="Python set isdisjoint()"/>
                        </a:rPr>
                        <a:t>isdisjoint()</a:t>
                      </a:r>
                      <a:endParaRPr lang="en-US" sz="1000">
                        <a:effectLst/>
                      </a:endParaRPr>
                    </a:p>
                  </a:txBody>
                  <a:tcPr marL="51379" marR="41103" marT="51379" marB="46241" anchor="ctr"/>
                </a:tc>
                <a:tc>
                  <a:txBody>
                    <a:bodyPr/>
                    <a:lstStyle/>
                    <a:p>
                      <a:r>
                        <a:rPr lang="en-US" sz="1000" dirty="0">
                          <a:effectLst/>
                        </a:rPr>
                        <a:t>Return True if two sets have a null intersection</a:t>
                      </a:r>
                    </a:p>
                  </a:txBody>
                  <a:tcPr marL="51379" marR="41103" marT="51379" marB="46241" anchor="ctr"/>
                </a:tc>
              </a:tr>
              <a:tr h="436660">
                <a:tc>
                  <a:txBody>
                    <a:bodyPr/>
                    <a:lstStyle/>
                    <a:p>
                      <a:r>
                        <a:rPr lang="en-US" sz="1000" u="none" strike="noStrike" dirty="0" err="1">
                          <a:effectLst/>
                          <a:hlinkClick r:id="rId11" tooltip="Python set issubset()"/>
                        </a:rPr>
                        <a:t>issubset</a:t>
                      </a:r>
                      <a:r>
                        <a:rPr lang="en-US" sz="1000" u="none" strike="noStrike" dirty="0">
                          <a:effectLst/>
                          <a:hlinkClick r:id="rId11" tooltip="Python set issubset()"/>
                        </a:rPr>
                        <a:t>()</a:t>
                      </a:r>
                      <a:endParaRPr lang="en-US" sz="1000" dirty="0">
                        <a:effectLst/>
                      </a:endParaRPr>
                    </a:p>
                  </a:txBody>
                  <a:tcPr marL="51379" marR="41103" marT="51379" marB="46241" anchor="ctr"/>
                </a:tc>
                <a:tc>
                  <a:txBody>
                    <a:bodyPr/>
                    <a:lstStyle/>
                    <a:p>
                      <a:r>
                        <a:rPr lang="en-US" sz="1000">
                          <a:effectLst/>
                        </a:rPr>
                        <a:t>Return True if another set contains this set</a:t>
                      </a:r>
                    </a:p>
                  </a:txBody>
                  <a:tcPr marL="51379" marR="41103" marT="51379" marB="46241" anchor="ctr"/>
                </a:tc>
              </a:tr>
              <a:tr h="446490">
                <a:tc>
                  <a:txBody>
                    <a:bodyPr/>
                    <a:lstStyle/>
                    <a:p>
                      <a:r>
                        <a:rPr lang="en-US" sz="1000" u="none" strike="noStrike" dirty="0">
                          <a:effectLst/>
                          <a:hlinkClick r:id="rId12" tooltip="Python set pop()"/>
                        </a:rPr>
                        <a:t>pop()</a:t>
                      </a:r>
                      <a:endParaRPr lang="en-US" sz="1000" dirty="0">
                        <a:effectLst/>
                      </a:endParaRPr>
                    </a:p>
                  </a:txBody>
                  <a:tcPr marL="51379" marR="41103" marT="51379" marB="46241" anchor="ctr"/>
                </a:tc>
                <a:tc>
                  <a:txBody>
                    <a:bodyPr/>
                    <a:lstStyle/>
                    <a:p>
                      <a:r>
                        <a:rPr lang="en-US" sz="1000" dirty="0">
                          <a:effectLst/>
                        </a:rPr>
                        <a:t>Remove and return an </a:t>
                      </a:r>
                      <a:r>
                        <a:rPr lang="en-US" sz="1000" dirty="0" err="1">
                          <a:effectLst/>
                        </a:rPr>
                        <a:t>arbitary</a:t>
                      </a:r>
                      <a:r>
                        <a:rPr lang="en-US" sz="1000" dirty="0">
                          <a:effectLst/>
                        </a:rPr>
                        <a:t> set element. Raise </a:t>
                      </a:r>
                      <a:r>
                        <a:rPr lang="en-US" sz="1000" dirty="0" err="1">
                          <a:effectLst/>
                        </a:rPr>
                        <a:t>KeyErrorif</a:t>
                      </a:r>
                      <a:r>
                        <a:rPr lang="en-US" sz="1000" dirty="0">
                          <a:effectLst/>
                        </a:rPr>
                        <a:t> the set is empty</a:t>
                      </a:r>
                    </a:p>
                  </a:txBody>
                  <a:tcPr marL="51379" marR="41103" marT="51379" marB="46241" anchor="ctr"/>
                </a:tc>
              </a:tr>
              <a:tr h="446490">
                <a:tc>
                  <a:txBody>
                    <a:bodyPr/>
                    <a:lstStyle/>
                    <a:p>
                      <a:r>
                        <a:rPr lang="en-US" sz="1000" u="none" strike="noStrike">
                          <a:effectLst/>
                          <a:hlinkClick r:id="rId13" tooltip="Python set remove()"/>
                        </a:rPr>
                        <a:t>remove()</a:t>
                      </a:r>
                      <a:endParaRPr lang="en-US" sz="1000">
                        <a:effectLst/>
                      </a:endParaRPr>
                    </a:p>
                  </a:txBody>
                  <a:tcPr marL="51379" marR="41103" marT="51379" marB="46241" anchor="ctr"/>
                </a:tc>
                <a:tc>
                  <a:txBody>
                    <a:bodyPr/>
                    <a:lstStyle/>
                    <a:p>
                      <a:r>
                        <a:rPr lang="en-US" sz="1000">
                          <a:effectLst/>
                        </a:rPr>
                        <a:t>Remove an element from a set. If the element is not a member, raise a KeyError</a:t>
                      </a:r>
                    </a:p>
                  </a:txBody>
                  <a:tcPr marL="51379" marR="41103" marT="51379" marB="46241" anchor="ctr"/>
                </a:tc>
              </a:tr>
              <a:tr h="446490">
                <a:tc>
                  <a:txBody>
                    <a:bodyPr/>
                    <a:lstStyle/>
                    <a:p>
                      <a:r>
                        <a:rPr lang="en-US" sz="1000" u="none" strike="noStrike">
                          <a:effectLst/>
                          <a:hlinkClick r:id="rId14" tooltip="Python set symmetric_difference()"/>
                        </a:rPr>
                        <a:t>symmetric_difference()</a:t>
                      </a:r>
                      <a:endParaRPr lang="en-US" sz="1000">
                        <a:effectLst/>
                      </a:endParaRPr>
                    </a:p>
                  </a:txBody>
                  <a:tcPr marL="51379" marR="41103" marT="51379" marB="46241" anchor="ctr"/>
                </a:tc>
                <a:tc>
                  <a:txBody>
                    <a:bodyPr/>
                    <a:lstStyle/>
                    <a:p>
                      <a:r>
                        <a:rPr lang="en-US" sz="1000">
                          <a:effectLst/>
                        </a:rPr>
                        <a:t>Return the symmetric difference of two sets as a new set</a:t>
                      </a:r>
                    </a:p>
                  </a:txBody>
                  <a:tcPr marL="51379" marR="41103" marT="51379" marB="46241" anchor="ctr"/>
                </a:tc>
              </a:tr>
              <a:tr h="446490">
                <a:tc>
                  <a:txBody>
                    <a:bodyPr/>
                    <a:lstStyle/>
                    <a:p>
                      <a:r>
                        <a:rPr lang="en-US" sz="1000" u="none" strike="noStrike">
                          <a:effectLst/>
                          <a:hlinkClick r:id="rId15" tooltip="Python set symmetric_difference_update()"/>
                        </a:rPr>
                        <a:t>symmetric_difference_update()</a:t>
                      </a:r>
                      <a:endParaRPr lang="en-US" sz="1000">
                        <a:effectLst/>
                      </a:endParaRPr>
                    </a:p>
                  </a:txBody>
                  <a:tcPr marL="51379" marR="41103" marT="51379" marB="46241" anchor="ctr"/>
                </a:tc>
                <a:tc>
                  <a:txBody>
                    <a:bodyPr/>
                    <a:lstStyle/>
                    <a:p>
                      <a:r>
                        <a:rPr lang="en-US" sz="1000">
                          <a:effectLst/>
                        </a:rPr>
                        <a:t>Update a set with the symmetric difference of itself and another</a:t>
                      </a:r>
                    </a:p>
                  </a:txBody>
                  <a:tcPr marL="51379" marR="41103" marT="51379" marB="46241" anchor="ctr"/>
                </a:tc>
              </a:tr>
              <a:tr h="256860">
                <a:tc>
                  <a:txBody>
                    <a:bodyPr/>
                    <a:lstStyle/>
                    <a:p>
                      <a:r>
                        <a:rPr lang="en-US" sz="1000" u="none" strike="noStrike">
                          <a:effectLst/>
                          <a:hlinkClick r:id="rId16" tooltip="Python set union()"/>
                        </a:rPr>
                        <a:t>union()</a:t>
                      </a:r>
                      <a:endParaRPr lang="en-US" sz="1000">
                        <a:effectLst/>
                      </a:endParaRPr>
                    </a:p>
                  </a:txBody>
                  <a:tcPr marL="51379" marR="41103" marT="51379" marB="46241" anchor="ctr"/>
                </a:tc>
                <a:tc>
                  <a:txBody>
                    <a:bodyPr/>
                    <a:lstStyle/>
                    <a:p>
                      <a:r>
                        <a:rPr lang="en-US" sz="1000">
                          <a:effectLst/>
                        </a:rPr>
                        <a:t>Return the union of sets in a new set</a:t>
                      </a:r>
                    </a:p>
                  </a:txBody>
                  <a:tcPr marL="51379" marR="41103" marT="51379" marB="46241" anchor="ctr"/>
                </a:tc>
              </a:tr>
              <a:tr h="533400">
                <a:tc>
                  <a:txBody>
                    <a:bodyPr/>
                    <a:lstStyle/>
                    <a:p>
                      <a:r>
                        <a:rPr lang="en-US" sz="1000" u="none" strike="noStrike" dirty="0">
                          <a:effectLst/>
                          <a:hlinkClick r:id="rId17" tooltip="Python set update()"/>
                        </a:rPr>
                        <a:t>update()</a:t>
                      </a:r>
                      <a:endParaRPr lang="en-US" sz="1000" dirty="0">
                        <a:effectLst/>
                      </a:endParaRPr>
                    </a:p>
                  </a:txBody>
                  <a:tcPr marL="51379" marR="41103" marT="51379" marB="46241" anchor="ctr"/>
                </a:tc>
                <a:tc>
                  <a:txBody>
                    <a:bodyPr/>
                    <a:lstStyle/>
                    <a:p>
                      <a:r>
                        <a:rPr lang="en-US" sz="1000" dirty="0">
                          <a:effectLst/>
                        </a:rPr>
                        <a:t>Update a set with the union of itself and others</a:t>
                      </a:r>
                    </a:p>
                  </a:txBody>
                  <a:tcPr marL="51379" marR="41103" marT="51379" marB="46241" anchor="ctr"/>
                </a:tc>
              </a:tr>
            </a:tbl>
          </a:graphicData>
        </a:graphic>
      </p:graphicFrame>
    </p:spTree>
    <p:extLst>
      <p:ext uri="{BB962C8B-B14F-4D97-AF65-F5344CB8AC3E}">
        <p14:creationId xmlns:p14="http://schemas.microsoft.com/office/powerpoint/2010/main" val="130308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Python </a:t>
            </a:r>
            <a:r>
              <a:rPr lang="en-US" dirty="0" err="1" smtClean="0"/>
              <a:t>Frozenset</a:t>
            </a:r>
            <a:endParaRPr lang="en-US" dirty="0"/>
          </a:p>
        </p:txBody>
      </p:sp>
      <p:sp>
        <p:nvSpPr>
          <p:cNvPr id="3" name="Content Placeholder 2"/>
          <p:cNvSpPr>
            <a:spLocks noGrp="1"/>
          </p:cNvSpPr>
          <p:nvPr>
            <p:ph idx="13"/>
          </p:nvPr>
        </p:nvSpPr>
        <p:spPr/>
        <p:txBody>
          <a:bodyPr>
            <a:normAutofit fontScale="92500" lnSpcReduction="10000"/>
          </a:bodyPr>
          <a:lstStyle/>
          <a:p>
            <a:r>
              <a:rPr lang="en-US" dirty="0" err="1"/>
              <a:t>Frozenset</a:t>
            </a:r>
            <a:r>
              <a:rPr lang="en-US" dirty="0"/>
              <a:t> is a new class that has the characteristics of a set, but its elements cannot be changed once assigned. While tuples are immutable lists, </a:t>
            </a:r>
            <a:r>
              <a:rPr lang="en-US" dirty="0" err="1"/>
              <a:t>frozensets</a:t>
            </a:r>
            <a:r>
              <a:rPr lang="en-US" dirty="0"/>
              <a:t> are immutable sets</a:t>
            </a:r>
            <a:r>
              <a:rPr lang="en-US" dirty="0" smtClean="0"/>
              <a:t>.</a:t>
            </a:r>
          </a:p>
          <a:p>
            <a:r>
              <a:rPr lang="en-US" dirty="0"/>
              <a:t>Sets being mutable are </a:t>
            </a:r>
            <a:r>
              <a:rPr lang="en-US" dirty="0" err="1"/>
              <a:t>unhashable</a:t>
            </a:r>
            <a:r>
              <a:rPr lang="en-US" dirty="0"/>
              <a:t>, so they can't be used as dictionary keys. On the other hand, </a:t>
            </a:r>
            <a:r>
              <a:rPr lang="en-US" dirty="0" err="1"/>
              <a:t>frozensets</a:t>
            </a:r>
            <a:r>
              <a:rPr lang="en-US" dirty="0"/>
              <a:t> are </a:t>
            </a:r>
            <a:r>
              <a:rPr lang="en-US" dirty="0" err="1"/>
              <a:t>hashable</a:t>
            </a:r>
            <a:r>
              <a:rPr lang="en-US" dirty="0"/>
              <a:t> and can be used as keys to a dictionary</a:t>
            </a:r>
            <a:r>
              <a:rPr lang="en-US" dirty="0" smtClean="0"/>
              <a:t>.</a:t>
            </a:r>
          </a:p>
          <a:p>
            <a:r>
              <a:rPr lang="en-US" dirty="0" err="1"/>
              <a:t>Frozensets</a:t>
            </a:r>
            <a:r>
              <a:rPr lang="en-US" dirty="0"/>
              <a:t> can be created using the function </a:t>
            </a:r>
            <a:r>
              <a:rPr lang="en-US" i="1" dirty="0" err="1"/>
              <a:t>frozenset</a:t>
            </a:r>
            <a:r>
              <a:rPr lang="en-US" dirty="0" smtClean="0"/>
              <a:t>().</a:t>
            </a:r>
          </a:p>
          <a:p>
            <a:r>
              <a:rPr lang="en-US" dirty="0"/>
              <a:t>This datatype supports methods like</a:t>
            </a:r>
            <a:r>
              <a:rPr lang="en-US" i="1" dirty="0"/>
              <a:t> copy()</a:t>
            </a:r>
            <a:r>
              <a:rPr lang="en-US" dirty="0"/>
              <a:t>, </a:t>
            </a:r>
            <a:r>
              <a:rPr lang="en-US" i="1" dirty="0"/>
              <a:t>difference(),</a:t>
            </a:r>
            <a:r>
              <a:rPr lang="en-US" dirty="0"/>
              <a:t> </a:t>
            </a:r>
            <a:r>
              <a:rPr lang="en-US" i="1" dirty="0"/>
              <a:t>intersection(),</a:t>
            </a:r>
            <a:r>
              <a:rPr lang="en-US" dirty="0"/>
              <a:t> </a:t>
            </a:r>
            <a:r>
              <a:rPr lang="en-US" i="1" dirty="0" err="1"/>
              <a:t>isdisjoint</a:t>
            </a:r>
            <a:r>
              <a:rPr lang="en-US" i="1" dirty="0"/>
              <a:t>(),</a:t>
            </a:r>
            <a:r>
              <a:rPr lang="en-US" dirty="0"/>
              <a:t> </a:t>
            </a:r>
            <a:r>
              <a:rPr lang="en-US" i="1" dirty="0" err="1"/>
              <a:t>issubset</a:t>
            </a:r>
            <a:r>
              <a:rPr lang="en-US" i="1" dirty="0"/>
              <a:t>(),</a:t>
            </a:r>
            <a:r>
              <a:rPr lang="en-US" dirty="0"/>
              <a:t> </a:t>
            </a:r>
            <a:r>
              <a:rPr lang="en-US" i="1" dirty="0" err="1"/>
              <a:t>issuperset</a:t>
            </a:r>
            <a:r>
              <a:rPr lang="en-US" i="1" dirty="0"/>
              <a:t>(),</a:t>
            </a:r>
            <a:r>
              <a:rPr lang="en-US" dirty="0"/>
              <a:t> </a:t>
            </a:r>
            <a:r>
              <a:rPr lang="en-US" i="1" dirty="0" err="1"/>
              <a:t>symmetric_difference</a:t>
            </a:r>
            <a:r>
              <a:rPr lang="en-US" i="1" dirty="0"/>
              <a:t>()</a:t>
            </a:r>
            <a:r>
              <a:rPr lang="en-US" dirty="0"/>
              <a:t> and </a:t>
            </a:r>
            <a:r>
              <a:rPr lang="en-US" i="1" dirty="0"/>
              <a:t>union(). </a:t>
            </a:r>
            <a:r>
              <a:rPr lang="en-US" dirty="0"/>
              <a:t>Being immutable it does not have method that add or remove elements</a:t>
            </a:r>
            <a:r>
              <a:rPr lang="en-US" dirty="0" smtClean="0"/>
              <a:t>.</a:t>
            </a:r>
          </a:p>
          <a:p>
            <a:r>
              <a:rPr lang="en-US" i="1" dirty="0" smtClean="0">
                <a:solidFill>
                  <a:srgbClr val="808080"/>
                </a:solidFill>
              </a:rPr>
              <a:t>Example </a:t>
            </a:r>
          </a:p>
          <a:p>
            <a:pPr lvl="1"/>
            <a:r>
              <a:rPr lang="en-US" i="1" dirty="0" smtClean="0">
                <a:solidFill>
                  <a:srgbClr val="808080"/>
                </a:solidFill>
              </a:rPr>
              <a:t># </a:t>
            </a:r>
            <a:r>
              <a:rPr lang="en-US" i="1" dirty="0">
                <a:solidFill>
                  <a:srgbClr val="808080"/>
                </a:solidFill>
              </a:rPr>
              <a:t>initialize A and B</a:t>
            </a:r>
            <a:br>
              <a:rPr lang="en-US" i="1" dirty="0">
                <a:solidFill>
                  <a:srgbClr val="808080"/>
                </a:solidFill>
              </a:rPr>
            </a:br>
            <a:r>
              <a:rPr lang="en-US" dirty="0"/>
              <a:t>A = </a:t>
            </a:r>
            <a:r>
              <a:rPr lang="en-US" dirty="0" err="1">
                <a:solidFill>
                  <a:srgbClr val="000080"/>
                </a:solidFill>
              </a:rPr>
              <a:t>frozenset</a:t>
            </a:r>
            <a:r>
              <a:rPr lang="en-US" dirty="0"/>
              <a:t>([</a:t>
            </a:r>
            <a:r>
              <a:rPr lang="en-US" dirty="0">
                <a:solidFill>
                  <a:srgbClr val="0000FF"/>
                </a:solidFill>
              </a:rPr>
              <a:t>1</a:t>
            </a:r>
            <a:r>
              <a:rPr lang="en-US" dirty="0"/>
              <a:t>, </a:t>
            </a:r>
            <a:r>
              <a:rPr lang="en-US" dirty="0">
                <a:solidFill>
                  <a:srgbClr val="0000FF"/>
                </a:solidFill>
              </a:rPr>
              <a:t>2</a:t>
            </a:r>
            <a:r>
              <a:rPr lang="en-US" dirty="0"/>
              <a:t>, </a:t>
            </a:r>
            <a:r>
              <a:rPr lang="en-US" dirty="0">
                <a:solidFill>
                  <a:srgbClr val="0000FF"/>
                </a:solidFill>
              </a:rPr>
              <a:t>3</a:t>
            </a:r>
            <a:r>
              <a:rPr lang="en-US" dirty="0"/>
              <a:t>, </a:t>
            </a:r>
            <a:r>
              <a:rPr lang="en-US" dirty="0">
                <a:solidFill>
                  <a:srgbClr val="0000FF"/>
                </a:solidFill>
              </a:rPr>
              <a:t>4</a:t>
            </a:r>
            <a:r>
              <a:rPr lang="en-US" dirty="0"/>
              <a:t>])</a:t>
            </a:r>
            <a:br>
              <a:rPr lang="en-US" dirty="0"/>
            </a:br>
            <a:r>
              <a:rPr lang="en-US" dirty="0"/>
              <a:t>B = </a:t>
            </a:r>
            <a:r>
              <a:rPr lang="en-US" dirty="0" err="1">
                <a:solidFill>
                  <a:srgbClr val="000080"/>
                </a:solidFill>
              </a:rPr>
              <a:t>frozenset</a:t>
            </a:r>
            <a:r>
              <a:rPr lang="en-US" dirty="0"/>
              <a:t>([</a:t>
            </a:r>
            <a:r>
              <a:rPr lang="en-US" dirty="0">
                <a:solidFill>
                  <a:srgbClr val="0000FF"/>
                </a:solidFill>
              </a:rPr>
              <a:t>3</a:t>
            </a:r>
            <a:r>
              <a:rPr lang="en-US" dirty="0"/>
              <a:t>, </a:t>
            </a:r>
            <a:r>
              <a:rPr lang="en-US" dirty="0">
                <a:solidFill>
                  <a:srgbClr val="0000FF"/>
                </a:solidFill>
              </a:rPr>
              <a:t>4</a:t>
            </a:r>
            <a:r>
              <a:rPr lang="en-US" dirty="0"/>
              <a:t>, </a:t>
            </a:r>
            <a:r>
              <a:rPr lang="en-US" dirty="0">
                <a:solidFill>
                  <a:srgbClr val="0000FF"/>
                </a:solidFill>
              </a:rPr>
              <a:t>5</a:t>
            </a:r>
            <a:r>
              <a:rPr lang="en-US" dirty="0"/>
              <a:t>, </a:t>
            </a:r>
            <a:r>
              <a:rPr lang="en-US" dirty="0">
                <a:solidFill>
                  <a:srgbClr val="0000FF"/>
                </a:solidFill>
              </a:rPr>
              <a:t>6</a:t>
            </a:r>
            <a:r>
              <a:rPr lang="en-US" dirty="0"/>
              <a:t>])</a:t>
            </a:r>
          </a:p>
        </p:txBody>
      </p:sp>
    </p:spTree>
    <p:extLst>
      <p:ext uri="{BB962C8B-B14F-4D97-AF65-F5344CB8AC3E}">
        <p14:creationId xmlns:p14="http://schemas.microsoft.com/office/powerpoint/2010/main" val="22869543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Dictionary in Python</a:t>
            </a:r>
          </a:p>
        </p:txBody>
      </p:sp>
      <p:sp>
        <p:nvSpPr>
          <p:cNvPr id="3" name="Content Placeholder 2"/>
          <p:cNvSpPr>
            <a:spLocks noGrp="1"/>
          </p:cNvSpPr>
          <p:nvPr>
            <p:ph idx="13"/>
          </p:nvPr>
        </p:nvSpPr>
        <p:spPr/>
        <p:txBody>
          <a:bodyPr/>
          <a:lstStyle/>
          <a:p>
            <a:r>
              <a:rPr lang="en-US" dirty="0"/>
              <a:t>The </a:t>
            </a:r>
            <a:r>
              <a:rPr lang="en-US" b="1" dirty="0"/>
              <a:t>dictionary</a:t>
            </a:r>
            <a:r>
              <a:rPr lang="en-US" dirty="0"/>
              <a:t> is Python’s built-in </a:t>
            </a:r>
            <a:r>
              <a:rPr lang="en-US" b="1" dirty="0"/>
              <a:t>mapping</a:t>
            </a:r>
            <a:r>
              <a:rPr lang="en-US" dirty="0"/>
              <a:t> type. Dictionaries map </a:t>
            </a:r>
            <a:r>
              <a:rPr lang="en-US" b="1" dirty="0"/>
              <a:t>keys</a:t>
            </a:r>
            <a:r>
              <a:rPr lang="en-US" dirty="0"/>
              <a:t> to </a:t>
            </a:r>
            <a:r>
              <a:rPr lang="en-US" b="1" dirty="0"/>
              <a:t>values</a:t>
            </a:r>
            <a:r>
              <a:rPr lang="en-US" dirty="0"/>
              <a:t> and these key-value pairs provide a useful way to store data in Python</a:t>
            </a:r>
            <a:r>
              <a:rPr lang="en-US" dirty="0" smtClean="0"/>
              <a:t>.</a:t>
            </a:r>
          </a:p>
          <a:p>
            <a:r>
              <a:rPr lang="en-US" dirty="0"/>
              <a:t>dictionaries are constructed with curly braces on either side { }.</a:t>
            </a:r>
          </a:p>
        </p:txBody>
      </p:sp>
    </p:spTree>
    <p:extLst>
      <p:ext uri="{BB962C8B-B14F-4D97-AF65-F5344CB8AC3E}">
        <p14:creationId xmlns:p14="http://schemas.microsoft.com/office/powerpoint/2010/main" val="28413908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Dictionary</a:t>
            </a:r>
            <a:endParaRPr lang="en-US" dirty="0"/>
          </a:p>
        </p:txBody>
      </p:sp>
      <p:sp>
        <p:nvSpPr>
          <p:cNvPr id="5" name="Rectangle 2"/>
          <p:cNvSpPr>
            <a:spLocks noChangeArrowheads="1"/>
          </p:cNvSpPr>
          <p:nvPr/>
        </p:nvSpPr>
        <p:spPr bwMode="auto">
          <a:xfrm>
            <a:off x="1044561" y="895350"/>
            <a:ext cx="6042039" cy="3970318"/>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student_details</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'Name'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'Zara'</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'Age'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7</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'Class'</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'First'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student_details</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['Name']: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student_details</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'Name'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student_details</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['Age']: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student_details</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'Age'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Updating Dictionary</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student_details</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'Age'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8  </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update existing entry</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student_details</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'School'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"DPS School"  </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Add new entry</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student_details</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['Age']: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student_details</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'Age'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student_details</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['School']: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student_details</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'School'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Delete Dictionary Elements</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del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student_details</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'Name'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remove entry with key 'Name'</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student_details.clear</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remove all entries in </a:t>
            </a:r>
            <a:r>
              <a:rPr kumimoji="0" lang="en-US" altLang="en-US" sz="1200" b="0" i="1" u="none" strike="noStrike" cap="none" normalizeH="0" baseline="0" dirty="0" err="1" smtClean="0">
                <a:ln>
                  <a:noFill/>
                </a:ln>
                <a:solidFill>
                  <a:srgbClr val="808080"/>
                </a:solidFill>
                <a:effectLst/>
                <a:latin typeface="Courier New" pitchFamily="49" charset="0"/>
                <a:cs typeface="Courier New" pitchFamily="49" charset="0"/>
              </a:rPr>
              <a:t>dict</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del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student_details</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delete entire dictionary</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t/>
            </a:r>
            <a:br>
              <a:rPr kumimoji="0" lang="en-US" alt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student_details</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['Age']: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student_details</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'Age'</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200" b="1" i="0" u="none" strike="noStrike" cap="none" normalizeH="0" baseline="0" dirty="0" err="1" smtClean="0">
                <a:ln>
                  <a:noFill/>
                </a:ln>
                <a:solidFill>
                  <a:srgbClr val="008080"/>
                </a:solidFill>
                <a:effectLst/>
                <a:latin typeface="Courier New" pitchFamily="49" charset="0"/>
                <a:cs typeface="Courier New" pitchFamily="49" charset="0"/>
              </a:rPr>
              <a:t>student_details</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['School']: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student_details</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1" i="0" u="none" strike="noStrike" cap="none" normalizeH="0" baseline="0" dirty="0" smtClean="0">
                <a:ln>
                  <a:noFill/>
                </a:ln>
                <a:solidFill>
                  <a:srgbClr val="008080"/>
                </a:solidFill>
                <a:effectLst/>
                <a:latin typeface="Courier New" pitchFamily="49" charset="0"/>
                <a:cs typeface="Courier New" pitchFamily="49" charset="0"/>
              </a:rPr>
              <a:t>'School'</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endParaRPr kumimoji="0" lang="en-US" altLang="en-US" sz="1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8992521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What’s Python</a:t>
            </a:r>
          </a:p>
        </p:txBody>
      </p:sp>
      <p:sp>
        <p:nvSpPr>
          <p:cNvPr id="6" name="Content Placeholder 5"/>
          <p:cNvSpPr>
            <a:spLocks noGrp="1"/>
          </p:cNvSpPr>
          <p:nvPr>
            <p:ph idx="13"/>
          </p:nvPr>
        </p:nvSpPr>
        <p:spPr/>
        <p:txBody>
          <a:bodyPr>
            <a:normAutofit/>
          </a:bodyPr>
          <a:lstStyle/>
          <a:p>
            <a:r>
              <a:rPr lang="en-US" sz="3200" i="1" dirty="0">
                <a:effectLst>
                  <a:outerShdw blurRad="38100" dist="38100" dir="2700000" algn="tl">
                    <a:srgbClr val="000000">
                      <a:alpha val="43137"/>
                    </a:srgbClr>
                  </a:outerShdw>
                </a:effectLst>
              </a:rPr>
              <a:t>Python </a:t>
            </a:r>
            <a:r>
              <a:rPr lang="en-US" sz="3200" i="1" dirty="0" smtClean="0">
                <a:effectLst>
                  <a:outerShdw blurRad="38100" dist="38100" dir="2700000" algn="tl">
                    <a:srgbClr val="000000">
                      <a:alpha val="43137"/>
                    </a:srgbClr>
                  </a:outerShdw>
                </a:effectLst>
              </a:rPr>
              <a:t>is… </a:t>
            </a:r>
            <a:endParaRPr lang="en-US" sz="2800" b="1" dirty="0" smtClean="0"/>
          </a:p>
          <a:p>
            <a:pPr lvl="1"/>
            <a:r>
              <a:rPr lang="en-US" sz="2800" b="1" dirty="0" smtClean="0"/>
              <a:t>Programing </a:t>
            </a:r>
            <a:r>
              <a:rPr lang="en-US" sz="2800" b="1" dirty="0"/>
              <a:t>language </a:t>
            </a:r>
            <a:r>
              <a:rPr lang="en-US" sz="2400" dirty="0"/>
              <a:t>like Java, C, Perl, Ruby, </a:t>
            </a:r>
            <a:r>
              <a:rPr lang="en-US" sz="2400" dirty="0" err="1"/>
              <a:t>etc</a:t>
            </a:r>
            <a:r>
              <a:rPr lang="en-US" sz="2400" dirty="0"/>
              <a:t> </a:t>
            </a:r>
            <a:endParaRPr lang="en-US" sz="2400" dirty="0" smtClean="0"/>
          </a:p>
          <a:p>
            <a:pPr lvl="1"/>
            <a:r>
              <a:rPr lang="en-US" sz="2800" b="1" dirty="0" smtClean="0"/>
              <a:t>Easy </a:t>
            </a:r>
            <a:r>
              <a:rPr lang="en-US" sz="2800" b="1" dirty="0"/>
              <a:t>to run </a:t>
            </a:r>
            <a:r>
              <a:rPr lang="en-US" sz="2400" dirty="0"/>
              <a:t>because of cross platform scripting language </a:t>
            </a:r>
            <a:endParaRPr lang="en-US" sz="2400" dirty="0" smtClean="0"/>
          </a:p>
          <a:p>
            <a:pPr lvl="1"/>
            <a:r>
              <a:rPr lang="en-US" sz="2400" dirty="0" smtClean="0"/>
              <a:t> </a:t>
            </a:r>
            <a:r>
              <a:rPr lang="en-US" sz="2800" b="1" dirty="0"/>
              <a:t>Clear look &amp; feel </a:t>
            </a:r>
            <a:r>
              <a:rPr lang="en-US" sz="2400" dirty="0"/>
              <a:t>thanks to language design and culture hating </a:t>
            </a:r>
            <a:r>
              <a:rPr lang="en-US" sz="2400" dirty="0" smtClean="0"/>
              <a:t>magic's</a:t>
            </a:r>
          </a:p>
          <a:p>
            <a:pPr lvl="1"/>
            <a:r>
              <a:rPr lang="en-US" sz="2800" b="1" dirty="0" smtClean="0"/>
              <a:t>Able </a:t>
            </a:r>
            <a:r>
              <a:rPr lang="en-US" sz="2800" b="1" dirty="0"/>
              <a:t>do anything </a:t>
            </a:r>
            <a:r>
              <a:rPr lang="en-US" sz="2400" dirty="0"/>
              <a:t>(multi-purpose glue language) except writing OS/drivers </a:t>
            </a:r>
            <a:endParaRPr lang="en-US" sz="2400" dirty="0" smtClean="0"/>
          </a:p>
          <a:p>
            <a:pPr lvl="1"/>
            <a:r>
              <a:rPr lang="en-US" sz="2800" b="1" dirty="0" smtClean="0"/>
              <a:t>Used </a:t>
            </a:r>
            <a:r>
              <a:rPr lang="en-US" sz="2800" b="1" dirty="0"/>
              <a:t>everywhere</a:t>
            </a:r>
            <a:r>
              <a:rPr lang="en-US" sz="2400" dirty="0"/>
              <a:t> e.g. in Amazon, Google, Yahoo, Dropbox, NASA, </a:t>
            </a:r>
            <a:r>
              <a:rPr lang="en-US" sz="2400" dirty="0" smtClean="0"/>
              <a:t>etc.</a:t>
            </a:r>
            <a:endParaRPr lang="en-US" sz="2400" dirty="0"/>
          </a:p>
        </p:txBody>
      </p:sp>
    </p:spTree>
    <p:extLst>
      <p:ext uri="{BB962C8B-B14F-4D97-AF65-F5344CB8AC3E}">
        <p14:creationId xmlns:p14="http://schemas.microsoft.com/office/powerpoint/2010/main" val="178846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 methods</a:t>
            </a:r>
            <a:endParaRPr lang="en-US" dirty="0"/>
          </a:p>
        </p:txBody>
      </p:sp>
      <p:graphicFrame>
        <p:nvGraphicFramePr>
          <p:cNvPr id="4" name="Content Placeholder 3"/>
          <p:cNvGraphicFramePr>
            <a:graphicFrameLocks noGrp="1"/>
          </p:cNvGraphicFramePr>
          <p:nvPr>
            <p:ph idx="13"/>
            <p:extLst>
              <p:ext uri="{D42A27DB-BD31-4B8C-83A1-F6EECF244321}">
                <p14:modId xmlns:p14="http://schemas.microsoft.com/office/powerpoint/2010/main" val="2254604311"/>
              </p:ext>
            </p:extLst>
          </p:nvPr>
        </p:nvGraphicFramePr>
        <p:xfrm>
          <a:off x="365125" y="1028696"/>
          <a:ext cx="8169275" cy="3600454"/>
        </p:xfrm>
        <a:graphic>
          <a:graphicData uri="http://schemas.openxmlformats.org/drawingml/2006/table">
            <a:tbl>
              <a:tblPr firstRow="1" bandRow="1">
                <a:tableStyleId>{F5AB1C69-6EDB-4FF4-983F-18BD219EF322}</a:tableStyleId>
              </a:tblPr>
              <a:tblGrid>
                <a:gridCol w="2984987"/>
                <a:gridCol w="5184288"/>
              </a:tblGrid>
              <a:tr h="327314">
                <a:tc>
                  <a:txBody>
                    <a:bodyPr/>
                    <a:lstStyle/>
                    <a:p>
                      <a:r>
                        <a:rPr lang="en-US" sz="1200" dirty="0" smtClean="0"/>
                        <a:t>Method </a:t>
                      </a:r>
                      <a:endParaRPr lang="en-US" sz="1200" dirty="0"/>
                    </a:p>
                  </a:txBody>
                  <a:tcPr/>
                </a:tc>
                <a:tc>
                  <a:txBody>
                    <a:bodyPr/>
                    <a:lstStyle/>
                    <a:p>
                      <a:r>
                        <a:rPr lang="en-US" sz="1200" dirty="0" smtClean="0"/>
                        <a:t>Description</a:t>
                      </a:r>
                      <a:endParaRPr lang="en-US" sz="1200" dirty="0"/>
                    </a:p>
                  </a:txBody>
                  <a:tcPr/>
                </a:tc>
              </a:tr>
              <a:tr h="327314">
                <a:tc>
                  <a:txBody>
                    <a:bodyPr/>
                    <a:lstStyle/>
                    <a:p>
                      <a:r>
                        <a:rPr lang="en-US" sz="1200" dirty="0" err="1" smtClean="0"/>
                        <a:t>dict.clear</a:t>
                      </a:r>
                      <a:r>
                        <a:rPr lang="en-US" sz="1200" dirty="0" smtClean="0"/>
                        <a:t>()</a:t>
                      </a:r>
                      <a:endParaRPr lang="en-US" sz="1200" dirty="0"/>
                    </a:p>
                  </a:txBody>
                  <a:tcPr/>
                </a:tc>
                <a:tc>
                  <a:txBody>
                    <a:bodyPr/>
                    <a:lstStyle/>
                    <a:p>
                      <a:r>
                        <a:rPr lang="en-US" sz="1200" dirty="0" smtClean="0"/>
                        <a:t>Removes all elements of dictionary </a:t>
                      </a:r>
                      <a:r>
                        <a:rPr lang="en-US" sz="1200" dirty="0" err="1" smtClean="0"/>
                        <a:t>dict</a:t>
                      </a:r>
                      <a:endParaRPr lang="en-US" sz="1200" dirty="0"/>
                    </a:p>
                  </a:txBody>
                  <a:tcPr/>
                </a:tc>
              </a:tr>
              <a:tr h="327314">
                <a:tc>
                  <a:txBody>
                    <a:bodyPr/>
                    <a:lstStyle/>
                    <a:p>
                      <a:r>
                        <a:rPr lang="en-US" sz="1200" dirty="0" err="1" smtClean="0"/>
                        <a:t>dict.copy</a:t>
                      </a:r>
                      <a:r>
                        <a:rPr lang="en-US" sz="1200" dirty="0" smtClean="0"/>
                        <a:t>()</a:t>
                      </a:r>
                      <a:endParaRPr lang="en-US" sz="1200" dirty="0"/>
                    </a:p>
                  </a:txBody>
                  <a:tcPr/>
                </a:tc>
                <a:tc>
                  <a:txBody>
                    <a:bodyPr/>
                    <a:lstStyle/>
                    <a:p>
                      <a:r>
                        <a:rPr lang="en-US" sz="1200" dirty="0" smtClean="0"/>
                        <a:t>Returns a shallow copy of dictionary </a:t>
                      </a:r>
                      <a:r>
                        <a:rPr lang="en-US" sz="1200" dirty="0" err="1" smtClean="0"/>
                        <a:t>dict</a:t>
                      </a:r>
                      <a:endParaRPr lang="en-US" sz="1200" dirty="0"/>
                    </a:p>
                  </a:txBody>
                  <a:tcPr/>
                </a:tc>
              </a:tr>
              <a:tr h="327314">
                <a:tc>
                  <a:txBody>
                    <a:bodyPr/>
                    <a:lstStyle/>
                    <a:p>
                      <a:r>
                        <a:rPr lang="en-US" sz="1200" dirty="0" err="1" smtClean="0"/>
                        <a:t>dict.fromkeys</a:t>
                      </a:r>
                      <a:r>
                        <a:rPr lang="en-US" sz="1200" dirty="0" smtClean="0"/>
                        <a:t>()</a:t>
                      </a:r>
                      <a:endParaRPr lang="en-US" sz="1200" dirty="0"/>
                    </a:p>
                  </a:txBody>
                  <a:tcPr/>
                </a:tc>
                <a:tc>
                  <a:txBody>
                    <a:bodyPr/>
                    <a:lstStyle/>
                    <a:p>
                      <a:r>
                        <a:rPr lang="en-US" sz="1200" dirty="0" smtClean="0"/>
                        <a:t>Create a new dictionary with keys from </a:t>
                      </a:r>
                      <a:r>
                        <a:rPr lang="en-US" sz="1200" dirty="0" err="1" smtClean="0"/>
                        <a:t>seq</a:t>
                      </a:r>
                      <a:r>
                        <a:rPr lang="en-US" sz="1200" dirty="0" smtClean="0"/>
                        <a:t> and values set to value.</a:t>
                      </a:r>
                      <a:endParaRPr lang="en-US" sz="1200" dirty="0"/>
                    </a:p>
                  </a:txBody>
                  <a:tcPr/>
                </a:tc>
              </a:tr>
              <a:tr h="327314">
                <a:tc>
                  <a:txBody>
                    <a:bodyPr/>
                    <a:lstStyle/>
                    <a:p>
                      <a:r>
                        <a:rPr lang="en-US" sz="1200" dirty="0" err="1" smtClean="0"/>
                        <a:t>dict.get</a:t>
                      </a:r>
                      <a:r>
                        <a:rPr lang="en-US" sz="1200" dirty="0" smtClean="0"/>
                        <a:t>(key, default=None)</a:t>
                      </a:r>
                      <a:endParaRPr lang="en-US" sz="1200" dirty="0"/>
                    </a:p>
                  </a:txBody>
                  <a:tcPr/>
                </a:tc>
                <a:tc>
                  <a:txBody>
                    <a:bodyPr/>
                    <a:lstStyle/>
                    <a:p>
                      <a:r>
                        <a:rPr lang="en-US" sz="1200" dirty="0" smtClean="0"/>
                        <a:t>For key </a:t>
                      </a:r>
                      <a:r>
                        <a:rPr lang="en-US" sz="1200" dirty="0" err="1" smtClean="0"/>
                        <a:t>key</a:t>
                      </a:r>
                      <a:r>
                        <a:rPr lang="en-US" sz="1200" dirty="0" smtClean="0"/>
                        <a:t>, returns value or default if key not in dictionary</a:t>
                      </a:r>
                      <a:endParaRPr lang="en-US" sz="1200" dirty="0"/>
                    </a:p>
                  </a:txBody>
                  <a:tcPr/>
                </a:tc>
              </a:tr>
              <a:tr h="327314">
                <a:tc>
                  <a:txBody>
                    <a:bodyPr/>
                    <a:lstStyle/>
                    <a:p>
                      <a:r>
                        <a:rPr lang="en-US" sz="1200" dirty="0" err="1" smtClean="0"/>
                        <a:t>dict.has_key</a:t>
                      </a:r>
                      <a:r>
                        <a:rPr lang="en-US" sz="1200" dirty="0" smtClean="0"/>
                        <a:t>(key)</a:t>
                      </a:r>
                      <a:endParaRPr lang="en-US" sz="1200" dirty="0"/>
                    </a:p>
                  </a:txBody>
                  <a:tcPr/>
                </a:tc>
                <a:tc>
                  <a:txBody>
                    <a:bodyPr/>
                    <a:lstStyle/>
                    <a:p>
                      <a:r>
                        <a:rPr lang="en-US" sz="1200" dirty="0" smtClean="0"/>
                        <a:t>Removed, use the in operation instead.</a:t>
                      </a:r>
                    </a:p>
                  </a:txBody>
                  <a:tcPr/>
                </a:tc>
              </a:tr>
              <a:tr h="327314">
                <a:tc>
                  <a:txBody>
                    <a:bodyPr/>
                    <a:lstStyle/>
                    <a:p>
                      <a:r>
                        <a:rPr lang="en-US" sz="1200" dirty="0" err="1" smtClean="0"/>
                        <a:t>dict.items</a:t>
                      </a:r>
                      <a:r>
                        <a:rPr lang="en-US" sz="1200" dirty="0" smtClean="0"/>
                        <a:t>()</a:t>
                      </a:r>
                      <a:endParaRPr lang="en-US" sz="1200" dirty="0"/>
                    </a:p>
                  </a:txBody>
                  <a:tcPr/>
                </a:tc>
                <a:tc>
                  <a:txBody>
                    <a:bodyPr/>
                    <a:lstStyle/>
                    <a:p>
                      <a:r>
                        <a:rPr lang="en-US" sz="1200" dirty="0" smtClean="0"/>
                        <a:t>Returns a list of </a:t>
                      </a:r>
                      <a:r>
                        <a:rPr lang="en-US" sz="1200" dirty="0" err="1" smtClean="0"/>
                        <a:t>dict's</a:t>
                      </a:r>
                      <a:r>
                        <a:rPr lang="en-US" sz="1200" dirty="0" smtClean="0"/>
                        <a:t> (key, value) tuple pairs</a:t>
                      </a:r>
                      <a:endParaRPr lang="en-US" sz="1200" dirty="0"/>
                    </a:p>
                  </a:txBody>
                  <a:tcPr/>
                </a:tc>
              </a:tr>
              <a:tr h="327314">
                <a:tc>
                  <a:txBody>
                    <a:bodyPr/>
                    <a:lstStyle/>
                    <a:p>
                      <a:r>
                        <a:rPr lang="en-US" sz="1200" dirty="0" err="1" smtClean="0"/>
                        <a:t>dict.keys</a:t>
                      </a:r>
                      <a:r>
                        <a:rPr lang="en-US" sz="1200" dirty="0" smtClean="0"/>
                        <a:t>()</a:t>
                      </a:r>
                      <a:endParaRPr lang="en-US" sz="1200" dirty="0"/>
                    </a:p>
                  </a:txBody>
                  <a:tcPr/>
                </a:tc>
                <a:tc>
                  <a:txBody>
                    <a:bodyPr/>
                    <a:lstStyle/>
                    <a:p>
                      <a:r>
                        <a:rPr lang="en-US" sz="1200" dirty="0" smtClean="0"/>
                        <a:t>Returns list of dictionary </a:t>
                      </a:r>
                      <a:r>
                        <a:rPr lang="en-US" sz="1200" dirty="0" err="1" smtClean="0"/>
                        <a:t>dict's</a:t>
                      </a:r>
                      <a:r>
                        <a:rPr lang="en-US" sz="1200" dirty="0" smtClean="0"/>
                        <a:t> keys</a:t>
                      </a:r>
                    </a:p>
                  </a:txBody>
                  <a:tcPr/>
                </a:tc>
              </a:tr>
              <a:tr h="327314">
                <a:tc>
                  <a:txBody>
                    <a:bodyPr/>
                    <a:lstStyle/>
                    <a:p>
                      <a:r>
                        <a:rPr lang="en-US" sz="1200" dirty="0" err="1" smtClean="0"/>
                        <a:t>dict.setdefault</a:t>
                      </a:r>
                      <a:r>
                        <a:rPr lang="en-US" sz="1200" dirty="0" smtClean="0"/>
                        <a:t>(key, default = None)</a:t>
                      </a:r>
                      <a:endParaRPr lang="en-US" sz="1200" dirty="0"/>
                    </a:p>
                  </a:txBody>
                  <a:tcPr/>
                </a:tc>
                <a:tc>
                  <a:txBody>
                    <a:bodyPr/>
                    <a:lstStyle/>
                    <a:p>
                      <a:r>
                        <a:rPr lang="en-US" sz="1200" dirty="0" smtClean="0"/>
                        <a:t>Similar to get(), but will set </a:t>
                      </a:r>
                      <a:r>
                        <a:rPr lang="en-US" sz="1200" dirty="0" err="1" smtClean="0"/>
                        <a:t>dict</a:t>
                      </a:r>
                      <a:r>
                        <a:rPr lang="en-US" sz="1200" dirty="0" smtClean="0"/>
                        <a:t>[key] = default if key is not already in </a:t>
                      </a:r>
                      <a:r>
                        <a:rPr lang="en-US" sz="1200" dirty="0" err="1" smtClean="0"/>
                        <a:t>dict</a:t>
                      </a:r>
                      <a:endParaRPr lang="en-US" sz="1200" dirty="0" smtClean="0"/>
                    </a:p>
                  </a:txBody>
                  <a:tcPr/>
                </a:tc>
              </a:tr>
              <a:tr h="327314">
                <a:tc>
                  <a:txBody>
                    <a:bodyPr/>
                    <a:lstStyle/>
                    <a:p>
                      <a:r>
                        <a:rPr lang="en-US" sz="1200" dirty="0" err="1" smtClean="0"/>
                        <a:t>dict.update</a:t>
                      </a:r>
                      <a:r>
                        <a:rPr lang="en-US" sz="1200" dirty="0" smtClean="0"/>
                        <a:t>(dict2)</a:t>
                      </a:r>
                      <a:endParaRPr lang="en-US" sz="1200" dirty="0"/>
                    </a:p>
                  </a:txBody>
                  <a:tcPr/>
                </a:tc>
                <a:tc>
                  <a:txBody>
                    <a:bodyPr/>
                    <a:lstStyle/>
                    <a:p>
                      <a:r>
                        <a:rPr lang="en-US" sz="1200" dirty="0" smtClean="0"/>
                        <a:t>Adds dictionary dict2's key-values pairs to </a:t>
                      </a:r>
                      <a:r>
                        <a:rPr lang="en-US" sz="1200" dirty="0" err="1" smtClean="0"/>
                        <a:t>dict</a:t>
                      </a:r>
                      <a:endParaRPr lang="en-US" sz="1200" dirty="0" smtClean="0"/>
                    </a:p>
                  </a:txBody>
                  <a:tcPr/>
                </a:tc>
              </a:tr>
              <a:tr h="327314">
                <a:tc>
                  <a:txBody>
                    <a:bodyPr/>
                    <a:lstStyle/>
                    <a:p>
                      <a:r>
                        <a:rPr lang="en-US" sz="1200" dirty="0" err="1" smtClean="0"/>
                        <a:t>dict.values</a:t>
                      </a:r>
                      <a:r>
                        <a:rPr lang="en-US" sz="1200" dirty="0" smtClean="0"/>
                        <a:t>()</a:t>
                      </a:r>
                      <a:endParaRPr lang="en-US" sz="1200" dirty="0"/>
                    </a:p>
                  </a:txBody>
                  <a:tcPr/>
                </a:tc>
                <a:tc>
                  <a:txBody>
                    <a:bodyPr/>
                    <a:lstStyle/>
                    <a:p>
                      <a:r>
                        <a:rPr lang="en-US" sz="1200" dirty="0" smtClean="0"/>
                        <a:t>Returns list of dictionary </a:t>
                      </a:r>
                      <a:r>
                        <a:rPr lang="en-US" sz="1200" dirty="0" err="1" smtClean="0"/>
                        <a:t>dict's</a:t>
                      </a:r>
                      <a:r>
                        <a:rPr lang="en-US" sz="1200" dirty="0" smtClean="0"/>
                        <a:t> values</a:t>
                      </a:r>
                    </a:p>
                  </a:txBody>
                  <a:tcPr/>
                </a:tc>
              </a:tr>
            </a:tbl>
          </a:graphicData>
        </a:graphic>
      </p:graphicFrame>
    </p:spTree>
    <p:extLst>
      <p:ext uri="{BB962C8B-B14F-4D97-AF65-F5344CB8AC3E}">
        <p14:creationId xmlns:p14="http://schemas.microsoft.com/office/powerpoint/2010/main" val="28822196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 in Python</a:t>
            </a:r>
            <a:endParaRPr lang="en-US" dirty="0"/>
          </a:p>
        </p:txBody>
      </p:sp>
      <p:pic>
        <p:nvPicPr>
          <p:cNvPr id="4" name="Picture 2"/>
          <p:cNvPicPr>
            <a:picLocks noChangeArrowheads="1"/>
          </p:cNvPicPr>
          <p:nvPr/>
        </p:nvPicPr>
        <p:blipFill rotWithShape="1">
          <a:blip r:embed="rId2">
            <a:extLst>
              <a:ext uri="{28A0092B-C50C-407E-A947-70E740481C1C}">
                <a14:useLocalDpi xmlns:a14="http://schemas.microsoft.com/office/drawing/2010/main" val="0"/>
              </a:ext>
            </a:extLst>
          </a:blip>
          <a:srcRect l="5684" t="7245" r="6358" b="16963"/>
          <a:stretch/>
        </p:blipFill>
        <p:spPr bwMode="auto">
          <a:xfrm>
            <a:off x="367145" y="971550"/>
            <a:ext cx="2909456" cy="1447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5" name="Picture 2"/>
          <p:cNvPicPr>
            <a:picLocks noChangeArrowheads="1"/>
          </p:cNvPicPr>
          <p:nvPr/>
        </p:nvPicPr>
        <p:blipFill rotWithShape="1">
          <a:blip r:embed="rId3">
            <a:extLst>
              <a:ext uri="{28A0092B-C50C-407E-A947-70E740481C1C}">
                <a14:useLocalDpi xmlns:a14="http://schemas.microsoft.com/office/drawing/2010/main" val="0"/>
              </a:ext>
            </a:extLst>
          </a:blip>
          <a:srcRect l="5116" t="10540" r="5648" b="22003"/>
          <a:stretch/>
        </p:blipFill>
        <p:spPr bwMode="auto">
          <a:xfrm>
            <a:off x="3505200" y="1310987"/>
            <a:ext cx="5195454" cy="11083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 name="Picture 3"/>
          <p:cNvPicPr>
            <a:picLocks noChangeArrowheads="1"/>
          </p:cNvPicPr>
          <p:nvPr/>
        </p:nvPicPr>
        <p:blipFill rotWithShape="1">
          <a:blip r:embed="rId4">
            <a:extLst>
              <a:ext uri="{28A0092B-C50C-407E-A947-70E740481C1C}">
                <a14:useLocalDpi xmlns:a14="http://schemas.microsoft.com/office/drawing/2010/main" val="0"/>
              </a:ext>
            </a:extLst>
          </a:blip>
          <a:srcRect l="4380" t="10104" r="6384" b="22098"/>
          <a:stretch/>
        </p:blipFill>
        <p:spPr bwMode="auto">
          <a:xfrm>
            <a:off x="4329546" y="2731077"/>
            <a:ext cx="4662054" cy="14408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7" name="Picture 2"/>
          <p:cNvPicPr>
            <a:picLocks noChangeArrowheads="1"/>
          </p:cNvPicPr>
          <p:nvPr/>
        </p:nvPicPr>
        <p:blipFill rotWithShape="1">
          <a:blip r:embed="rId5">
            <a:extLst>
              <a:ext uri="{28A0092B-C50C-407E-A947-70E740481C1C}">
                <a14:useLocalDpi xmlns:a14="http://schemas.microsoft.com/office/drawing/2010/main" val="0"/>
              </a:ext>
            </a:extLst>
          </a:blip>
          <a:srcRect l="4083" t="5932" r="5430" b="13754"/>
          <a:stretch/>
        </p:blipFill>
        <p:spPr bwMode="auto">
          <a:xfrm>
            <a:off x="228600" y="3028950"/>
            <a:ext cx="3934691" cy="16227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184851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Input</a:t>
            </a:r>
            <a:endParaRPr lang="en-US" dirty="0"/>
          </a:p>
        </p:txBody>
      </p:sp>
      <p:sp>
        <p:nvSpPr>
          <p:cNvPr id="4" name="Rectangle 3"/>
          <p:cNvSpPr/>
          <p:nvPr/>
        </p:nvSpPr>
        <p:spPr>
          <a:xfrm>
            <a:off x="457200" y="1123950"/>
            <a:ext cx="8001000" cy="1938992"/>
          </a:xfrm>
          <a:prstGeom prst="rect">
            <a:avLst/>
          </a:prstGeom>
        </p:spPr>
        <p:txBody>
          <a:bodyPr wrap="square">
            <a:spAutoFit/>
          </a:bodyPr>
          <a:lstStyle/>
          <a:p>
            <a:r>
              <a:rPr lang="en-US" sz="2400" dirty="0" smtClean="0">
                <a:solidFill>
                  <a:srgbClr val="000000"/>
                </a:solidFill>
                <a:latin typeface="Consolas"/>
              </a:rPr>
              <a:t>number = </a:t>
            </a:r>
            <a:r>
              <a:rPr lang="en-US" sz="2400" dirty="0" err="1" smtClean="0">
                <a:solidFill>
                  <a:srgbClr val="000000"/>
                </a:solidFill>
                <a:latin typeface="Consolas"/>
              </a:rPr>
              <a:t>int</a:t>
            </a:r>
            <a:r>
              <a:rPr lang="en-US" sz="2400" dirty="0" smtClean="0">
                <a:solidFill>
                  <a:srgbClr val="000000"/>
                </a:solidFill>
                <a:latin typeface="Consolas"/>
              </a:rPr>
              <a:t>(input(</a:t>
            </a:r>
            <a:r>
              <a:rPr lang="en-US" sz="2400" i="1" dirty="0" smtClean="0">
                <a:solidFill>
                  <a:srgbClr val="C9802B"/>
                </a:solidFill>
                <a:latin typeface="Consolas"/>
              </a:rPr>
              <a:t>"Enter an integer: "</a:t>
            </a:r>
            <a:r>
              <a:rPr lang="en-US" sz="2400" i="1" dirty="0" smtClean="0">
                <a:solidFill>
                  <a:srgbClr val="000000"/>
                </a:solidFill>
                <a:latin typeface="Consolas"/>
              </a:rPr>
              <a:t>))</a:t>
            </a:r>
          </a:p>
          <a:p>
            <a:r>
              <a:rPr lang="en-US" sz="2400" dirty="0" smtClean="0">
                <a:solidFill>
                  <a:srgbClr val="0000FF"/>
                </a:solidFill>
                <a:latin typeface="Consolas"/>
              </a:rPr>
              <a:t>if</a:t>
            </a:r>
            <a:r>
              <a:rPr lang="en-US" sz="2400" dirty="0" smtClean="0">
                <a:solidFill>
                  <a:srgbClr val="000000"/>
                </a:solidFill>
                <a:latin typeface="Consolas"/>
              </a:rPr>
              <a:t> number &lt; </a:t>
            </a:r>
            <a:r>
              <a:rPr lang="en-US" sz="2400" dirty="0" smtClean="0">
                <a:solidFill>
                  <a:srgbClr val="800000"/>
                </a:solidFill>
                <a:latin typeface="Consolas"/>
              </a:rPr>
              <a:t>100</a:t>
            </a:r>
            <a:r>
              <a:rPr lang="en-US" sz="2400" dirty="0" smtClean="0">
                <a:solidFill>
                  <a:srgbClr val="000000"/>
                </a:solidFill>
                <a:latin typeface="Consolas"/>
              </a:rPr>
              <a:t>:</a:t>
            </a:r>
          </a:p>
          <a:p>
            <a:r>
              <a:rPr lang="en-US" sz="2400" dirty="0" smtClean="0">
                <a:solidFill>
                  <a:srgbClr val="000000"/>
                </a:solidFill>
                <a:latin typeface="Consolas"/>
              </a:rPr>
              <a:t>    </a:t>
            </a:r>
            <a:r>
              <a:rPr lang="en-US" sz="2400" dirty="0" smtClean="0">
                <a:solidFill>
                  <a:srgbClr val="0000FF"/>
                </a:solidFill>
                <a:highlight>
                  <a:srgbClr val="FFFF96"/>
                </a:highlight>
                <a:latin typeface="Consolas"/>
              </a:rPr>
              <a:t>print</a:t>
            </a:r>
            <a:r>
              <a:rPr lang="en-US" sz="2400" dirty="0" smtClean="0">
                <a:solidFill>
                  <a:srgbClr val="000000"/>
                </a:solidFill>
                <a:highlight>
                  <a:srgbClr val="FFFF96"/>
                </a:highlight>
                <a:latin typeface="Consolas"/>
              </a:rPr>
              <a:t>(</a:t>
            </a:r>
            <a:r>
              <a:rPr lang="en-US" sz="2400" i="1" dirty="0" smtClean="0">
                <a:solidFill>
                  <a:srgbClr val="C9802B"/>
                </a:solidFill>
                <a:highlight>
                  <a:srgbClr val="FFFF96"/>
                </a:highlight>
                <a:latin typeface="Consolas"/>
              </a:rPr>
              <a:t>"Your number is smaller than 100"</a:t>
            </a:r>
            <a:r>
              <a:rPr lang="en-US" sz="2400" i="1" dirty="0" smtClean="0">
                <a:solidFill>
                  <a:srgbClr val="000000"/>
                </a:solidFill>
                <a:highlight>
                  <a:srgbClr val="FFFF96"/>
                </a:highlight>
                <a:latin typeface="Consolas"/>
              </a:rPr>
              <a:t>)</a:t>
            </a:r>
          </a:p>
          <a:p>
            <a:r>
              <a:rPr lang="en-US" sz="2400" dirty="0" smtClean="0">
                <a:solidFill>
                  <a:srgbClr val="0000FF"/>
                </a:solidFill>
                <a:latin typeface="Consolas"/>
              </a:rPr>
              <a:t>else</a:t>
            </a:r>
            <a:r>
              <a:rPr lang="en-US" sz="2400" dirty="0" smtClean="0">
                <a:solidFill>
                  <a:srgbClr val="000000"/>
                </a:solidFill>
                <a:latin typeface="Consolas"/>
              </a:rPr>
              <a:t>:</a:t>
            </a:r>
          </a:p>
          <a:p>
            <a:r>
              <a:rPr lang="en-US" sz="2400" dirty="0" smtClean="0">
                <a:solidFill>
                  <a:srgbClr val="000000"/>
                </a:solidFill>
                <a:latin typeface="Consolas"/>
              </a:rPr>
              <a:t>    </a:t>
            </a:r>
            <a:r>
              <a:rPr lang="en-US" sz="2400" dirty="0" smtClean="0">
                <a:solidFill>
                  <a:srgbClr val="0000FF"/>
                </a:solidFill>
                <a:highlight>
                  <a:srgbClr val="FFFF96"/>
                </a:highlight>
                <a:latin typeface="Consolas"/>
              </a:rPr>
              <a:t>print</a:t>
            </a:r>
            <a:r>
              <a:rPr lang="en-US" sz="2400" dirty="0" smtClean="0">
                <a:solidFill>
                  <a:srgbClr val="000000"/>
                </a:solidFill>
                <a:highlight>
                  <a:srgbClr val="FFFF96"/>
                </a:highlight>
                <a:latin typeface="Consolas"/>
              </a:rPr>
              <a:t>(</a:t>
            </a:r>
            <a:r>
              <a:rPr lang="en-US" sz="2400" i="1" dirty="0" smtClean="0">
                <a:solidFill>
                  <a:srgbClr val="C9802B"/>
                </a:solidFill>
                <a:highlight>
                  <a:srgbClr val="FFFF96"/>
                </a:highlight>
                <a:latin typeface="Consolas"/>
              </a:rPr>
              <a:t>"Your number is greater than 100"</a:t>
            </a:r>
            <a:r>
              <a:rPr lang="en-US" sz="2400" i="1" dirty="0" smtClean="0">
                <a:solidFill>
                  <a:srgbClr val="000000"/>
                </a:solidFill>
                <a:highlight>
                  <a:srgbClr val="FFFF96"/>
                </a:highlight>
                <a:latin typeface="Consolas"/>
              </a:rPr>
              <a:t>)</a:t>
            </a:r>
            <a:endParaRPr lang="en-US" sz="2400" dirty="0"/>
          </a:p>
        </p:txBody>
      </p:sp>
    </p:spTree>
    <p:extLst>
      <p:ext uri="{BB962C8B-B14F-4D97-AF65-F5344CB8AC3E}">
        <p14:creationId xmlns:p14="http://schemas.microsoft.com/office/powerpoint/2010/main" val="56079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functions</a:t>
            </a:r>
            <a:endParaRPr lang="en-US" dirty="0"/>
          </a:p>
        </p:txBody>
      </p:sp>
      <p:sp>
        <p:nvSpPr>
          <p:cNvPr id="3" name="Subtitle 2"/>
          <p:cNvSpPr>
            <a:spLocks noGrp="1"/>
          </p:cNvSpPr>
          <p:nvPr>
            <p:ph type="subTitle" idx="10"/>
          </p:nvPr>
        </p:nvSpPr>
        <p:spPr/>
        <p:txBody>
          <a:bodyPr/>
          <a:lstStyle/>
          <a:p>
            <a:r>
              <a:rPr lang="en-US" dirty="0" smtClean="0"/>
              <a:t>Basic function, default </a:t>
            </a:r>
            <a:r>
              <a:rPr lang="en-US" dirty="0" err="1" smtClean="0"/>
              <a:t>args</a:t>
            </a:r>
            <a:r>
              <a:rPr lang="en-US" dirty="0" smtClean="0"/>
              <a:t>, keyword </a:t>
            </a:r>
            <a:r>
              <a:rPr lang="en-US" dirty="0" err="1" smtClean="0"/>
              <a:t>args</a:t>
            </a:r>
            <a:r>
              <a:rPr lang="en-US" dirty="0" smtClean="0"/>
              <a:t> ,*</a:t>
            </a:r>
            <a:r>
              <a:rPr lang="en-US" dirty="0" err="1" smtClean="0"/>
              <a:t>args</a:t>
            </a:r>
            <a:r>
              <a:rPr lang="en-US" dirty="0" smtClean="0"/>
              <a:t> &amp; *</a:t>
            </a:r>
            <a:r>
              <a:rPr lang="en-US" dirty="0" err="1" smtClean="0"/>
              <a:t>kargs</a:t>
            </a:r>
            <a:endParaRPr lang="en-US" dirty="0"/>
          </a:p>
        </p:txBody>
      </p:sp>
    </p:spTree>
    <p:extLst>
      <p:ext uri="{BB962C8B-B14F-4D97-AF65-F5344CB8AC3E}">
        <p14:creationId xmlns:p14="http://schemas.microsoft.com/office/powerpoint/2010/main" val="17556650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Function</a:t>
            </a:r>
          </a:p>
        </p:txBody>
      </p:sp>
      <p:sp>
        <p:nvSpPr>
          <p:cNvPr id="4" name="Rectangle 3"/>
          <p:cNvSpPr/>
          <p:nvPr/>
        </p:nvSpPr>
        <p:spPr>
          <a:xfrm>
            <a:off x="533400" y="1200150"/>
            <a:ext cx="8001000" cy="1200329"/>
          </a:xfrm>
          <a:prstGeom prst="rect">
            <a:avLst/>
          </a:prstGeom>
        </p:spPr>
        <p:txBody>
          <a:bodyPr wrap="square">
            <a:spAutoFit/>
          </a:bodyPr>
          <a:lstStyle/>
          <a:p>
            <a:r>
              <a:rPr lang="en-US" b="1" dirty="0" smtClean="0">
                <a:solidFill>
                  <a:schemeClr val="bg1">
                    <a:lumMod val="50000"/>
                  </a:schemeClr>
                </a:solidFill>
                <a:latin typeface="Consolas" pitchFamily="49" charset="0"/>
                <a:cs typeface="Consolas" pitchFamily="49" charset="0"/>
              </a:rPr>
              <a:t>#Syntax</a:t>
            </a:r>
          </a:p>
          <a:p>
            <a:r>
              <a:rPr lang="en-US" b="1" dirty="0" err="1" smtClean="0">
                <a:solidFill>
                  <a:srgbClr val="007121"/>
                </a:solidFill>
                <a:latin typeface="Consolas" pitchFamily="49" charset="0"/>
                <a:cs typeface="Consolas" pitchFamily="49" charset="0"/>
              </a:rPr>
              <a:t>def</a:t>
            </a:r>
            <a:r>
              <a:rPr lang="en-US" b="1" dirty="0" smtClean="0">
                <a:solidFill>
                  <a:srgbClr val="007121"/>
                </a:solidFill>
                <a:latin typeface="Consolas" pitchFamily="49" charset="0"/>
                <a:cs typeface="Consolas" pitchFamily="49" charset="0"/>
              </a:rPr>
              <a:t> </a:t>
            </a:r>
            <a:r>
              <a:rPr lang="en-US" b="1" dirty="0" err="1">
                <a:solidFill>
                  <a:srgbClr val="05297D"/>
                </a:solidFill>
                <a:latin typeface="Consolas" pitchFamily="49" charset="0"/>
                <a:cs typeface="Consolas" pitchFamily="49" charset="0"/>
              </a:rPr>
              <a:t>functionname</a:t>
            </a:r>
            <a:r>
              <a:rPr lang="en-US" b="1" dirty="0">
                <a:solidFill>
                  <a:srgbClr val="000000"/>
                </a:solidFill>
                <a:latin typeface="Consolas" pitchFamily="49" charset="0"/>
                <a:cs typeface="Consolas" pitchFamily="49" charset="0"/>
              </a:rPr>
              <a:t>(</a:t>
            </a:r>
            <a:r>
              <a:rPr lang="en-US" b="1" dirty="0" err="1">
                <a:solidFill>
                  <a:srgbClr val="000000"/>
                </a:solidFill>
                <a:latin typeface="Consolas" pitchFamily="49" charset="0"/>
                <a:cs typeface="Consolas" pitchFamily="49" charset="0"/>
              </a:rPr>
              <a:t>params</a:t>
            </a:r>
            <a:r>
              <a:rPr lang="en-US" b="1" dirty="0">
                <a:solidFill>
                  <a:srgbClr val="000000"/>
                </a:solidFill>
                <a:latin typeface="Consolas" pitchFamily="49" charset="0"/>
                <a:cs typeface="Consolas" pitchFamily="49" charset="0"/>
              </a:rPr>
              <a:t>):</a:t>
            </a:r>
          </a:p>
          <a:p>
            <a:pPr lvl="1"/>
            <a:r>
              <a:rPr lang="en-US" b="1" dirty="0">
                <a:solidFill>
                  <a:srgbClr val="000000"/>
                </a:solidFill>
                <a:latin typeface="Consolas" pitchFamily="49" charset="0"/>
                <a:cs typeface="Consolas" pitchFamily="49" charset="0"/>
              </a:rPr>
              <a:t>statement1</a:t>
            </a:r>
          </a:p>
          <a:p>
            <a:pPr lvl="1"/>
            <a:r>
              <a:rPr lang="en-US" b="1" dirty="0">
                <a:solidFill>
                  <a:srgbClr val="000000"/>
                </a:solidFill>
                <a:latin typeface="Consolas" pitchFamily="49" charset="0"/>
                <a:cs typeface="Consolas" pitchFamily="49" charset="0"/>
              </a:rPr>
              <a:t>statement2</a:t>
            </a:r>
            <a:endParaRPr lang="en-US" b="1" dirty="0">
              <a:latin typeface="Consolas" pitchFamily="49" charset="0"/>
              <a:cs typeface="Consolas" pitchFamily="49" charset="0"/>
            </a:endParaRPr>
          </a:p>
        </p:txBody>
      </p:sp>
      <p:sp>
        <p:nvSpPr>
          <p:cNvPr id="5" name="Rectangle 4"/>
          <p:cNvSpPr/>
          <p:nvPr/>
        </p:nvSpPr>
        <p:spPr>
          <a:xfrm>
            <a:off x="762000" y="3031459"/>
            <a:ext cx="6324600" cy="1200329"/>
          </a:xfrm>
          <a:prstGeom prst="rect">
            <a:avLst/>
          </a:prstGeom>
        </p:spPr>
        <p:txBody>
          <a:bodyPr wrap="square">
            <a:spAutoFit/>
          </a:bodyPr>
          <a:lstStyle/>
          <a:p>
            <a:r>
              <a:rPr lang="en-US" dirty="0" err="1">
                <a:solidFill>
                  <a:srgbClr val="0000FF"/>
                </a:solidFill>
                <a:latin typeface="Consolas"/>
              </a:rPr>
              <a:t>def</a:t>
            </a:r>
            <a:r>
              <a:rPr lang="en-US" dirty="0">
                <a:solidFill>
                  <a:srgbClr val="000000"/>
                </a:solidFill>
                <a:latin typeface="Consolas"/>
              </a:rPr>
              <a:t> </a:t>
            </a:r>
            <a:r>
              <a:rPr lang="en-US" b="1" dirty="0">
                <a:solidFill>
                  <a:srgbClr val="000000"/>
                </a:solidFill>
                <a:latin typeface="Consolas"/>
              </a:rPr>
              <a:t>sum(a, b):</a:t>
            </a:r>
          </a:p>
          <a:p>
            <a:r>
              <a:rPr lang="en-US" dirty="0">
                <a:solidFill>
                  <a:srgbClr val="000000"/>
                </a:solidFill>
                <a:latin typeface="Consolas"/>
              </a:rPr>
              <a:t>    </a:t>
            </a:r>
            <a:r>
              <a:rPr lang="en-US" dirty="0">
                <a:solidFill>
                  <a:srgbClr val="0000FF"/>
                </a:solidFill>
                <a:latin typeface="Consolas"/>
              </a:rPr>
              <a:t>return</a:t>
            </a:r>
            <a:r>
              <a:rPr lang="en-US" dirty="0">
                <a:solidFill>
                  <a:srgbClr val="000000"/>
                </a:solidFill>
                <a:latin typeface="Consolas"/>
              </a:rPr>
              <a:t> a + b</a:t>
            </a:r>
          </a:p>
          <a:p>
            <a:r>
              <a:rPr lang="en-US" dirty="0">
                <a:solidFill>
                  <a:srgbClr val="000000"/>
                </a:solidFill>
                <a:latin typeface="Consolas"/>
              </a:rPr>
              <a:t>res = sum(</a:t>
            </a:r>
            <a:r>
              <a:rPr lang="en-US" dirty="0">
                <a:solidFill>
                  <a:srgbClr val="800000"/>
                </a:solidFill>
                <a:latin typeface="Consolas"/>
              </a:rPr>
              <a:t>234234</a:t>
            </a:r>
            <a:r>
              <a:rPr lang="en-US" dirty="0">
                <a:solidFill>
                  <a:srgbClr val="000000"/>
                </a:solidFill>
                <a:latin typeface="Consolas"/>
              </a:rPr>
              <a:t>, </a:t>
            </a:r>
            <a:r>
              <a:rPr lang="en-US" dirty="0">
                <a:solidFill>
                  <a:srgbClr val="800000"/>
                </a:solidFill>
                <a:latin typeface="Consolas"/>
              </a:rPr>
              <a:t>34453546464</a:t>
            </a:r>
            <a:r>
              <a:rPr lang="en-US" dirty="0">
                <a:solidFill>
                  <a:srgbClr val="000000"/>
                </a:solidFill>
                <a:latin typeface="Consolas"/>
              </a:rPr>
              <a:t>)</a:t>
            </a:r>
          </a:p>
          <a:p>
            <a:r>
              <a:rPr lang="en-US" dirty="0">
                <a:solidFill>
                  <a:srgbClr val="0000FF"/>
                </a:solidFill>
                <a:latin typeface="Consolas"/>
              </a:rPr>
              <a:t>print</a:t>
            </a:r>
            <a:r>
              <a:rPr lang="en-US" dirty="0">
                <a:solidFill>
                  <a:srgbClr val="000000"/>
                </a:solidFill>
                <a:latin typeface="Consolas"/>
              </a:rPr>
              <a:t> </a:t>
            </a:r>
            <a:r>
              <a:rPr lang="en-US" dirty="0" smtClean="0">
                <a:solidFill>
                  <a:srgbClr val="000000"/>
                </a:solidFill>
                <a:latin typeface="Consolas"/>
              </a:rPr>
              <a:t>(res)</a:t>
            </a:r>
            <a:endParaRPr lang="en-US" dirty="0"/>
          </a:p>
        </p:txBody>
      </p:sp>
    </p:spTree>
    <p:extLst>
      <p:ext uri="{BB962C8B-B14F-4D97-AF65-F5344CB8AC3E}">
        <p14:creationId xmlns:p14="http://schemas.microsoft.com/office/powerpoint/2010/main" val="231581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and global variables</a:t>
            </a:r>
          </a:p>
        </p:txBody>
      </p:sp>
      <p:sp>
        <p:nvSpPr>
          <p:cNvPr id="4" name="Rectangle 3"/>
          <p:cNvSpPr/>
          <p:nvPr/>
        </p:nvSpPr>
        <p:spPr>
          <a:xfrm>
            <a:off x="533400" y="1157228"/>
            <a:ext cx="7620000" cy="2862322"/>
          </a:xfrm>
          <a:prstGeom prst="rect">
            <a:avLst/>
          </a:prstGeom>
        </p:spPr>
        <p:txBody>
          <a:bodyPr wrap="square">
            <a:spAutoFit/>
          </a:bodyPr>
          <a:lstStyle/>
          <a:p>
            <a:r>
              <a:rPr lang="en-US" dirty="0" err="1">
                <a:solidFill>
                  <a:srgbClr val="0000FF"/>
                </a:solidFill>
                <a:latin typeface="Consolas"/>
              </a:rPr>
              <a:t>def</a:t>
            </a:r>
            <a:r>
              <a:rPr lang="en-US" dirty="0">
                <a:solidFill>
                  <a:srgbClr val="000000"/>
                </a:solidFill>
                <a:latin typeface="Consolas"/>
              </a:rPr>
              <a:t> </a:t>
            </a:r>
            <a:r>
              <a:rPr lang="en-US" b="1" dirty="0">
                <a:solidFill>
                  <a:srgbClr val="000000"/>
                </a:solidFill>
                <a:highlight>
                  <a:srgbClr val="FFFF96"/>
                </a:highlight>
                <a:latin typeface="Consolas"/>
              </a:rPr>
              <a:t>change(b):</a:t>
            </a:r>
          </a:p>
          <a:p>
            <a:r>
              <a:rPr lang="en-US" dirty="0">
                <a:solidFill>
                  <a:srgbClr val="000000"/>
                </a:solidFill>
                <a:latin typeface="Consolas"/>
              </a:rPr>
              <a:t>    a = </a:t>
            </a:r>
            <a:r>
              <a:rPr lang="en-US" dirty="0">
                <a:solidFill>
                  <a:srgbClr val="800000"/>
                </a:solidFill>
                <a:latin typeface="Consolas"/>
              </a:rPr>
              <a:t>90</a:t>
            </a:r>
          </a:p>
          <a:p>
            <a:r>
              <a:rPr lang="en-US" dirty="0">
                <a:solidFill>
                  <a:srgbClr val="000000"/>
                </a:solidFill>
                <a:latin typeface="Consolas"/>
              </a:rPr>
              <a:t>    </a:t>
            </a:r>
            <a:r>
              <a:rPr lang="en-US" dirty="0">
                <a:solidFill>
                  <a:srgbClr val="0000FF"/>
                </a:solidFill>
                <a:latin typeface="Consolas"/>
              </a:rPr>
              <a:t>print</a:t>
            </a:r>
            <a:r>
              <a:rPr lang="en-US" dirty="0">
                <a:solidFill>
                  <a:srgbClr val="000000"/>
                </a:solidFill>
                <a:latin typeface="Consolas"/>
              </a:rPr>
              <a:t>(a)</a:t>
            </a:r>
          </a:p>
          <a:p>
            <a:r>
              <a:rPr lang="en-US" dirty="0">
                <a:solidFill>
                  <a:srgbClr val="000000"/>
                </a:solidFill>
                <a:latin typeface="Consolas"/>
              </a:rPr>
              <a:t>a = </a:t>
            </a:r>
            <a:r>
              <a:rPr lang="en-US" dirty="0">
                <a:solidFill>
                  <a:srgbClr val="800000"/>
                </a:solidFill>
                <a:latin typeface="Consolas"/>
              </a:rPr>
              <a:t>9</a:t>
            </a:r>
          </a:p>
          <a:p>
            <a:r>
              <a:rPr lang="en-US" dirty="0">
                <a:solidFill>
                  <a:srgbClr val="0000FF"/>
                </a:solidFill>
                <a:latin typeface="Consolas"/>
              </a:rPr>
              <a:t>print</a:t>
            </a:r>
            <a:r>
              <a:rPr lang="en-US" dirty="0">
                <a:solidFill>
                  <a:srgbClr val="000000"/>
                </a:solidFill>
                <a:latin typeface="Consolas"/>
              </a:rPr>
              <a:t>(</a:t>
            </a:r>
            <a:r>
              <a:rPr lang="en-US" i="1" dirty="0">
                <a:solidFill>
                  <a:srgbClr val="C9802B"/>
                </a:solidFill>
                <a:latin typeface="Consolas"/>
              </a:rPr>
              <a:t>"Before the function call "</a:t>
            </a:r>
            <a:r>
              <a:rPr lang="en-US" i="1" dirty="0">
                <a:solidFill>
                  <a:srgbClr val="000000"/>
                </a:solidFill>
                <a:latin typeface="Consolas"/>
              </a:rPr>
              <a:t>, a)</a:t>
            </a:r>
          </a:p>
          <a:p>
            <a:endParaRPr lang="en-US" dirty="0" smtClean="0">
              <a:solidFill>
                <a:srgbClr val="0000FF"/>
              </a:solidFill>
              <a:latin typeface="Consolas"/>
            </a:endParaRPr>
          </a:p>
          <a:p>
            <a:r>
              <a:rPr lang="en-US" dirty="0" smtClean="0">
                <a:solidFill>
                  <a:srgbClr val="0000FF"/>
                </a:solidFill>
                <a:latin typeface="Consolas"/>
              </a:rPr>
              <a:t>print</a:t>
            </a:r>
            <a:r>
              <a:rPr lang="en-US" dirty="0">
                <a:solidFill>
                  <a:srgbClr val="000000"/>
                </a:solidFill>
                <a:latin typeface="Consolas"/>
              </a:rPr>
              <a:t>(</a:t>
            </a:r>
            <a:r>
              <a:rPr lang="en-US" i="1" dirty="0">
                <a:solidFill>
                  <a:srgbClr val="C9802B"/>
                </a:solidFill>
                <a:latin typeface="Consolas"/>
              </a:rPr>
              <a:t>"inside </a:t>
            </a:r>
            <a:r>
              <a:rPr lang="en-US" i="1" dirty="0">
                <a:solidFill>
                  <a:srgbClr val="C9802B"/>
                </a:solidFill>
                <a:highlight>
                  <a:srgbClr val="FFFF96"/>
                </a:highlight>
                <a:latin typeface="Consolas"/>
              </a:rPr>
              <a:t>change function"</a:t>
            </a:r>
            <a:r>
              <a:rPr lang="en-US" i="1" dirty="0">
                <a:solidFill>
                  <a:srgbClr val="000000"/>
                </a:solidFill>
                <a:highlight>
                  <a:srgbClr val="FFFF96"/>
                </a:highlight>
                <a:latin typeface="Consolas"/>
              </a:rPr>
              <a:t>) </a:t>
            </a:r>
          </a:p>
          <a:p>
            <a:r>
              <a:rPr lang="en-US" dirty="0">
                <a:solidFill>
                  <a:srgbClr val="000000"/>
                </a:solidFill>
                <a:highlight>
                  <a:srgbClr val="FFFF96"/>
                </a:highlight>
                <a:latin typeface="Consolas"/>
              </a:rPr>
              <a:t>change(a)</a:t>
            </a:r>
          </a:p>
          <a:p>
            <a:endParaRPr lang="en-US" dirty="0" smtClean="0">
              <a:solidFill>
                <a:srgbClr val="0000FF"/>
              </a:solidFill>
              <a:latin typeface="Consolas"/>
            </a:endParaRPr>
          </a:p>
          <a:p>
            <a:r>
              <a:rPr lang="en-US" dirty="0" smtClean="0">
                <a:solidFill>
                  <a:srgbClr val="0000FF"/>
                </a:solidFill>
                <a:latin typeface="Consolas"/>
              </a:rPr>
              <a:t>print</a:t>
            </a:r>
            <a:r>
              <a:rPr lang="en-US" dirty="0">
                <a:solidFill>
                  <a:srgbClr val="000000"/>
                </a:solidFill>
                <a:latin typeface="Consolas"/>
              </a:rPr>
              <a:t>(</a:t>
            </a:r>
            <a:r>
              <a:rPr lang="en-US" i="1" dirty="0">
                <a:solidFill>
                  <a:srgbClr val="C9802B"/>
                </a:solidFill>
                <a:latin typeface="Consolas"/>
              </a:rPr>
              <a:t>"After the function call "</a:t>
            </a:r>
            <a:r>
              <a:rPr lang="en-US" i="1" dirty="0">
                <a:solidFill>
                  <a:srgbClr val="000000"/>
                </a:solidFill>
                <a:latin typeface="Consolas"/>
              </a:rPr>
              <a:t>, a)</a:t>
            </a:r>
            <a:endParaRPr lang="en-US" dirty="0"/>
          </a:p>
        </p:txBody>
      </p:sp>
    </p:spTree>
    <p:extLst>
      <p:ext uri="{BB962C8B-B14F-4D97-AF65-F5344CB8AC3E}">
        <p14:creationId xmlns:p14="http://schemas.microsoft.com/office/powerpoint/2010/main" val="87655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and global variables continue…</a:t>
            </a:r>
          </a:p>
        </p:txBody>
      </p:sp>
      <p:sp>
        <p:nvSpPr>
          <p:cNvPr id="4" name="Rectangle 3"/>
          <p:cNvSpPr/>
          <p:nvPr/>
        </p:nvSpPr>
        <p:spPr>
          <a:xfrm>
            <a:off x="457200" y="1276350"/>
            <a:ext cx="7772400" cy="2585323"/>
          </a:xfrm>
          <a:prstGeom prst="rect">
            <a:avLst/>
          </a:prstGeom>
        </p:spPr>
        <p:txBody>
          <a:bodyPr wrap="square">
            <a:spAutoFit/>
          </a:bodyPr>
          <a:lstStyle/>
          <a:p>
            <a:r>
              <a:rPr lang="en-US" dirty="0" err="1">
                <a:solidFill>
                  <a:srgbClr val="0000FF"/>
                </a:solidFill>
                <a:latin typeface="Consolas"/>
              </a:rPr>
              <a:t>def</a:t>
            </a:r>
            <a:r>
              <a:rPr lang="en-US" dirty="0">
                <a:solidFill>
                  <a:srgbClr val="000000"/>
                </a:solidFill>
                <a:latin typeface="Consolas"/>
              </a:rPr>
              <a:t> </a:t>
            </a:r>
            <a:r>
              <a:rPr lang="en-US" b="1" dirty="0">
                <a:solidFill>
                  <a:srgbClr val="000000"/>
                </a:solidFill>
                <a:latin typeface="Consolas"/>
              </a:rPr>
              <a:t>change(b):</a:t>
            </a:r>
          </a:p>
          <a:p>
            <a:r>
              <a:rPr lang="en-US" dirty="0">
                <a:solidFill>
                  <a:srgbClr val="000000"/>
                </a:solidFill>
                <a:latin typeface="Consolas"/>
              </a:rPr>
              <a:t>    </a:t>
            </a:r>
            <a:r>
              <a:rPr lang="en-US" dirty="0">
                <a:solidFill>
                  <a:srgbClr val="0000FF"/>
                </a:solidFill>
                <a:latin typeface="Consolas"/>
              </a:rPr>
              <a:t>global</a:t>
            </a:r>
            <a:r>
              <a:rPr lang="en-US" dirty="0">
                <a:solidFill>
                  <a:srgbClr val="000000"/>
                </a:solidFill>
                <a:latin typeface="Consolas"/>
              </a:rPr>
              <a:t> a</a:t>
            </a:r>
          </a:p>
          <a:p>
            <a:r>
              <a:rPr lang="en-US" dirty="0">
                <a:solidFill>
                  <a:srgbClr val="000000"/>
                </a:solidFill>
                <a:latin typeface="Consolas"/>
              </a:rPr>
              <a:t>    a = </a:t>
            </a:r>
            <a:r>
              <a:rPr lang="en-US" dirty="0">
                <a:solidFill>
                  <a:srgbClr val="800000"/>
                </a:solidFill>
                <a:latin typeface="Consolas"/>
              </a:rPr>
              <a:t>90</a:t>
            </a:r>
          </a:p>
          <a:p>
            <a:r>
              <a:rPr lang="en-US" dirty="0">
                <a:solidFill>
                  <a:srgbClr val="000000"/>
                </a:solidFill>
                <a:latin typeface="Consolas"/>
              </a:rPr>
              <a:t>    </a:t>
            </a:r>
            <a:r>
              <a:rPr lang="en-US" dirty="0">
                <a:solidFill>
                  <a:srgbClr val="0000FF"/>
                </a:solidFill>
                <a:latin typeface="Consolas"/>
              </a:rPr>
              <a:t>print</a:t>
            </a:r>
            <a:r>
              <a:rPr lang="en-US" dirty="0">
                <a:solidFill>
                  <a:srgbClr val="000000"/>
                </a:solidFill>
                <a:latin typeface="Consolas"/>
              </a:rPr>
              <a:t>(a)</a:t>
            </a:r>
          </a:p>
          <a:p>
            <a:r>
              <a:rPr lang="en-US" dirty="0">
                <a:solidFill>
                  <a:srgbClr val="000000"/>
                </a:solidFill>
                <a:latin typeface="Consolas"/>
              </a:rPr>
              <a:t>a = </a:t>
            </a:r>
            <a:r>
              <a:rPr lang="en-US" dirty="0">
                <a:solidFill>
                  <a:srgbClr val="800000"/>
                </a:solidFill>
                <a:latin typeface="Consolas"/>
              </a:rPr>
              <a:t>9</a:t>
            </a:r>
          </a:p>
          <a:p>
            <a:r>
              <a:rPr lang="en-US" dirty="0">
                <a:solidFill>
                  <a:srgbClr val="0000FF"/>
                </a:solidFill>
                <a:latin typeface="Consolas"/>
              </a:rPr>
              <a:t>print</a:t>
            </a:r>
            <a:r>
              <a:rPr lang="en-US" dirty="0">
                <a:solidFill>
                  <a:srgbClr val="000000"/>
                </a:solidFill>
                <a:latin typeface="Consolas"/>
              </a:rPr>
              <a:t>(</a:t>
            </a:r>
            <a:r>
              <a:rPr lang="en-US" i="1" dirty="0">
                <a:solidFill>
                  <a:srgbClr val="C9802B"/>
                </a:solidFill>
                <a:latin typeface="Consolas"/>
              </a:rPr>
              <a:t>"Before the function call "</a:t>
            </a:r>
            <a:r>
              <a:rPr lang="en-US" i="1" dirty="0">
                <a:solidFill>
                  <a:srgbClr val="000000"/>
                </a:solidFill>
                <a:latin typeface="Consolas"/>
              </a:rPr>
              <a:t>, a)</a:t>
            </a:r>
          </a:p>
          <a:p>
            <a:r>
              <a:rPr lang="en-US" dirty="0">
                <a:solidFill>
                  <a:srgbClr val="0000FF"/>
                </a:solidFill>
                <a:latin typeface="Consolas"/>
              </a:rPr>
              <a:t>print</a:t>
            </a:r>
            <a:r>
              <a:rPr lang="en-US" dirty="0">
                <a:solidFill>
                  <a:srgbClr val="000000"/>
                </a:solidFill>
                <a:latin typeface="Consolas"/>
              </a:rPr>
              <a:t>(</a:t>
            </a:r>
            <a:r>
              <a:rPr lang="en-US" i="1" dirty="0">
                <a:solidFill>
                  <a:srgbClr val="C9802B"/>
                </a:solidFill>
                <a:latin typeface="Consolas"/>
              </a:rPr>
              <a:t>"inside change function"</a:t>
            </a:r>
            <a:r>
              <a:rPr lang="en-US" i="1" dirty="0">
                <a:solidFill>
                  <a:srgbClr val="000000"/>
                </a:solidFill>
                <a:latin typeface="Consolas"/>
              </a:rPr>
              <a:t>)</a:t>
            </a:r>
          </a:p>
          <a:p>
            <a:r>
              <a:rPr lang="en-US" dirty="0">
                <a:solidFill>
                  <a:srgbClr val="000000"/>
                </a:solidFill>
                <a:latin typeface="Consolas"/>
              </a:rPr>
              <a:t>change(a)</a:t>
            </a:r>
          </a:p>
          <a:p>
            <a:r>
              <a:rPr lang="en-US" dirty="0">
                <a:solidFill>
                  <a:srgbClr val="0000FF"/>
                </a:solidFill>
                <a:latin typeface="Consolas"/>
              </a:rPr>
              <a:t>print</a:t>
            </a:r>
            <a:r>
              <a:rPr lang="en-US" dirty="0">
                <a:solidFill>
                  <a:srgbClr val="000000"/>
                </a:solidFill>
                <a:latin typeface="Consolas"/>
              </a:rPr>
              <a:t>(</a:t>
            </a:r>
            <a:r>
              <a:rPr lang="en-US" i="1" dirty="0">
                <a:solidFill>
                  <a:srgbClr val="C9802B"/>
                </a:solidFill>
                <a:latin typeface="Consolas"/>
              </a:rPr>
              <a:t>"After the function call "</a:t>
            </a:r>
            <a:r>
              <a:rPr lang="en-US" i="1" dirty="0">
                <a:solidFill>
                  <a:srgbClr val="000000"/>
                </a:solidFill>
                <a:latin typeface="Consolas"/>
              </a:rPr>
              <a:t>, a)</a:t>
            </a:r>
            <a:endParaRPr lang="en-US" dirty="0"/>
          </a:p>
        </p:txBody>
      </p:sp>
    </p:spTree>
    <p:extLst>
      <p:ext uri="{BB962C8B-B14F-4D97-AF65-F5344CB8AC3E}">
        <p14:creationId xmlns:p14="http://schemas.microsoft.com/office/powerpoint/2010/main" val="26529789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argument value</a:t>
            </a:r>
          </a:p>
        </p:txBody>
      </p:sp>
      <p:sp>
        <p:nvSpPr>
          <p:cNvPr id="3" name="Content Placeholder 2"/>
          <p:cNvSpPr>
            <a:spLocks noGrp="1"/>
          </p:cNvSpPr>
          <p:nvPr>
            <p:ph idx="13"/>
          </p:nvPr>
        </p:nvSpPr>
        <p:spPr>
          <a:xfrm>
            <a:off x="289012" y="952500"/>
            <a:ext cx="8385087" cy="857250"/>
          </a:xfrm>
        </p:spPr>
        <p:txBody>
          <a:bodyPr/>
          <a:lstStyle/>
          <a:p>
            <a:r>
              <a:rPr lang="en-US" dirty="0"/>
              <a:t>In a function variables may have default argument values, that means if we don’t give any value for that particular variable it will assigned automatically.</a:t>
            </a:r>
          </a:p>
          <a:p>
            <a:pPr marL="0" indent="0">
              <a:buNone/>
            </a:pPr>
            <a:endParaRPr lang="en-US" dirty="0"/>
          </a:p>
        </p:txBody>
      </p:sp>
      <p:sp>
        <p:nvSpPr>
          <p:cNvPr id="4" name="Rectangle 3"/>
          <p:cNvSpPr/>
          <p:nvPr/>
        </p:nvSpPr>
        <p:spPr>
          <a:xfrm>
            <a:off x="609600" y="1885950"/>
            <a:ext cx="4572000" cy="2031325"/>
          </a:xfrm>
          <a:prstGeom prst="rect">
            <a:avLst/>
          </a:prstGeom>
        </p:spPr>
        <p:txBody>
          <a:bodyPr>
            <a:spAutoFit/>
          </a:bodyPr>
          <a:lstStyle/>
          <a:p>
            <a:r>
              <a:rPr lang="en-US" dirty="0" err="1">
                <a:solidFill>
                  <a:srgbClr val="0000FF"/>
                </a:solidFill>
                <a:latin typeface="Consolas"/>
              </a:rPr>
              <a:t>def</a:t>
            </a:r>
            <a:r>
              <a:rPr lang="en-US" dirty="0">
                <a:solidFill>
                  <a:srgbClr val="000000"/>
                </a:solidFill>
                <a:latin typeface="Consolas"/>
              </a:rPr>
              <a:t> </a:t>
            </a:r>
            <a:r>
              <a:rPr lang="en-US" b="1" dirty="0">
                <a:solidFill>
                  <a:srgbClr val="000000"/>
                </a:solidFill>
                <a:latin typeface="Consolas"/>
              </a:rPr>
              <a:t>test(a , b=-</a:t>
            </a:r>
            <a:r>
              <a:rPr lang="en-US" b="1" dirty="0">
                <a:solidFill>
                  <a:srgbClr val="800000"/>
                </a:solidFill>
                <a:latin typeface="Consolas"/>
              </a:rPr>
              <a:t>99</a:t>
            </a:r>
            <a:r>
              <a:rPr lang="en-US" b="1" dirty="0">
                <a:solidFill>
                  <a:srgbClr val="000000"/>
                </a:solidFill>
                <a:latin typeface="Consolas"/>
              </a:rPr>
              <a:t>):</a:t>
            </a:r>
          </a:p>
          <a:p>
            <a:r>
              <a:rPr lang="en-US" dirty="0">
                <a:solidFill>
                  <a:srgbClr val="000000"/>
                </a:solidFill>
                <a:latin typeface="Consolas"/>
              </a:rPr>
              <a:t>    </a:t>
            </a:r>
            <a:r>
              <a:rPr lang="en-US" dirty="0">
                <a:solidFill>
                  <a:srgbClr val="0000FF"/>
                </a:solidFill>
                <a:latin typeface="Consolas"/>
              </a:rPr>
              <a:t>if</a:t>
            </a:r>
            <a:r>
              <a:rPr lang="en-US" dirty="0">
                <a:solidFill>
                  <a:srgbClr val="000000"/>
                </a:solidFill>
                <a:latin typeface="Consolas"/>
              </a:rPr>
              <a:t> a &gt; b:</a:t>
            </a:r>
          </a:p>
          <a:p>
            <a:r>
              <a:rPr lang="en-US" dirty="0">
                <a:solidFill>
                  <a:srgbClr val="000000"/>
                </a:solidFill>
                <a:latin typeface="Consolas"/>
              </a:rPr>
              <a:t>        </a:t>
            </a:r>
            <a:r>
              <a:rPr lang="en-US" dirty="0">
                <a:solidFill>
                  <a:srgbClr val="0000FF"/>
                </a:solidFill>
                <a:latin typeface="Consolas"/>
              </a:rPr>
              <a:t>return</a:t>
            </a:r>
            <a:r>
              <a:rPr lang="en-US" dirty="0">
                <a:solidFill>
                  <a:srgbClr val="000000"/>
                </a:solidFill>
                <a:latin typeface="Consolas"/>
              </a:rPr>
              <a:t> </a:t>
            </a:r>
            <a:r>
              <a:rPr lang="en-US" dirty="0">
                <a:solidFill>
                  <a:srgbClr val="0000FF"/>
                </a:solidFill>
                <a:latin typeface="Consolas"/>
              </a:rPr>
              <a:t>True</a:t>
            </a:r>
          </a:p>
          <a:p>
            <a:r>
              <a:rPr lang="en-US" dirty="0">
                <a:solidFill>
                  <a:srgbClr val="000000"/>
                </a:solidFill>
                <a:latin typeface="Consolas"/>
              </a:rPr>
              <a:t>    </a:t>
            </a:r>
            <a:r>
              <a:rPr lang="en-US" dirty="0">
                <a:solidFill>
                  <a:srgbClr val="0000FF"/>
                </a:solidFill>
                <a:latin typeface="Consolas"/>
              </a:rPr>
              <a:t>else</a:t>
            </a:r>
            <a:r>
              <a:rPr lang="en-US" dirty="0">
                <a:solidFill>
                  <a:srgbClr val="000000"/>
                </a:solidFill>
                <a:latin typeface="Consolas"/>
              </a:rPr>
              <a:t>:</a:t>
            </a:r>
          </a:p>
          <a:p>
            <a:r>
              <a:rPr lang="en-US" dirty="0">
                <a:solidFill>
                  <a:srgbClr val="000000"/>
                </a:solidFill>
                <a:latin typeface="Consolas"/>
              </a:rPr>
              <a:t>        </a:t>
            </a:r>
            <a:r>
              <a:rPr lang="en-US" dirty="0">
                <a:solidFill>
                  <a:srgbClr val="0000FF"/>
                </a:solidFill>
                <a:latin typeface="Consolas"/>
              </a:rPr>
              <a:t>return</a:t>
            </a:r>
            <a:r>
              <a:rPr lang="en-US" dirty="0">
                <a:solidFill>
                  <a:srgbClr val="000000"/>
                </a:solidFill>
                <a:latin typeface="Consolas"/>
              </a:rPr>
              <a:t> </a:t>
            </a:r>
            <a:r>
              <a:rPr lang="en-US" dirty="0">
                <a:solidFill>
                  <a:srgbClr val="0000FF"/>
                </a:solidFill>
                <a:latin typeface="Consolas"/>
              </a:rPr>
              <a:t>False</a:t>
            </a:r>
          </a:p>
          <a:p>
            <a:r>
              <a:rPr lang="en-US" dirty="0">
                <a:solidFill>
                  <a:srgbClr val="0000FF"/>
                </a:solidFill>
                <a:latin typeface="Consolas"/>
              </a:rPr>
              <a:t>print</a:t>
            </a:r>
            <a:r>
              <a:rPr lang="en-US" dirty="0">
                <a:solidFill>
                  <a:srgbClr val="000000"/>
                </a:solidFill>
                <a:latin typeface="Consolas"/>
              </a:rPr>
              <a:t> test(</a:t>
            </a:r>
            <a:r>
              <a:rPr lang="en-US" dirty="0">
                <a:solidFill>
                  <a:srgbClr val="800000"/>
                </a:solidFill>
                <a:latin typeface="Consolas"/>
              </a:rPr>
              <a:t>12</a:t>
            </a:r>
            <a:r>
              <a:rPr lang="en-US" dirty="0">
                <a:solidFill>
                  <a:srgbClr val="000000"/>
                </a:solidFill>
                <a:latin typeface="Consolas"/>
              </a:rPr>
              <a:t>, </a:t>
            </a:r>
            <a:r>
              <a:rPr lang="en-US" dirty="0">
                <a:solidFill>
                  <a:srgbClr val="800000"/>
                </a:solidFill>
                <a:latin typeface="Consolas"/>
              </a:rPr>
              <a:t>23</a:t>
            </a:r>
            <a:r>
              <a:rPr lang="en-US" dirty="0">
                <a:solidFill>
                  <a:srgbClr val="000000"/>
                </a:solidFill>
                <a:latin typeface="Consolas"/>
              </a:rPr>
              <a:t>)</a:t>
            </a:r>
          </a:p>
          <a:p>
            <a:r>
              <a:rPr lang="en-US" dirty="0">
                <a:solidFill>
                  <a:srgbClr val="0000FF"/>
                </a:solidFill>
                <a:latin typeface="Consolas"/>
              </a:rPr>
              <a:t>print</a:t>
            </a:r>
            <a:r>
              <a:rPr lang="en-US" dirty="0">
                <a:solidFill>
                  <a:srgbClr val="000000"/>
                </a:solidFill>
                <a:latin typeface="Consolas"/>
              </a:rPr>
              <a:t> test(</a:t>
            </a:r>
            <a:r>
              <a:rPr lang="en-US" dirty="0">
                <a:solidFill>
                  <a:srgbClr val="800000"/>
                </a:solidFill>
                <a:latin typeface="Consolas"/>
              </a:rPr>
              <a:t>12</a:t>
            </a:r>
            <a:r>
              <a:rPr lang="en-US" dirty="0">
                <a:solidFill>
                  <a:srgbClr val="000000"/>
                </a:solidFill>
                <a:latin typeface="Consolas"/>
              </a:rPr>
              <a:t>)</a:t>
            </a:r>
            <a:endParaRPr lang="en-US" dirty="0"/>
          </a:p>
        </p:txBody>
      </p:sp>
    </p:spTree>
    <p:extLst>
      <p:ext uri="{BB962C8B-B14F-4D97-AF65-F5344CB8AC3E}">
        <p14:creationId xmlns:p14="http://schemas.microsoft.com/office/powerpoint/2010/main" val="20449544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Keyword arguments</a:t>
            </a:r>
          </a:p>
        </p:txBody>
      </p:sp>
      <p:sp>
        <p:nvSpPr>
          <p:cNvPr id="4" name="Rectangle 3"/>
          <p:cNvSpPr/>
          <p:nvPr/>
        </p:nvSpPr>
        <p:spPr>
          <a:xfrm>
            <a:off x="381000" y="1108829"/>
            <a:ext cx="7924800" cy="3139321"/>
          </a:xfrm>
          <a:prstGeom prst="rect">
            <a:avLst/>
          </a:prstGeom>
        </p:spPr>
        <p:txBody>
          <a:bodyPr wrap="square">
            <a:spAutoFit/>
          </a:bodyPr>
          <a:lstStyle/>
          <a:p>
            <a:r>
              <a:rPr lang="en-US" dirty="0" err="1">
                <a:solidFill>
                  <a:srgbClr val="0000FF"/>
                </a:solidFill>
                <a:latin typeface="Consolas"/>
              </a:rPr>
              <a:t>def</a:t>
            </a:r>
            <a:r>
              <a:rPr lang="en-US" dirty="0">
                <a:solidFill>
                  <a:srgbClr val="000000"/>
                </a:solidFill>
                <a:latin typeface="Consolas"/>
              </a:rPr>
              <a:t> </a:t>
            </a:r>
            <a:r>
              <a:rPr lang="en-US" b="1" dirty="0" err="1">
                <a:solidFill>
                  <a:srgbClr val="000000"/>
                </a:solidFill>
                <a:latin typeface="Consolas"/>
              </a:rPr>
              <a:t>func</a:t>
            </a:r>
            <a:r>
              <a:rPr lang="en-US" b="1" dirty="0">
                <a:solidFill>
                  <a:srgbClr val="000000"/>
                </a:solidFill>
                <a:latin typeface="Consolas"/>
              </a:rPr>
              <a:t>(a, b=</a:t>
            </a:r>
            <a:r>
              <a:rPr lang="en-US" b="1" dirty="0">
                <a:solidFill>
                  <a:srgbClr val="800000"/>
                </a:solidFill>
                <a:latin typeface="Consolas"/>
              </a:rPr>
              <a:t>5</a:t>
            </a:r>
            <a:r>
              <a:rPr lang="en-US" b="1" dirty="0">
                <a:solidFill>
                  <a:srgbClr val="000000"/>
                </a:solidFill>
                <a:latin typeface="Consolas"/>
              </a:rPr>
              <a:t>, c=</a:t>
            </a:r>
            <a:r>
              <a:rPr lang="en-US" b="1" dirty="0">
                <a:solidFill>
                  <a:srgbClr val="800000"/>
                </a:solidFill>
                <a:latin typeface="Consolas"/>
              </a:rPr>
              <a:t>10</a:t>
            </a:r>
            <a:r>
              <a:rPr lang="en-US" b="1" dirty="0">
                <a:solidFill>
                  <a:srgbClr val="000000"/>
                </a:solidFill>
                <a:latin typeface="Consolas"/>
              </a:rPr>
              <a:t>):</a:t>
            </a:r>
          </a:p>
          <a:p>
            <a:r>
              <a:rPr lang="en-US" dirty="0">
                <a:solidFill>
                  <a:srgbClr val="000000"/>
                </a:solidFill>
                <a:latin typeface="Consolas"/>
              </a:rPr>
              <a:t>    </a:t>
            </a:r>
            <a:r>
              <a:rPr lang="en-US" dirty="0">
                <a:solidFill>
                  <a:srgbClr val="0000FF"/>
                </a:solidFill>
                <a:latin typeface="Consolas"/>
              </a:rPr>
              <a:t>print</a:t>
            </a:r>
            <a:r>
              <a:rPr lang="en-US" dirty="0">
                <a:solidFill>
                  <a:srgbClr val="000000"/>
                </a:solidFill>
                <a:latin typeface="Consolas"/>
              </a:rPr>
              <a:t>(</a:t>
            </a:r>
            <a:r>
              <a:rPr lang="en-US" i="1" dirty="0">
                <a:solidFill>
                  <a:srgbClr val="C9802B"/>
                </a:solidFill>
                <a:latin typeface="Consolas"/>
              </a:rPr>
              <a:t>'a is'</a:t>
            </a:r>
            <a:r>
              <a:rPr lang="en-US" i="1" dirty="0">
                <a:solidFill>
                  <a:srgbClr val="000000"/>
                </a:solidFill>
                <a:latin typeface="Consolas"/>
              </a:rPr>
              <a:t>, a, </a:t>
            </a:r>
            <a:r>
              <a:rPr lang="en-US" i="1" dirty="0">
                <a:solidFill>
                  <a:srgbClr val="C9802B"/>
                </a:solidFill>
                <a:latin typeface="Consolas"/>
              </a:rPr>
              <a:t>'and b is'</a:t>
            </a:r>
            <a:r>
              <a:rPr lang="en-US" i="1" dirty="0">
                <a:solidFill>
                  <a:srgbClr val="000000"/>
                </a:solidFill>
                <a:latin typeface="Consolas"/>
              </a:rPr>
              <a:t>, b, </a:t>
            </a:r>
            <a:r>
              <a:rPr lang="en-US" i="1" dirty="0">
                <a:solidFill>
                  <a:srgbClr val="C9802B"/>
                </a:solidFill>
                <a:latin typeface="Consolas"/>
              </a:rPr>
              <a:t>'and c is'</a:t>
            </a:r>
            <a:r>
              <a:rPr lang="en-US" i="1" dirty="0">
                <a:solidFill>
                  <a:srgbClr val="000000"/>
                </a:solidFill>
                <a:latin typeface="Consolas"/>
              </a:rPr>
              <a:t>, c)</a:t>
            </a:r>
          </a:p>
          <a:p>
            <a:endParaRPr lang="en-US" dirty="0">
              <a:latin typeface="Consolas"/>
            </a:endParaRPr>
          </a:p>
          <a:p>
            <a:r>
              <a:rPr lang="en-US" dirty="0" err="1">
                <a:solidFill>
                  <a:srgbClr val="000000"/>
                </a:solidFill>
                <a:latin typeface="Consolas"/>
              </a:rPr>
              <a:t>func</a:t>
            </a:r>
            <a:r>
              <a:rPr lang="en-US" dirty="0">
                <a:solidFill>
                  <a:srgbClr val="000000"/>
                </a:solidFill>
                <a:latin typeface="Consolas"/>
              </a:rPr>
              <a:t>(</a:t>
            </a:r>
            <a:r>
              <a:rPr lang="en-US" dirty="0">
                <a:solidFill>
                  <a:srgbClr val="800000"/>
                </a:solidFill>
                <a:latin typeface="Consolas"/>
              </a:rPr>
              <a:t>12</a:t>
            </a:r>
            <a:r>
              <a:rPr lang="en-US" dirty="0">
                <a:solidFill>
                  <a:srgbClr val="000000"/>
                </a:solidFill>
                <a:latin typeface="Consolas"/>
              </a:rPr>
              <a:t>, </a:t>
            </a:r>
            <a:r>
              <a:rPr lang="en-US" dirty="0">
                <a:solidFill>
                  <a:srgbClr val="800000"/>
                </a:solidFill>
                <a:latin typeface="Consolas"/>
              </a:rPr>
              <a:t>24</a:t>
            </a:r>
            <a:r>
              <a:rPr lang="en-US" dirty="0">
                <a:solidFill>
                  <a:srgbClr val="000000"/>
                </a:solidFill>
                <a:latin typeface="Consolas"/>
              </a:rPr>
              <a:t>)</a:t>
            </a:r>
          </a:p>
          <a:p>
            <a:r>
              <a:rPr lang="en-US" b="1" dirty="0">
                <a:solidFill>
                  <a:schemeClr val="bg1">
                    <a:lumMod val="50000"/>
                  </a:schemeClr>
                </a:solidFill>
                <a:latin typeface="Consolas"/>
              </a:rPr>
              <a:t># a is 12 and b is 24 and c is 10</a:t>
            </a:r>
          </a:p>
          <a:p>
            <a:endParaRPr lang="en-US" dirty="0">
              <a:latin typeface="Consolas"/>
            </a:endParaRPr>
          </a:p>
          <a:p>
            <a:r>
              <a:rPr lang="en-US" dirty="0" err="1">
                <a:solidFill>
                  <a:srgbClr val="000000"/>
                </a:solidFill>
                <a:latin typeface="Consolas"/>
              </a:rPr>
              <a:t>func</a:t>
            </a:r>
            <a:r>
              <a:rPr lang="en-US" dirty="0">
                <a:solidFill>
                  <a:srgbClr val="000000"/>
                </a:solidFill>
                <a:latin typeface="Consolas"/>
              </a:rPr>
              <a:t>(</a:t>
            </a:r>
            <a:r>
              <a:rPr lang="en-US" dirty="0">
                <a:solidFill>
                  <a:srgbClr val="800000"/>
                </a:solidFill>
                <a:latin typeface="Consolas"/>
              </a:rPr>
              <a:t>12</a:t>
            </a:r>
            <a:r>
              <a:rPr lang="en-US" dirty="0">
                <a:solidFill>
                  <a:srgbClr val="000000"/>
                </a:solidFill>
                <a:latin typeface="Consolas"/>
              </a:rPr>
              <a:t>, c = </a:t>
            </a:r>
            <a:r>
              <a:rPr lang="en-US" dirty="0">
                <a:solidFill>
                  <a:srgbClr val="800000"/>
                </a:solidFill>
                <a:latin typeface="Consolas"/>
              </a:rPr>
              <a:t>24</a:t>
            </a:r>
            <a:r>
              <a:rPr lang="en-US" dirty="0">
                <a:solidFill>
                  <a:srgbClr val="000000"/>
                </a:solidFill>
                <a:latin typeface="Consolas"/>
              </a:rPr>
              <a:t>)</a:t>
            </a:r>
          </a:p>
          <a:p>
            <a:r>
              <a:rPr lang="en-US" b="1" dirty="0">
                <a:solidFill>
                  <a:schemeClr val="bg1">
                    <a:lumMod val="50000"/>
                  </a:schemeClr>
                </a:solidFill>
                <a:latin typeface="Consolas"/>
              </a:rPr>
              <a:t># a is 12 and b is 5 and c is </a:t>
            </a:r>
            <a:r>
              <a:rPr lang="en-US" b="1" dirty="0" smtClean="0">
                <a:solidFill>
                  <a:schemeClr val="bg1">
                    <a:lumMod val="50000"/>
                  </a:schemeClr>
                </a:solidFill>
                <a:latin typeface="Consolas"/>
              </a:rPr>
              <a:t>24</a:t>
            </a:r>
          </a:p>
          <a:p>
            <a:endParaRPr lang="en-US" b="1" dirty="0">
              <a:solidFill>
                <a:schemeClr val="bg1">
                  <a:lumMod val="50000"/>
                </a:schemeClr>
              </a:solidFill>
              <a:latin typeface="Consolas"/>
            </a:endParaRPr>
          </a:p>
          <a:p>
            <a:r>
              <a:rPr lang="pt-BR" dirty="0">
                <a:solidFill>
                  <a:srgbClr val="000000"/>
                </a:solidFill>
                <a:latin typeface="Consolas"/>
              </a:rPr>
              <a:t>func(b=</a:t>
            </a:r>
            <a:r>
              <a:rPr lang="pt-BR" dirty="0">
                <a:solidFill>
                  <a:srgbClr val="800000"/>
                </a:solidFill>
                <a:latin typeface="Consolas"/>
              </a:rPr>
              <a:t>12</a:t>
            </a:r>
            <a:r>
              <a:rPr lang="pt-BR" dirty="0">
                <a:solidFill>
                  <a:srgbClr val="000000"/>
                </a:solidFill>
                <a:latin typeface="Consolas"/>
              </a:rPr>
              <a:t>, c = </a:t>
            </a:r>
            <a:r>
              <a:rPr lang="pt-BR" dirty="0">
                <a:solidFill>
                  <a:srgbClr val="800000"/>
                </a:solidFill>
                <a:latin typeface="Consolas"/>
              </a:rPr>
              <a:t>24</a:t>
            </a:r>
            <a:r>
              <a:rPr lang="pt-BR" dirty="0">
                <a:solidFill>
                  <a:srgbClr val="000000"/>
                </a:solidFill>
                <a:latin typeface="Consolas"/>
              </a:rPr>
              <a:t>, a = -</a:t>
            </a:r>
            <a:r>
              <a:rPr lang="pt-BR" dirty="0">
                <a:solidFill>
                  <a:srgbClr val="800000"/>
                </a:solidFill>
                <a:latin typeface="Consolas"/>
              </a:rPr>
              <a:t>1</a:t>
            </a:r>
            <a:r>
              <a:rPr lang="pt-BR" dirty="0">
                <a:solidFill>
                  <a:srgbClr val="000000"/>
                </a:solidFill>
                <a:latin typeface="Consolas"/>
              </a:rPr>
              <a:t>)</a:t>
            </a:r>
          </a:p>
          <a:p>
            <a:r>
              <a:rPr lang="en-US" b="1" dirty="0">
                <a:solidFill>
                  <a:schemeClr val="bg1">
                    <a:lumMod val="50000"/>
                  </a:schemeClr>
                </a:solidFill>
                <a:latin typeface="Consolas"/>
              </a:rPr>
              <a:t># a is -1 and b is 12 and c is 24</a:t>
            </a:r>
            <a:endParaRPr lang="en-US" b="1" dirty="0">
              <a:solidFill>
                <a:schemeClr val="bg1">
                  <a:lumMod val="50000"/>
                </a:schemeClr>
              </a:solidFill>
            </a:endParaRPr>
          </a:p>
        </p:txBody>
      </p:sp>
    </p:spTree>
    <p:extLst>
      <p:ext uri="{BB962C8B-B14F-4D97-AF65-F5344CB8AC3E}">
        <p14:creationId xmlns:p14="http://schemas.microsoft.com/office/powerpoint/2010/main" val="40027092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r>
              <a:rPr lang="en-US" dirty="0" err="1"/>
              <a:t>args</a:t>
            </a:r>
            <a:r>
              <a:rPr lang="en-US" dirty="0"/>
              <a:t> and **</a:t>
            </a:r>
            <a:r>
              <a:rPr lang="en-US" dirty="0" err="1"/>
              <a:t>kwargs</a:t>
            </a:r>
            <a:r>
              <a:rPr lang="en-US" dirty="0"/>
              <a:t> in </a:t>
            </a:r>
            <a:r>
              <a:rPr lang="en-US" dirty="0" smtClean="0"/>
              <a:t>python</a:t>
            </a:r>
            <a:endParaRPr lang="en-US" dirty="0"/>
          </a:p>
        </p:txBody>
      </p:sp>
      <p:sp>
        <p:nvSpPr>
          <p:cNvPr id="3" name="Content Placeholder 2"/>
          <p:cNvSpPr>
            <a:spLocks noGrp="1"/>
          </p:cNvSpPr>
          <p:nvPr>
            <p:ph idx="13"/>
          </p:nvPr>
        </p:nvSpPr>
        <p:spPr/>
        <p:txBody>
          <a:bodyPr/>
          <a:lstStyle/>
          <a:p>
            <a:r>
              <a:rPr lang="en-US" dirty="0"/>
              <a:t>*</a:t>
            </a:r>
            <a:r>
              <a:rPr lang="en-US" dirty="0" err="1"/>
              <a:t>args</a:t>
            </a:r>
            <a:r>
              <a:rPr lang="en-US" dirty="0"/>
              <a:t> and **</a:t>
            </a:r>
            <a:r>
              <a:rPr lang="en-US" dirty="0" err="1"/>
              <a:t>kwargs</a:t>
            </a:r>
            <a:r>
              <a:rPr lang="en-US" dirty="0"/>
              <a:t> allow you to pass a variable number of arguments to a function</a:t>
            </a:r>
            <a:r>
              <a:rPr lang="en-US" dirty="0" smtClean="0"/>
              <a:t>.</a:t>
            </a:r>
          </a:p>
          <a:p>
            <a:r>
              <a:rPr lang="en-US" dirty="0"/>
              <a:t>*</a:t>
            </a:r>
            <a:r>
              <a:rPr lang="en-US" dirty="0" err="1"/>
              <a:t>args</a:t>
            </a:r>
            <a:r>
              <a:rPr lang="en-US" dirty="0"/>
              <a:t> is used to send a </a:t>
            </a:r>
            <a:r>
              <a:rPr lang="en-US" b="1" dirty="0"/>
              <a:t>non-</a:t>
            </a:r>
            <a:r>
              <a:rPr lang="en-US" b="1" dirty="0" err="1"/>
              <a:t>keyworded</a:t>
            </a:r>
            <a:r>
              <a:rPr lang="en-US" dirty="0"/>
              <a:t> variable length argument list to the function. </a:t>
            </a:r>
            <a:endParaRPr lang="en-US" dirty="0" smtClean="0"/>
          </a:p>
          <a:p>
            <a:r>
              <a:rPr lang="en-US" dirty="0"/>
              <a:t>**</a:t>
            </a:r>
            <a:r>
              <a:rPr lang="en-US" dirty="0" err="1"/>
              <a:t>kwargs</a:t>
            </a:r>
            <a:r>
              <a:rPr lang="en-US" dirty="0"/>
              <a:t> allows you to pass </a:t>
            </a:r>
            <a:r>
              <a:rPr lang="en-US" b="1" dirty="0" err="1"/>
              <a:t>keyworded</a:t>
            </a:r>
            <a:r>
              <a:rPr lang="en-US" dirty="0"/>
              <a:t> variable length of arguments to a function.</a:t>
            </a:r>
          </a:p>
        </p:txBody>
      </p:sp>
    </p:spTree>
    <p:extLst>
      <p:ext uri="{BB962C8B-B14F-4D97-AF65-F5344CB8AC3E}">
        <p14:creationId xmlns:p14="http://schemas.microsoft.com/office/powerpoint/2010/main" val="16351562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attractive features</a:t>
            </a:r>
          </a:p>
        </p:txBody>
      </p:sp>
      <p:sp>
        <p:nvSpPr>
          <p:cNvPr id="3" name="Content Placeholder 2"/>
          <p:cNvSpPr>
            <a:spLocks noGrp="1"/>
          </p:cNvSpPr>
          <p:nvPr>
            <p:ph idx="13"/>
          </p:nvPr>
        </p:nvSpPr>
        <p:spPr/>
        <p:txBody>
          <a:bodyPr>
            <a:normAutofit fontScale="92500"/>
          </a:bodyPr>
          <a:lstStyle/>
          <a:p>
            <a:r>
              <a:rPr lang="en-US" sz="2400" b="1" dirty="0" smtClean="0"/>
              <a:t>Batteries included</a:t>
            </a:r>
          </a:p>
          <a:p>
            <a:pPr lvl="1"/>
            <a:r>
              <a:rPr lang="en-US" sz="2400" dirty="0"/>
              <a:t>Web server, database, GUI, networking, regex, XML, JSON, archiving, C/C++ integration, thread/process pooling, </a:t>
            </a:r>
            <a:r>
              <a:rPr lang="en-US" sz="2400" dirty="0" err="1"/>
              <a:t>async</a:t>
            </a:r>
            <a:r>
              <a:rPr lang="en-US" sz="2400" dirty="0"/>
              <a:t> I/O, serialization, etc. </a:t>
            </a:r>
            <a:endParaRPr lang="en-US" sz="2400" dirty="0" smtClean="0"/>
          </a:p>
          <a:p>
            <a:r>
              <a:rPr lang="en-US" sz="2400" b="1" dirty="0"/>
              <a:t>More batteries </a:t>
            </a:r>
            <a:r>
              <a:rPr lang="en-US" sz="2400" b="1" dirty="0" smtClean="0"/>
              <a:t>invented</a:t>
            </a:r>
          </a:p>
          <a:p>
            <a:pPr lvl="1"/>
            <a:r>
              <a:rPr lang="en-US" sz="2200" dirty="0" smtClean="0"/>
              <a:t>Intelligences </a:t>
            </a:r>
            <a:r>
              <a:rPr lang="en-US" sz="2200" dirty="0"/>
              <a:t>are innovating technologies all over the world day by day. </a:t>
            </a:r>
            <a:endParaRPr lang="en-US" sz="2200" dirty="0" smtClean="0"/>
          </a:p>
          <a:p>
            <a:pPr lvl="1"/>
            <a:r>
              <a:rPr lang="en-US" sz="2200" dirty="0" smtClean="0"/>
              <a:t>You </a:t>
            </a:r>
            <a:r>
              <a:rPr lang="en-US" sz="2200" dirty="0"/>
              <a:t>can try the innovations using pip through the Internet. </a:t>
            </a:r>
            <a:endParaRPr lang="en-US" sz="2200" dirty="0" smtClean="0"/>
          </a:p>
          <a:p>
            <a:r>
              <a:rPr lang="en-US" sz="2400" b="1" dirty="0" smtClean="0"/>
              <a:t>Easier </a:t>
            </a:r>
            <a:r>
              <a:rPr lang="en-US" sz="2400" b="1" dirty="0"/>
              <a:t>than English </a:t>
            </a:r>
            <a:endParaRPr lang="en-US" sz="2400" b="1" dirty="0" smtClean="0"/>
          </a:p>
          <a:p>
            <a:pPr lvl="1"/>
            <a:r>
              <a:rPr lang="en-US" sz="2200" dirty="0" smtClean="0"/>
              <a:t>Even </a:t>
            </a:r>
            <a:r>
              <a:rPr lang="en-US" sz="2200" dirty="0"/>
              <a:t>I can write Python codes better than English email. </a:t>
            </a:r>
            <a:endParaRPr lang="en-US" sz="2200" dirty="0" smtClean="0"/>
          </a:p>
          <a:p>
            <a:pPr lvl="1"/>
            <a:r>
              <a:rPr lang="en-US" sz="2200" dirty="0" smtClean="0"/>
              <a:t>All </a:t>
            </a:r>
            <a:r>
              <a:rPr lang="en-US" sz="2200" dirty="0"/>
              <a:t>you need is not LOVE but intelligence with a little knowledge about Python.</a:t>
            </a:r>
            <a:r>
              <a:rPr lang="en-US" sz="2200" b="1" dirty="0" smtClean="0"/>
              <a:t> </a:t>
            </a:r>
            <a:endParaRPr lang="en-US" sz="2200" b="1" dirty="0"/>
          </a:p>
        </p:txBody>
      </p:sp>
    </p:spTree>
    <p:extLst>
      <p:ext uri="{BB962C8B-B14F-4D97-AF65-F5344CB8AC3E}">
        <p14:creationId xmlns:p14="http://schemas.microsoft.com/office/powerpoint/2010/main" val="40488899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a:t>
            </a:r>
            <a:r>
              <a:rPr lang="en-US" dirty="0" err="1" smtClean="0"/>
              <a:t>args</a:t>
            </a:r>
            <a:r>
              <a:rPr lang="en-US" dirty="0" smtClean="0"/>
              <a:t> &amp; **</a:t>
            </a:r>
            <a:r>
              <a:rPr lang="en-US" dirty="0" err="1" smtClean="0"/>
              <a:t>kwargs</a:t>
            </a:r>
            <a:r>
              <a:rPr lang="en-US" dirty="0"/>
              <a:t> </a:t>
            </a:r>
          </a:p>
        </p:txBody>
      </p:sp>
      <p:sp>
        <p:nvSpPr>
          <p:cNvPr id="4" name="Rectangle 1"/>
          <p:cNvSpPr>
            <a:spLocks noChangeArrowheads="1"/>
          </p:cNvSpPr>
          <p:nvPr/>
        </p:nvSpPr>
        <p:spPr bwMode="auto">
          <a:xfrm>
            <a:off x="228600" y="971550"/>
            <a:ext cx="7215437" cy="1754326"/>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test_var_args</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f_arg</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*names):</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1" i="0" u="none" strike="noStrike" cap="none" normalizeH="0" baseline="0" dirty="0" smtClean="0">
                <a:ln>
                  <a:noFill/>
                </a:ln>
                <a:solidFill>
                  <a:srgbClr val="008080"/>
                </a:solidFill>
                <a:effectLst/>
                <a:latin typeface="Courier New" pitchFamily="49" charset="0"/>
                <a:cs typeface="Courier New" pitchFamily="49" charset="0"/>
              </a:rPr>
              <a:t>'first normal </a:t>
            </a:r>
            <a:r>
              <a:rPr kumimoji="0" lang="en-US" altLang="en-US" b="1" i="0" u="none" strike="noStrike" cap="none" normalizeH="0" baseline="0" dirty="0" err="1" smtClean="0">
                <a:ln>
                  <a:noFill/>
                </a:ln>
                <a:solidFill>
                  <a:srgbClr val="008080"/>
                </a:solidFill>
                <a:effectLst/>
                <a:latin typeface="Courier New" pitchFamily="49" charset="0"/>
                <a:cs typeface="Courier New" pitchFamily="49" charset="0"/>
              </a:rPr>
              <a:t>arg</a:t>
            </a:r>
            <a:r>
              <a:rPr kumimoji="0" lang="en-US" altLang="en-US"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f_arg</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1" i="0" u="none" strike="noStrike" cap="none" normalizeH="0" baseline="0" dirty="0" smtClean="0">
                <a:ln>
                  <a:noFill/>
                </a:ln>
                <a:solidFill>
                  <a:srgbClr val="000080"/>
                </a:solidFill>
                <a:effectLst/>
                <a:latin typeface="Courier New" pitchFamily="49" charset="0"/>
                <a:cs typeface="Courier New" pitchFamily="49" charset="0"/>
              </a:rPr>
              <a:t>for </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name </a:t>
            </a:r>
            <a:r>
              <a:rPr kumimoji="0" lang="en-US" altLang="en-US" b="1" i="0" u="none" strike="noStrike" cap="none" normalizeH="0" baseline="0" dirty="0" smtClean="0">
                <a:ln>
                  <a:noFill/>
                </a:ln>
                <a:solidFill>
                  <a:srgbClr val="000080"/>
                </a:solidFill>
                <a:effectLst/>
                <a:latin typeface="Courier New" pitchFamily="49" charset="0"/>
                <a:cs typeface="Courier New" pitchFamily="49" charset="0"/>
              </a:rPr>
              <a:t>in </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names:</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1" i="0" u="none" strike="noStrike" cap="none" normalizeH="0" baseline="0" dirty="0" smtClean="0">
                <a:ln>
                  <a:noFill/>
                </a:ln>
                <a:solidFill>
                  <a:srgbClr val="008080"/>
                </a:solidFill>
                <a:effectLst/>
                <a:latin typeface="Courier New" pitchFamily="49" charset="0"/>
                <a:cs typeface="Courier New" pitchFamily="49" charset="0"/>
              </a:rPr>
              <a:t>'another </a:t>
            </a:r>
            <a:r>
              <a:rPr kumimoji="0" lang="en-US" altLang="en-US" b="1" i="0" u="none" strike="noStrike" cap="none" normalizeH="0" baseline="0" dirty="0" err="1" smtClean="0">
                <a:ln>
                  <a:noFill/>
                </a:ln>
                <a:solidFill>
                  <a:srgbClr val="008080"/>
                </a:solidFill>
                <a:effectLst/>
                <a:latin typeface="Courier New" pitchFamily="49" charset="0"/>
                <a:cs typeface="Courier New" pitchFamily="49" charset="0"/>
              </a:rPr>
              <a:t>arg</a:t>
            </a:r>
            <a:r>
              <a:rPr kumimoji="0" lang="en-US" altLang="en-US" b="1" i="0" u="none" strike="noStrike" cap="none" normalizeH="0" baseline="0" dirty="0" smtClean="0">
                <a:ln>
                  <a:noFill/>
                </a:ln>
                <a:solidFill>
                  <a:srgbClr val="008080"/>
                </a:solidFill>
                <a:effectLst/>
                <a:latin typeface="Courier New" pitchFamily="49" charset="0"/>
                <a:cs typeface="Courier New" pitchFamily="49" charset="0"/>
              </a:rPr>
              <a:t> through *</a:t>
            </a:r>
            <a:r>
              <a:rPr kumimoji="0" lang="en-US" altLang="en-US" b="1" i="0" u="none" strike="noStrike" cap="none" normalizeH="0" baseline="0" dirty="0" err="1" smtClean="0">
                <a:ln>
                  <a:noFill/>
                </a:ln>
                <a:solidFill>
                  <a:srgbClr val="008080"/>
                </a:solidFill>
                <a:effectLst/>
                <a:latin typeface="Courier New" pitchFamily="49" charset="0"/>
                <a:cs typeface="Courier New" pitchFamily="49" charset="0"/>
              </a:rPr>
              <a:t>argv</a:t>
            </a:r>
            <a:r>
              <a:rPr kumimoji="0" lang="en-US" altLang="en-US" b="1" i="0" u="none" strike="noStrike" cap="none" normalizeH="0" baseline="0" dirty="0" smtClean="0">
                <a:ln>
                  <a:noFill/>
                </a:ln>
                <a:solidFill>
                  <a:srgbClr val="008080"/>
                </a:solidFill>
                <a:effectLst/>
                <a:latin typeface="Courier New" pitchFamily="49" charset="0"/>
                <a:cs typeface="Courier New" pitchFamily="49" charset="0"/>
              </a:rPr>
              <a:t> :'</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name)</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test_var_args</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b="1" i="0" u="none" strike="noStrike" cap="none" normalizeH="0" baseline="0" dirty="0" err="1" smtClean="0">
                <a:ln>
                  <a:noFill/>
                </a:ln>
                <a:solidFill>
                  <a:srgbClr val="008080"/>
                </a:solidFill>
                <a:effectLst/>
                <a:latin typeface="Courier New" pitchFamily="49" charset="0"/>
                <a:cs typeface="Courier New" pitchFamily="49" charset="0"/>
              </a:rPr>
              <a:t>Onkar'</a:t>
            </a: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a:t>
            </a:r>
            <a:r>
              <a:rPr kumimoji="0" lang="en-US" altLang="en-US" b="1" i="0" u="none" strike="noStrike" cap="none" normalizeH="0" baseline="0" dirty="0" err="1" smtClean="0">
                <a:ln>
                  <a:noFill/>
                </a:ln>
                <a:solidFill>
                  <a:srgbClr val="008080"/>
                </a:solidFill>
                <a:effectLst/>
                <a:latin typeface="Courier New" pitchFamily="49" charset="0"/>
                <a:cs typeface="Courier New" pitchFamily="49" charset="0"/>
              </a:rPr>
              <a:t>'Rahul'</a:t>
            </a: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a:t>
            </a:r>
            <a:r>
              <a:rPr kumimoji="0" lang="en-US" altLang="en-US" b="1" i="0" u="none" strike="noStrike" cap="none" normalizeH="0" baseline="0" dirty="0" err="1" smtClean="0">
                <a:ln>
                  <a:noFill/>
                </a:ln>
                <a:solidFill>
                  <a:srgbClr val="008080"/>
                </a:solidFill>
                <a:effectLst/>
                <a:latin typeface="Courier New" pitchFamily="49" charset="0"/>
                <a:cs typeface="Courier New" pitchFamily="49" charset="0"/>
              </a:rPr>
              <a:t>'Sachin'</a:t>
            </a: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a:t>
            </a:r>
            <a:r>
              <a:rPr kumimoji="0" lang="en-US" altLang="en-US" b="1" i="0" u="none" strike="noStrike" cap="none" normalizeH="0" baseline="0" dirty="0" err="1" smtClean="0">
                <a:ln>
                  <a:noFill/>
                </a:ln>
                <a:solidFill>
                  <a:srgbClr val="008080"/>
                </a:solidFill>
                <a:effectLst/>
                <a:latin typeface="Courier New" pitchFamily="49" charset="0"/>
                <a:cs typeface="Courier New" pitchFamily="49" charset="0"/>
              </a:rPr>
              <a:t>'Laxman</a:t>
            </a:r>
            <a:r>
              <a:rPr kumimoji="0" lang="en-US" altLang="en-US"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44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1"/>
          <p:cNvSpPr>
            <a:spLocks noChangeArrowheads="1"/>
          </p:cNvSpPr>
          <p:nvPr/>
        </p:nvSpPr>
        <p:spPr bwMode="auto">
          <a:xfrm>
            <a:off x="2697546" y="2826425"/>
            <a:ext cx="5836854" cy="2031325"/>
          </a:xfrm>
          <a:prstGeom prst="rect">
            <a:avLst/>
          </a:prstGeom>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greet_me</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kwargs</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1" i="0" u="none" strike="noStrike" cap="none" normalizeH="0" baseline="0" dirty="0" smtClean="0">
                <a:ln>
                  <a:noFill/>
                </a:ln>
                <a:solidFill>
                  <a:srgbClr val="000080"/>
                </a:solidFill>
                <a:effectLst/>
                <a:latin typeface="Courier New" pitchFamily="49" charset="0"/>
                <a:cs typeface="Courier New" pitchFamily="49" charset="0"/>
              </a:rPr>
              <a:t>if </a:t>
            </a: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kwargs</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1" i="0" u="none" strike="noStrike" cap="none" normalizeH="0" baseline="0" dirty="0" smtClean="0">
                <a:ln>
                  <a:noFill/>
                </a:ln>
                <a:solidFill>
                  <a:srgbClr val="000080"/>
                </a:solidFill>
                <a:effectLst/>
                <a:latin typeface="Courier New" pitchFamily="49" charset="0"/>
                <a:cs typeface="Courier New" pitchFamily="49" charset="0"/>
              </a:rPr>
              <a:t>is not None</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1" i="0" u="none" strike="noStrike" cap="none" normalizeH="0" baseline="0" dirty="0" smtClean="0">
                <a:ln>
                  <a:noFill/>
                </a:ln>
                <a:solidFill>
                  <a:srgbClr val="000080"/>
                </a:solidFill>
                <a:effectLst/>
                <a:latin typeface="Courier New" pitchFamily="49" charset="0"/>
                <a:cs typeface="Courier New" pitchFamily="49" charset="0"/>
              </a:rPr>
              <a:t>for </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key, value </a:t>
            </a:r>
            <a:r>
              <a:rPr kumimoji="0" lang="en-US" altLang="en-US" b="1" i="0" u="none" strike="noStrike" cap="none" normalizeH="0" baseline="0" dirty="0" smtClean="0">
                <a:ln>
                  <a:noFill/>
                </a:ln>
                <a:solidFill>
                  <a:srgbClr val="000080"/>
                </a:solidFill>
                <a:effectLst/>
                <a:latin typeface="Courier New" pitchFamily="49" charset="0"/>
                <a:cs typeface="Courier New" pitchFamily="49" charset="0"/>
              </a:rPr>
              <a:t>in </a:t>
            </a: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kwargs.items</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(key, </a:t>
            </a:r>
            <a:r>
              <a:rPr kumimoji="0" lang="en-US" altLang="en-US"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value)</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greet_me</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0" i="0" u="none" strike="noStrike" cap="none" normalizeH="0" baseline="0" dirty="0" smtClean="0">
                <a:ln>
                  <a:noFill/>
                </a:ln>
                <a:solidFill>
                  <a:srgbClr val="660099"/>
                </a:solidFill>
                <a:effectLst/>
                <a:latin typeface="Courier New" pitchFamily="49" charset="0"/>
                <a:cs typeface="Courier New" pitchFamily="49" charset="0"/>
              </a:rPr>
              <a:t>name</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1" i="0" u="none" strike="noStrike" cap="none" normalizeH="0" baseline="0" dirty="0" smtClean="0">
                <a:ln>
                  <a:noFill/>
                </a:ln>
                <a:solidFill>
                  <a:srgbClr val="008080"/>
                </a:solidFill>
                <a:effectLst/>
                <a:latin typeface="Courier New" pitchFamily="49" charset="0"/>
                <a:cs typeface="Courier New" pitchFamily="49" charset="0"/>
              </a:rPr>
              <a:t>'Onkar'</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4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88590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args</a:t>
            </a:r>
            <a:r>
              <a:rPr lang="en-US" dirty="0"/>
              <a:t> &amp; **</a:t>
            </a:r>
            <a:r>
              <a:rPr lang="en-US" dirty="0" err="1"/>
              <a:t>kwargs</a:t>
            </a:r>
            <a:r>
              <a:rPr lang="en-US" dirty="0"/>
              <a:t> </a:t>
            </a:r>
            <a:r>
              <a:rPr lang="en-US" dirty="0" err="1" smtClean="0"/>
              <a:t>contiues</a:t>
            </a:r>
            <a:endParaRPr lang="en-US" dirty="0"/>
          </a:p>
        </p:txBody>
      </p:sp>
      <p:sp>
        <p:nvSpPr>
          <p:cNvPr id="5" name="Rectangle 2"/>
          <p:cNvSpPr>
            <a:spLocks noChangeArrowheads="1"/>
          </p:cNvSpPr>
          <p:nvPr/>
        </p:nvSpPr>
        <p:spPr bwMode="auto">
          <a:xfrm>
            <a:off x="228600" y="971550"/>
            <a:ext cx="4998484" cy="1815882"/>
          </a:xfrm>
          <a:prstGeom prst="rect">
            <a:avLst/>
          </a:prstGeom>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test_args_kwargs</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(arg1, arg2, arg3):</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"arg1:"</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arg1)</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"arg2:"</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arg2)</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"arg3:"</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arg3)</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args</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"two"</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3</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test_args_kwargs</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args</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40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3"/>
          <p:cNvSpPr>
            <a:spLocks noChangeArrowheads="1"/>
          </p:cNvSpPr>
          <p:nvPr/>
        </p:nvSpPr>
        <p:spPr bwMode="auto">
          <a:xfrm>
            <a:off x="2309160" y="2965668"/>
            <a:ext cx="5615640" cy="1815882"/>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test_args_kwargs</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(arg1, arg2, arg3):</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"arg1:"</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arg1)</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"arg2:"</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arg2)</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"arg3:"</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arg3)</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kwargs</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"arg3"</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3</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"arg2"</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"two"</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"arg1"</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test_args_kwargs</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kwargs</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16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56159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Exception Handling</a:t>
            </a:r>
            <a:endParaRPr lang="en-US" dirty="0"/>
          </a:p>
        </p:txBody>
      </p:sp>
      <p:sp>
        <p:nvSpPr>
          <p:cNvPr id="5" name="Subtitle 4"/>
          <p:cNvSpPr>
            <a:spLocks noGrp="1"/>
          </p:cNvSpPr>
          <p:nvPr>
            <p:ph type="subTitle" idx="10"/>
          </p:nvPr>
        </p:nvSpPr>
        <p:spPr/>
        <p:txBody>
          <a:bodyPr/>
          <a:lstStyle/>
          <a:p>
            <a:r>
              <a:rPr lang="en-US" dirty="0" smtClean="0"/>
              <a:t>Exception, try catch, finally , raise</a:t>
            </a:r>
            <a:endParaRPr lang="en-US" dirty="0"/>
          </a:p>
        </p:txBody>
      </p:sp>
    </p:spTree>
    <p:extLst>
      <p:ext uri="{BB962C8B-B14F-4D97-AF65-F5344CB8AC3E}">
        <p14:creationId xmlns:p14="http://schemas.microsoft.com/office/powerpoint/2010/main" val="19782365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Types of Error in Python</a:t>
            </a:r>
            <a:endParaRPr lang="en-US" dirty="0"/>
          </a:p>
        </p:txBody>
      </p:sp>
      <p:sp>
        <p:nvSpPr>
          <p:cNvPr id="4" name="Content Placeholder 2"/>
          <p:cNvSpPr>
            <a:spLocks noGrp="1"/>
          </p:cNvSpPr>
          <p:nvPr>
            <p:ph idx="13"/>
          </p:nvPr>
        </p:nvSpPr>
        <p:spPr/>
        <p:txBody>
          <a:bodyPr>
            <a:normAutofit fontScale="92500" lnSpcReduction="10000"/>
          </a:bodyPr>
          <a:lstStyle/>
          <a:p>
            <a:r>
              <a:rPr lang="en-US" sz="2300" b="1" dirty="0" err="1" smtClean="0"/>
              <a:t>NameError</a:t>
            </a:r>
            <a:endParaRPr lang="en-US" sz="2300" b="1" dirty="0" smtClean="0"/>
          </a:p>
          <a:p>
            <a:pPr lvl="1"/>
            <a:r>
              <a:rPr lang="en-US" sz="2500" dirty="0" smtClean="0"/>
              <a:t>When one starts writing code, this will be one of the most command exception he/she will find. This happens when	someone tries to access a variable which is not defined.</a:t>
            </a:r>
          </a:p>
          <a:p>
            <a:pPr lvl="1"/>
            <a:r>
              <a:rPr lang="en-US" b="1" dirty="0" smtClean="0"/>
              <a:t>Example</a:t>
            </a:r>
            <a:r>
              <a:rPr lang="en-US" sz="2500" b="1" dirty="0" smtClean="0"/>
              <a:t> : </a:t>
            </a:r>
            <a:r>
              <a:rPr lang="en-US" b="1" dirty="0" smtClean="0">
                <a:solidFill>
                  <a:srgbClr val="0070C0"/>
                </a:solidFill>
              </a:rPr>
              <a:t>print </a:t>
            </a:r>
            <a:r>
              <a:rPr lang="en-US" dirty="0" smtClean="0"/>
              <a:t>(Onkar)</a:t>
            </a:r>
            <a:endParaRPr lang="en-US" b="1" dirty="0" smtClean="0"/>
          </a:p>
          <a:p>
            <a:r>
              <a:rPr lang="en-US" sz="2300" b="1" dirty="0" err="1" smtClean="0"/>
              <a:t>TypeError</a:t>
            </a:r>
            <a:endParaRPr lang="en-US" sz="2300" b="1" dirty="0" smtClean="0"/>
          </a:p>
          <a:p>
            <a:pPr lvl="1"/>
            <a:r>
              <a:rPr lang="en-US" sz="2500" dirty="0" err="1" smtClean="0"/>
              <a:t>TypeError</a:t>
            </a:r>
            <a:r>
              <a:rPr lang="en-US" sz="2500" dirty="0" smtClean="0"/>
              <a:t> is also one of the most found exception. This happens when someone tries to do an operation with different kinds of incompatible data types. A common example is to do addition of Integers and a string.</a:t>
            </a:r>
          </a:p>
          <a:p>
            <a:pPr lvl="1"/>
            <a:r>
              <a:rPr lang="en-US" b="1" dirty="0" smtClean="0"/>
              <a:t>Example</a:t>
            </a:r>
            <a:r>
              <a:rPr lang="en-US" sz="2500" b="1" dirty="0" smtClean="0"/>
              <a:t> : </a:t>
            </a:r>
            <a:r>
              <a:rPr lang="en-US" b="1" dirty="0" smtClean="0">
                <a:solidFill>
                  <a:srgbClr val="0070C0"/>
                </a:solidFill>
              </a:rPr>
              <a:t>print </a:t>
            </a:r>
            <a:r>
              <a:rPr lang="en-US" dirty="0" smtClean="0"/>
              <a:t>(1 + “Onkar")</a:t>
            </a:r>
            <a:endParaRPr lang="en-US" b="1" dirty="0"/>
          </a:p>
        </p:txBody>
      </p:sp>
    </p:spTree>
    <p:extLst>
      <p:ext uri="{BB962C8B-B14F-4D97-AF65-F5344CB8AC3E}">
        <p14:creationId xmlns:p14="http://schemas.microsoft.com/office/powerpoint/2010/main" val="18681284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Hierarchy</a:t>
            </a:r>
          </a:p>
        </p:txBody>
      </p:sp>
      <p:pic>
        <p:nvPicPr>
          <p:cNvPr id="4" name="Picture 2" descr="https://w3.cs.jmu.edu/lam2mo/cs240_2014_08/images/exception_hierarchy.png"/>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1344062" y="1192973"/>
            <a:ext cx="6274901" cy="3424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6187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handle exceptions?</a:t>
            </a:r>
          </a:p>
        </p:txBody>
      </p:sp>
      <p:sp>
        <p:nvSpPr>
          <p:cNvPr id="5" name="Rectangle 4"/>
          <p:cNvSpPr/>
          <p:nvPr/>
        </p:nvSpPr>
        <p:spPr>
          <a:xfrm>
            <a:off x="381000" y="1200150"/>
            <a:ext cx="8001000" cy="2308324"/>
          </a:xfrm>
          <a:prstGeom prst="rect">
            <a:avLst/>
          </a:prstGeom>
        </p:spPr>
        <p:txBody>
          <a:bodyPr wrap="square">
            <a:spAutoFit/>
          </a:bodyPr>
          <a:lstStyle/>
          <a:p>
            <a:r>
              <a:rPr lang="en-US" b="1" u="sng" dirty="0" smtClean="0">
                <a:latin typeface="Consolas"/>
              </a:rPr>
              <a:t>Basic Syntax</a:t>
            </a:r>
          </a:p>
          <a:p>
            <a:endParaRPr lang="en-US" b="1" u="sng" dirty="0" smtClean="0">
              <a:latin typeface="Consolas"/>
            </a:endParaRPr>
          </a:p>
          <a:p>
            <a:r>
              <a:rPr lang="en-US" dirty="0" smtClean="0">
                <a:solidFill>
                  <a:srgbClr val="0000FF"/>
                </a:solidFill>
                <a:latin typeface="Consolas"/>
              </a:rPr>
              <a:t>try</a:t>
            </a:r>
            <a:r>
              <a:rPr lang="en-US" dirty="0">
                <a:solidFill>
                  <a:srgbClr val="000000"/>
                </a:solidFill>
                <a:latin typeface="Consolas"/>
              </a:rPr>
              <a:t>:</a:t>
            </a:r>
          </a:p>
          <a:p>
            <a:r>
              <a:rPr lang="en-US" dirty="0">
                <a:solidFill>
                  <a:srgbClr val="000000"/>
                </a:solidFill>
                <a:latin typeface="Consolas"/>
              </a:rPr>
              <a:t>    </a:t>
            </a:r>
            <a:r>
              <a:rPr lang="en-US" dirty="0">
                <a:solidFill>
                  <a:srgbClr val="000000"/>
                </a:solidFill>
                <a:highlight>
                  <a:srgbClr val="FFFF96"/>
                </a:highlight>
                <a:latin typeface="Consolas"/>
              </a:rPr>
              <a:t>statements </a:t>
            </a:r>
            <a:r>
              <a:rPr lang="en-US" u="sng" dirty="0">
                <a:solidFill>
                  <a:srgbClr val="000000"/>
                </a:solidFill>
                <a:highlight>
                  <a:srgbClr val="FFFF96"/>
                </a:highlight>
                <a:latin typeface="Consolas"/>
              </a:rPr>
              <a:t>to be inside </a:t>
            </a:r>
            <a:r>
              <a:rPr lang="en-US" u="sng" dirty="0">
                <a:solidFill>
                  <a:srgbClr val="0000FF"/>
                </a:solidFill>
                <a:highlight>
                  <a:srgbClr val="FFFF96"/>
                </a:highlight>
                <a:latin typeface="Consolas"/>
              </a:rPr>
              <a:t>try</a:t>
            </a:r>
            <a:r>
              <a:rPr lang="en-US" u="sng" dirty="0">
                <a:solidFill>
                  <a:srgbClr val="000000"/>
                </a:solidFill>
                <a:highlight>
                  <a:srgbClr val="FFFF96"/>
                </a:highlight>
                <a:latin typeface="Consolas"/>
              </a:rPr>
              <a:t> clause</a:t>
            </a:r>
          </a:p>
          <a:p>
            <a:r>
              <a:rPr lang="en-US" dirty="0">
                <a:solidFill>
                  <a:srgbClr val="000000"/>
                </a:solidFill>
                <a:latin typeface="Consolas"/>
              </a:rPr>
              <a:t>    statement2</a:t>
            </a:r>
          </a:p>
          <a:p>
            <a:r>
              <a:rPr lang="en-US" dirty="0">
                <a:solidFill>
                  <a:srgbClr val="000000"/>
                </a:solidFill>
                <a:latin typeface="Consolas"/>
              </a:rPr>
              <a:t>    statement3</a:t>
            </a:r>
          </a:p>
          <a:p>
            <a:r>
              <a:rPr lang="en-US" dirty="0">
                <a:solidFill>
                  <a:srgbClr val="0000FF"/>
                </a:solidFill>
                <a:latin typeface="Consolas"/>
              </a:rPr>
              <a:t>except</a:t>
            </a:r>
            <a:r>
              <a:rPr lang="en-US" dirty="0">
                <a:solidFill>
                  <a:srgbClr val="000000"/>
                </a:solidFill>
                <a:latin typeface="Consolas"/>
              </a:rPr>
              <a:t> </a:t>
            </a:r>
            <a:r>
              <a:rPr lang="en-US" dirty="0" err="1">
                <a:solidFill>
                  <a:srgbClr val="000000"/>
                </a:solidFill>
                <a:latin typeface="Consolas"/>
              </a:rPr>
              <a:t>ExceptionName</a:t>
            </a:r>
            <a:r>
              <a:rPr lang="en-US" dirty="0">
                <a:solidFill>
                  <a:srgbClr val="000000"/>
                </a:solidFill>
                <a:latin typeface="Consolas"/>
              </a:rPr>
              <a:t>:</a:t>
            </a:r>
          </a:p>
          <a:p>
            <a:r>
              <a:rPr lang="en-US" dirty="0">
                <a:solidFill>
                  <a:srgbClr val="000000"/>
                </a:solidFill>
                <a:latin typeface="Consolas"/>
              </a:rPr>
              <a:t>    </a:t>
            </a:r>
            <a:r>
              <a:rPr lang="en-US" dirty="0">
                <a:solidFill>
                  <a:srgbClr val="000000"/>
                </a:solidFill>
                <a:highlight>
                  <a:srgbClr val="FFFF96"/>
                </a:highlight>
                <a:latin typeface="Consolas"/>
              </a:rPr>
              <a:t>statements to evaluated </a:t>
            </a:r>
            <a:r>
              <a:rPr lang="en-US" dirty="0">
                <a:solidFill>
                  <a:srgbClr val="0000FF"/>
                </a:solidFill>
                <a:highlight>
                  <a:srgbClr val="FFFF96"/>
                </a:highlight>
                <a:latin typeface="Consolas"/>
              </a:rPr>
              <a:t>in</a:t>
            </a:r>
            <a:r>
              <a:rPr lang="en-US" dirty="0">
                <a:solidFill>
                  <a:srgbClr val="000000"/>
                </a:solidFill>
                <a:highlight>
                  <a:srgbClr val="FFFF96"/>
                </a:highlight>
                <a:latin typeface="Consolas"/>
              </a:rPr>
              <a:t> case of </a:t>
            </a:r>
            <a:r>
              <a:rPr lang="en-US" dirty="0" err="1">
                <a:solidFill>
                  <a:srgbClr val="000000"/>
                </a:solidFill>
                <a:highlight>
                  <a:srgbClr val="FFFF96"/>
                </a:highlight>
                <a:latin typeface="Consolas"/>
              </a:rPr>
              <a:t>ExceptionName</a:t>
            </a:r>
            <a:r>
              <a:rPr lang="en-US" dirty="0">
                <a:solidFill>
                  <a:srgbClr val="000000"/>
                </a:solidFill>
                <a:highlight>
                  <a:srgbClr val="FFFF96"/>
                </a:highlight>
                <a:latin typeface="Consolas"/>
              </a:rPr>
              <a:t> happens</a:t>
            </a:r>
            <a:endParaRPr lang="en-US" dirty="0"/>
          </a:p>
        </p:txBody>
      </p:sp>
    </p:spTree>
    <p:extLst>
      <p:ext uri="{BB962C8B-B14F-4D97-AF65-F5344CB8AC3E}">
        <p14:creationId xmlns:p14="http://schemas.microsoft.com/office/powerpoint/2010/main" val="31872780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5" name="Rectangle 4"/>
          <p:cNvSpPr/>
          <p:nvPr/>
        </p:nvSpPr>
        <p:spPr>
          <a:xfrm>
            <a:off x="914400" y="935831"/>
            <a:ext cx="7162800" cy="3416320"/>
          </a:xfrm>
          <a:prstGeom prst="rect">
            <a:avLst/>
          </a:prstGeom>
        </p:spPr>
        <p:txBody>
          <a:bodyPr wrap="square">
            <a:spAutoFit/>
          </a:bodyPr>
          <a:lstStyle/>
          <a:p>
            <a:r>
              <a:rPr lang="en-US" dirty="0" err="1">
                <a:solidFill>
                  <a:srgbClr val="0000FF"/>
                </a:solidFill>
                <a:latin typeface="Consolas"/>
              </a:rPr>
              <a:t>def</a:t>
            </a:r>
            <a:r>
              <a:rPr lang="en-US" dirty="0">
                <a:solidFill>
                  <a:srgbClr val="000000"/>
                </a:solidFill>
                <a:latin typeface="Consolas"/>
              </a:rPr>
              <a:t> </a:t>
            </a:r>
            <a:r>
              <a:rPr lang="en-US" b="1" dirty="0" err="1">
                <a:solidFill>
                  <a:srgbClr val="000000"/>
                </a:solidFill>
                <a:latin typeface="Consolas"/>
              </a:rPr>
              <a:t>get_number</a:t>
            </a:r>
            <a:r>
              <a:rPr lang="en-US" b="1" dirty="0">
                <a:solidFill>
                  <a:srgbClr val="000000"/>
                </a:solidFill>
                <a:latin typeface="Consolas"/>
              </a:rPr>
              <a:t>():</a:t>
            </a:r>
          </a:p>
          <a:p>
            <a:r>
              <a:rPr lang="en-US" dirty="0">
                <a:solidFill>
                  <a:srgbClr val="000000"/>
                </a:solidFill>
                <a:latin typeface="Consolas"/>
              </a:rPr>
              <a:t>    </a:t>
            </a:r>
            <a:r>
              <a:rPr lang="en-US" i="1" dirty="0">
                <a:solidFill>
                  <a:srgbClr val="C9802B"/>
                </a:solidFill>
                <a:latin typeface="Consolas"/>
              </a:rPr>
              <a:t>"Returns a float number"</a:t>
            </a:r>
          </a:p>
          <a:p>
            <a:r>
              <a:rPr lang="en-US" dirty="0">
                <a:solidFill>
                  <a:srgbClr val="000000"/>
                </a:solidFill>
                <a:latin typeface="Consolas"/>
              </a:rPr>
              <a:t>    number = float(input(</a:t>
            </a:r>
            <a:r>
              <a:rPr lang="en-US" i="1" dirty="0">
                <a:solidFill>
                  <a:srgbClr val="C9802B"/>
                </a:solidFill>
                <a:latin typeface="Consolas"/>
              </a:rPr>
              <a:t>"Enter a float number: "</a:t>
            </a:r>
            <a:r>
              <a:rPr lang="en-US" i="1" dirty="0">
                <a:solidFill>
                  <a:srgbClr val="000000"/>
                </a:solidFill>
                <a:latin typeface="Consolas"/>
              </a:rPr>
              <a:t>))</a:t>
            </a:r>
          </a:p>
          <a:p>
            <a:r>
              <a:rPr lang="en-US" dirty="0">
                <a:solidFill>
                  <a:srgbClr val="000000"/>
                </a:solidFill>
                <a:latin typeface="Consolas"/>
              </a:rPr>
              <a:t>    </a:t>
            </a:r>
            <a:r>
              <a:rPr lang="en-US" dirty="0">
                <a:solidFill>
                  <a:srgbClr val="0000FF"/>
                </a:solidFill>
                <a:latin typeface="Consolas"/>
              </a:rPr>
              <a:t>return</a:t>
            </a:r>
            <a:r>
              <a:rPr lang="en-US" dirty="0">
                <a:solidFill>
                  <a:srgbClr val="000000"/>
                </a:solidFill>
                <a:latin typeface="Consolas"/>
              </a:rPr>
              <a:t> number</a:t>
            </a:r>
          </a:p>
          <a:p>
            <a:endParaRPr lang="en-US" dirty="0">
              <a:latin typeface="Consolas"/>
            </a:endParaRPr>
          </a:p>
          <a:p>
            <a:r>
              <a:rPr lang="en-US" dirty="0">
                <a:solidFill>
                  <a:srgbClr val="0000FF"/>
                </a:solidFill>
                <a:latin typeface="Consolas"/>
              </a:rPr>
              <a:t>while</a:t>
            </a:r>
            <a:r>
              <a:rPr lang="en-US" dirty="0">
                <a:solidFill>
                  <a:srgbClr val="000000"/>
                </a:solidFill>
                <a:latin typeface="Consolas"/>
              </a:rPr>
              <a:t> </a:t>
            </a:r>
            <a:r>
              <a:rPr lang="en-US" dirty="0">
                <a:solidFill>
                  <a:srgbClr val="0000FF"/>
                </a:solidFill>
                <a:latin typeface="Consolas"/>
              </a:rPr>
              <a:t>True</a:t>
            </a:r>
            <a:r>
              <a:rPr lang="en-US" dirty="0">
                <a:solidFill>
                  <a:srgbClr val="000000"/>
                </a:solidFill>
                <a:latin typeface="Consolas"/>
              </a:rPr>
              <a:t>:</a:t>
            </a:r>
          </a:p>
          <a:p>
            <a:r>
              <a:rPr lang="en-US" dirty="0">
                <a:solidFill>
                  <a:srgbClr val="000000"/>
                </a:solidFill>
                <a:latin typeface="Consolas"/>
              </a:rPr>
              <a:t>    </a:t>
            </a:r>
            <a:r>
              <a:rPr lang="en-US" dirty="0">
                <a:solidFill>
                  <a:srgbClr val="0000FF"/>
                </a:solidFill>
                <a:latin typeface="Consolas"/>
              </a:rPr>
              <a:t>try</a:t>
            </a:r>
            <a:r>
              <a:rPr lang="en-US" dirty="0">
                <a:solidFill>
                  <a:srgbClr val="000000"/>
                </a:solidFill>
                <a:latin typeface="Consolas"/>
              </a:rPr>
              <a:t>:</a:t>
            </a:r>
          </a:p>
          <a:p>
            <a:r>
              <a:rPr lang="en-US" dirty="0">
                <a:solidFill>
                  <a:srgbClr val="000000"/>
                </a:solidFill>
                <a:latin typeface="Consolas"/>
              </a:rPr>
              <a:t>        </a:t>
            </a:r>
            <a:r>
              <a:rPr lang="en-US" dirty="0">
                <a:solidFill>
                  <a:srgbClr val="0000FF"/>
                </a:solidFill>
                <a:latin typeface="Consolas"/>
              </a:rPr>
              <a:t>print</a:t>
            </a:r>
            <a:r>
              <a:rPr lang="en-US" dirty="0">
                <a:solidFill>
                  <a:srgbClr val="000000"/>
                </a:solidFill>
                <a:latin typeface="Consolas"/>
              </a:rPr>
              <a:t>(</a:t>
            </a:r>
            <a:r>
              <a:rPr lang="en-US" dirty="0" err="1">
                <a:solidFill>
                  <a:srgbClr val="000000"/>
                </a:solidFill>
                <a:latin typeface="Consolas"/>
              </a:rPr>
              <a:t>get_number</a:t>
            </a:r>
            <a:r>
              <a:rPr lang="en-US" dirty="0">
                <a:solidFill>
                  <a:srgbClr val="000000"/>
                </a:solidFill>
                <a:latin typeface="Consolas"/>
              </a:rPr>
              <a:t>())</a:t>
            </a:r>
          </a:p>
          <a:p>
            <a:r>
              <a:rPr lang="en-US" dirty="0">
                <a:solidFill>
                  <a:srgbClr val="000000"/>
                </a:solidFill>
                <a:latin typeface="Consolas"/>
              </a:rPr>
              <a:t>    </a:t>
            </a:r>
            <a:r>
              <a:rPr lang="en-US" dirty="0">
                <a:solidFill>
                  <a:srgbClr val="0000FF"/>
                </a:solidFill>
                <a:latin typeface="Consolas"/>
              </a:rPr>
              <a:t>except</a:t>
            </a:r>
            <a:r>
              <a:rPr lang="en-US" dirty="0">
                <a:solidFill>
                  <a:srgbClr val="000000"/>
                </a:solidFill>
                <a:latin typeface="Consolas"/>
              </a:rPr>
              <a:t> </a:t>
            </a:r>
            <a:r>
              <a:rPr lang="en-US" dirty="0" err="1">
                <a:solidFill>
                  <a:srgbClr val="000000"/>
                </a:solidFill>
                <a:latin typeface="Consolas"/>
              </a:rPr>
              <a:t>TypeError</a:t>
            </a:r>
            <a:r>
              <a:rPr lang="en-US" dirty="0">
                <a:solidFill>
                  <a:srgbClr val="000000"/>
                </a:solidFill>
                <a:latin typeface="Consolas"/>
              </a:rPr>
              <a:t>:</a:t>
            </a:r>
          </a:p>
          <a:p>
            <a:r>
              <a:rPr lang="en-US" dirty="0">
                <a:solidFill>
                  <a:srgbClr val="000000"/>
                </a:solidFill>
                <a:latin typeface="Consolas"/>
              </a:rPr>
              <a:t>        </a:t>
            </a:r>
            <a:r>
              <a:rPr lang="en-US" dirty="0">
                <a:solidFill>
                  <a:srgbClr val="0000FF"/>
                </a:solidFill>
                <a:latin typeface="Consolas"/>
              </a:rPr>
              <a:t>print</a:t>
            </a:r>
            <a:r>
              <a:rPr lang="en-US" dirty="0">
                <a:solidFill>
                  <a:srgbClr val="000000"/>
                </a:solidFill>
                <a:latin typeface="Consolas"/>
              </a:rPr>
              <a:t>(</a:t>
            </a:r>
            <a:r>
              <a:rPr lang="en-US" i="1" dirty="0">
                <a:solidFill>
                  <a:srgbClr val="C9802B"/>
                </a:solidFill>
                <a:latin typeface="Consolas"/>
              </a:rPr>
              <a:t>"You entered a wrong value."</a:t>
            </a:r>
            <a:r>
              <a:rPr lang="en-US" i="1" dirty="0">
                <a:solidFill>
                  <a:srgbClr val="000000"/>
                </a:solidFill>
                <a:latin typeface="Consolas"/>
              </a:rPr>
              <a:t>)</a:t>
            </a:r>
          </a:p>
          <a:p>
            <a:r>
              <a:rPr lang="en-US" dirty="0">
                <a:solidFill>
                  <a:srgbClr val="000000"/>
                </a:solidFill>
                <a:latin typeface="Consolas"/>
              </a:rPr>
              <a:t>    </a:t>
            </a:r>
            <a:r>
              <a:rPr lang="en-US" dirty="0">
                <a:solidFill>
                  <a:srgbClr val="0000FF"/>
                </a:solidFill>
                <a:latin typeface="Consolas"/>
              </a:rPr>
              <a:t>except</a:t>
            </a:r>
            <a:r>
              <a:rPr lang="en-US" dirty="0">
                <a:solidFill>
                  <a:srgbClr val="000000"/>
                </a:solidFill>
                <a:latin typeface="Consolas"/>
              </a:rPr>
              <a:t>:</a:t>
            </a:r>
          </a:p>
          <a:p>
            <a:r>
              <a:rPr lang="en-US" dirty="0">
                <a:solidFill>
                  <a:srgbClr val="000000"/>
                </a:solidFill>
                <a:latin typeface="Consolas"/>
              </a:rPr>
              <a:t>         </a:t>
            </a:r>
            <a:r>
              <a:rPr lang="en-US" dirty="0">
                <a:solidFill>
                  <a:srgbClr val="0000FF"/>
                </a:solidFill>
                <a:latin typeface="Consolas"/>
              </a:rPr>
              <a:t>print</a:t>
            </a:r>
            <a:r>
              <a:rPr lang="en-US" dirty="0">
                <a:solidFill>
                  <a:srgbClr val="000000"/>
                </a:solidFill>
                <a:latin typeface="Consolas"/>
              </a:rPr>
              <a:t>(</a:t>
            </a:r>
            <a:r>
              <a:rPr lang="en-US" i="1" dirty="0">
                <a:solidFill>
                  <a:srgbClr val="C9802B"/>
                </a:solidFill>
                <a:latin typeface="Consolas"/>
              </a:rPr>
              <a:t>"Unknown Error."</a:t>
            </a:r>
            <a:r>
              <a:rPr lang="en-US" i="1" dirty="0">
                <a:solidFill>
                  <a:srgbClr val="000000"/>
                </a:solidFill>
                <a:latin typeface="Consolas"/>
              </a:rPr>
              <a:t>)</a:t>
            </a:r>
            <a:endParaRPr lang="en-US" dirty="0"/>
          </a:p>
        </p:txBody>
      </p:sp>
    </p:spTree>
    <p:extLst>
      <p:ext uri="{BB962C8B-B14F-4D97-AF65-F5344CB8AC3E}">
        <p14:creationId xmlns:p14="http://schemas.microsoft.com/office/powerpoint/2010/main" val="5089975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Raising exceptions</a:t>
            </a:r>
          </a:p>
        </p:txBody>
      </p:sp>
      <p:sp>
        <p:nvSpPr>
          <p:cNvPr id="4" name="Rectangle 3"/>
          <p:cNvSpPr/>
          <p:nvPr/>
        </p:nvSpPr>
        <p:spPr>
          <a:xfrm>
            <a:off x="609600" y="1276350"/>
            <a:ext cx="7543800" cy="1200329"/>
          </a:xfrm>
          <a:prstGeom prst="rect">
            <a:avLst/>
          </a:prstGeom>
        </p:spPr>
        <p:txBody>
          <a:bodyPr wrap="square">
            <a:spAutoFit/>
          </a:bodyPr>
          <a:lstStyle/>
          <a:p>
            <a:r>
              <a:rPr lang="en-US" dirty="0">
                <a:solidFill>
                  <a:srgbClr val="0000FF"/>
                </a:solidFill>
                <a:latin typeface="Consolas"/>
              </a:rPr>
              <a:t>try</a:t>
            </a:r>
            <a:r>
              <a:rPr lang="en-US" dirty="0">
                <a:solidFill>
                  <a:srgbClr val="000000"/>
                </a:solidFill>
                <a:latin typeface="Consolas"/>
              </a:rPr>
              <a:t>:</a:t>
            </a:r>
          </a:p>
          <a:p>
            <a:r>
              <a:rPr lang="en-US" dirty="0">
                <a:solidFill>
                  <a:srgbClr val="000000"/>
                </a:solidFill>
                <a:latin typeface="Consolas"/>
              </a:rPr>
              <a:t>    </a:t>
            </a:r>
            <a:r>
              <a:rPr lang="en-US" dirty="0">
                <a:solidFill>
                  <a:srgbClr val="0000FF"/>
                </a:solidFill>
                <a:latin typeface="Consolas"/>
              </a:rPr>
              <a:t>raise</a:t>
            </a:r>
            <a:r>
              <a:rPr lang="en-US" dirty="0">
                <a:solidFill>
                  <a:srgbClr val="000000"/>
                </a:solidFill>
                <a:latin typeface="Consolas"/>
              </a:rPr>
              <a:t> </a:t>
            </a:r>
            <a:r>
              <a:rPr lang="en-US" dirty="0" err="1">
                <a:solidFill>
                  <a:srgbClr val="000000"/>
                </a:solidFill>
                <a:latin typeface="Consolas"/>
              </a:rPr>
              <a:t>ValueError</a:t>
            </a:r>
            <a:r>
              <a:rPr lang="en-US" dirty="0">
                <a:solidFill>
                  <a:srgbClr val="000000"/>
                </a:solidFill>
                <a:latin typeface="Consolas"/>
              </a:rPr>
              <a:t>(</a:t>
            </a:r>
            <a:r>
              <a:rPr lang="en-US" i="1" dirty="0">
                <a:solidFill>
                  <a:srgbClr val="C9802B"/>
                </a:solidFill>
                <a:latin typeface="Consolas"/>
              </a:rPr>
              <a:t>"A value error happened."</a:t>
            </a:r>
            <a:r>
              <a:rPr lang="en-US" i="1" dirty="0">
                <a:solidFill>
                  <a:srgbClr val="000000"/>
                </a:solidFill>
                <a:latin typeface="Consolas"/>
              </a:rPr>
              <a:t>)</a:t>
            </a:r>
          </a:p>
          <a:p>
            <a:r>
              <a:rPr lang="en-US" dirty="0">
                <a:solidFill>
                  <a:srgbClr val="0000FF"/>
                </a:solidFill>
                <a:latin typeface="Consolas"/>
              </a:rPr>
              <a:t>except</a:t>
            </a:r>
            <a:r>
              <a:rPr lang="en-US" dirty="0">
                <a:solidFill>
                  <a:srgbClr val="000000"/>
                </a:solidFill>
                <a:latin typeface="Consolas"/>
              </a:rPr>
              <a:t> </a:t>
            </a:r>
            <a:r>
              <a:rPr lang="en-US" dirty="0" err="1">
                <a:solidFill>
                  <a:srgbClr val="000000"/>
                </a:solidFill>
                <a:latin typeface="Consolas"/>
              </a:rPr>
              <a:t>ValueError</a:t>
            </a:r>
            <a:r>
              <a:rPr lang="en-US" dirty="0">
                <a:solidFill>
                  <a:srgbClr val="000000"/>
                </a:solidFill>
                <a:latin typeface="Consolas"/>
              </a:rPr>
              <a:t>:</a:t>
            </a:r>
          </a:p>
          <a:p>
            <a:r>
              <a:rPr lang="en-US" dirty="0">
                <a:solidFill>
                  <a:srgbClr val="000000"/>
                </a:solidFill>
                <a:latin typeface="Consolas"/>
              </a:rPr>
              <a:t>    </a:t>
            </a:r>
            <a:r>
              <a:rPr lang="en-US" dirty="0">
                <a:solidFill>
                  <a:srgbClr val="0000FF"/>
                </a:solidFill>
                <a:highlight>
                  <a:srgbClr val="FFFF96"/>
                </a:highlight>
                <a:latin typeface="Consolas"/>
              </a:rPr>
              <a:t>print</a:t>
            </a:r>
            <a:r>
              <a:rPr lang="en-US" dirty="0">
                <a:solidFill>
                  <a:srgbClr val="000000"/>
                </a:solidFill>
                <a:highlight>
                  <a:srgbClr val="FFFF96"/>
                </a:highlight>
                <a:latin typeface="Consolas"/>
              </a:rPr>
              <a:t>(</a:t>
            </a:r>
            <a:r>
              <a:rPr lang="en-US" i="1" dirty="0">
                <a:solidFill>
                  <a:srgbClr val="C9802B"/>
                </a:solidFill>
                <a:highlight>
                  <a:srgbClr val="FFFF96"/>
                </a:highlight>
                <a:latin typeface="Consolas"/>
              </a:rPr>
              <a:t>"</a:t>
            </a:r>
            <a:r>
              <a:rPr lang="en-US" i="1" dirty="0" err="1">
                <a:solidFill>
                  <a:srgbClr val="C9802B"/>
                </a:solidFill>
                <a:highlight>
                  <a:srgbClr val="FFFF96"/>
                </a:highlight>
                <a:latin typeface="Consolas"/>
              </a:rPr>
              <a:t>ValueError</a:t>
            </a:r>
            <a:r>
              <a:rPr lang="en-US" i="1" dirty="0">
                <a:solidFill>
                  <a:srgbClr val="C9802B"/>
                </a:solidFill>
                <a:highlight>
                  <a:srgbClr val="FFFF96"/>
                </a:highlight>
                <a:latin typeface="Consolas"/>
              </a:rPr>
              <a:t> in our code."</a:t>
            </a:r>
            <a:r>
              <a:rPr lang="en-US" i="1" dirty="0">
                <a:solidFill>
                  <a:srgbClr val="000000"/>
                </a:solidFill>
                <a:highlight>
                  <a:srgbClr val="FFFF96"/>
                </a:highlight>
                <a:latin typeface="Consolas"/>
              </a:rPr>
              <a:t>)</a:t>
            </a:r>
            <a:endParaRPr lang="en-US" dirty="0"/>
          </a:p>
        </p:txBody>
      </p:sp>
    </p:spTree>
    <p:extLst>
      <p:ext uri="{BB962C8B-B14F-4D97-AF65-F5344CB8AC3E}">
        <p14:creationId xmlns:p14="http://schemas.microsoft.com/office/powerpoint/2010/main" val="21704528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finally for cleanup</a:t>
            </a:r>
          </a:p>
        </p:txBody>
      </p:sp>
      <p:sp>
        <p:nvSpPr>
          <p:cNvPr id="4" name="Rectangle 3"/>
          <p:cNvSpPr/>
          <p:nvPr/>
        </p:nvSpPr>
        <p:spPr>
          <a:xfrm>
            <a:off x="381000" y="1047750"/>
            <a:ext cx="7924800" cy="2308324"/>
          </a:xfrm>
          <a:prstGeom prst="rect">
            <a:avLst/>
          </a:prstGeom>
        </p:spPr>
        <p:txBody>
          <a:bodyPr wrap="square">
            <a:spAutoFit/>
          </a:bodyPr>
          <a:lstStyle/>
          <a:p>
            <a:r>
              <a:rPr lang="en-US" dirty="0">
                <a:solidFill>
                  <a:srgbClr val="0000FF"/>
                </a:solidFill>
                <a:latin typeface="Consolas"/>
              </a:rPr>
              <a:t>try</a:t>
            </a:r>
            <a:r>
              <a:rPr lang="en-US" dirty="0">
                <a:solidFill>
                  <a:srgbClr val="000000"/>
                </a:solidFill>
                <a:latin typeface="Consolas"/>
              </a:rPr>
              <a:t>:</a:t>
            </a:r>
          </a:p>
          <a:p>
            <a:r>
              <a:rPr lang="en-US" dirty="0">
                <a:solidFill>
                  <a:srgbClr val="000000"/>
                </a:solidFill>
                <a:latin typeface="Consolas"/>
              </a:rPr>
              <a:t>    </a:t>
            </a:r>
            <a:r>
              <a:rPr lang="en-US" dirty="0" err="1">
                <a:solidFill>
                  <a:srgbClr val="000000"/>
                </a:solidFill>
                <a:latin typeface="Consolas"/>
              </a:rPr>
              <a:t>fobj</a:t>
            </a:r>
            <a:r>
              <a:rPr lang="en-US" dirty="0">
                <a:solidFill>
                  <a:srgbClr val="000000"/>
                </a:solidFill>
                <a:latin typeface="Consolas"/>
              </a:rPr>
              <a:t> = open(</a:t>
            </a:r>
            <a:r>
              <a:rPr lang="en-US" i="1" dirty="0">
                <a:solidFill>
                  <a:srgbClr val="C9802B"/>
                </a:solidFill>
                <a:latin typeface="Consolas"/>
              </a:rPr>
              <a:t>"hello.txt"</a:t>
            </a:r>
            <a:r>
              <a:rPr lang="en-US" i="1" dirty="0">
                <a:solidFill>
                  <a:srgbClr val="000000"/>
                </a:solidFill>
                <a:latin typeface="Consolas"/>
              </a:rPr>
              <a:t>, </a:t>
            </a:r>
            <a:r>
              <a:rPr lang="en-US" i="1" dirty="0">
                <a:solidFill>
                  <a:srgbClr val="C9802B"/>
                </a:solidFill>
                <a:latin typeface="Consolas"/>
              </a:rPr>
              <a:t>"w"</a:t>
            </a:r>
            <a:r>
              <a:rPr lang="en-US" i="1" dirty="0">
                <a:solidFill>
                  <a:srgbClr val="000000"/>
                </a:solidFill>
                <a:latin typeface="Consolas"/>
              </a:rPr>
              <a:t>)</a:t>
            </a:r>
          </a:p>
          <a:p>
            <a:r>
              <a:rPr lang="en-US" dirty="0">
                <a:solidFill>
                  <a:srgbClr val="000000"/>
                </a:solidFill>
                <a:latin typeface="Consolas"/>
              </a:rPr>
              <a:t>    res = </a:t>
            </a:r>
            <a:r>
              <a:rPr lang="en-US" dirty="0">
                <a:solidFill>
                  <a:srgbClr val="800000"/>
                </a:solidFill>
                <a:latin typeface="Consolas"/>
              </a:rPr>
              <a:t>12</a:t>
            </a:r>
            <a:r>
              <a:rPr lang="en-US" dirty="0">
                <a:solidFill>
                  <a:srgbClr val="000000"/>
                </a:solidFill>
                <a:latin typeface="Consolas"/>
              </a:rPr>
              <a:t> / </a:t>
            </a:r>
            <a:r>
              <a:rPr lang="en-US" dirty="0">
                <a:solidFill>
                  <a:srgbClr val="800000"/>
                </a:solidFill>
                <a:latin typeface="Consolas"/>
              </a:rPr>
              <a:t>0</a:t>
            </a:r>
          </a:p>
          <a:p>
            <a:r>
              <a:rPr lang="en-US" dirty="0">
                <a:solidFill>
                  <a:srgbClr val="0000FF"/>
                </a:solidFill>
                <a:latin typeface="Consolas"/>
              </a:rPr>
              <a:t>except</a:t>
            </a:r>
            <a:r>
              <a:rPr lang="en-US" dirty="0">
                <a:solidFill>
                  <a:srgbClr val="000000"/>
                </a:solidFill>
                <a:latin typeface="Consolas"/>
              </a:rPr>
              <a:t> </a:t>
            </a:r>
            <a:r>
              <a:rPr lang="en-US" dirty="0" err="1">
                <a:solidFill>
                  <a:srgbClr val="000000"/>
                </a:solidFill>
                <a:latin typeface="Consolas"/>
              </a:rPr>
              <a:t>ZeroDivisionError</a:t>
            </a:r>
            <a:r>
              <a:rPr lang="en-US" dirty="0">
                <a:solidFill>
                  <a:srgbClr val="000000"/>
                </a:solidFill>
                <a:latin typeface="Consolas"/>
              </a:rPr>
              <a:t>:</a:t>
            </a:r>
          </a:p>
          <a:p>
            <a:r>
              <a:rPr lang="en-US" dirty="0">
                <a:solidFill>
                  <a:srgbClr val="000000"/>
                </a:solidFill>
                <a:latin typeface="Consolas"/>
              </a:rPr>
              <a:t>    </a:t>
            </a:r>
            <a:r>
              <a:rPr lang="en-US" dirty="0">
                <a:solidFill>
                  <a:srgbClr val="0000FF"/>
                </a:solidFill>
                <a:latin typeface="Consolas"/>
              </a:rPr>
              <a:t>print</a:t>
            </a:r>
            <a:r>
              <a:rPr lang="en-US" dirty="0">
                <a:solidFill>
                  <a:srgbClr val="000000"/>
                </a:solidFill>
                <a:latin typeface="Consolas"/>
              </a:rPr>
              <a:t>(</a:t>
            </a:r>
            <a:r>
              <a:rPr lang="en-US" i="1" dirty="0">
                <a:solidFill>
                  <a:srgbClr val="C9802B"/>
                </a:solidFill>
                <a:latin typeface="Consolas"/>
              </a:rPr>
              <a:t>"We have an error in division"</a:t>
            </a:r>
            <a:r>
              <a:rPr lang="en-US" i="1" dirty="0">
                <a:solidFill>
                  <a:srgbClr val="000000"/>
                </a:solidFill>
                <a:latin typeface="Consolas"/>
              </a:rPr>
              <a:t>)</a:t>
            </a:r>
          </a:p>
          <a:p>
            <a:r>
              <a:rPr lang="en-US" dirty="0">
                <a:solidFill>
                  <a:srgbClr val="0000FF"/>
                </a:solidFill>
                <a:latin typeface="Consolas"/>
              </a:rPr>
              <a:t>finally</a:t>
            </a:r>
            <a:r>
              <a:rPr lang="en-US" dirty="0">
                <a:solidFill>
                  <a:srgbClr val="000000"/>
                </a:solidFill>
                <a:latin typeface="Consolas"/>
              </a:rPr>
              <a:t>:</a:t>
            </a:r>
          </a:p>
          <a:p>
            <a:r>
              <a:rPr lang="en-US" dirty="0">
                <a:solidFill>
                  <a:srgbClr val="000000"/>
                </a:solidFill>
                <a:latin typeface="Consolas"/>
              </a:rPr>
              <a:t>    </a:t>
            </a:r>
            <a:r>
              <a:rPr lang="en-US" dirty="0" err="1">
                <a:solidFill>
                  <a:srgbClr val="000000"/>
                </a:solidFill>
                <a:latin typeface="Consolas"/>
              </a:rPr>
              <a:t>fobj.close</a:t>
            </a:r>
            <a:r>
              <a:rPr lang="en-US" dirty="0">
                <a:solidFill>
                  <a:srgbClr val="000000"/>
                </a:solidFill>
                <a:latin typeface="Consolas"/>
              </a:rPr>
              <a:t>()</a:t>
            </a:r>
          </a:p>
          <a:p>
            <a:r>
              <a:rPr lang="en-US" dirty="0">
                <a:solidFill>
                  <a:srgbClr val="000000"/>
                </a:solidFill>
                <a:latin typeface="Consolas"/>
              </a:rPr>
              <a:t>    </a:t>
            </a:r>
            <a:r>
              <a:rPr lang="en-US" dirty="0">
                <a:solidFill>
                  <a:srgbClr val="0000FF"/>
                </a:solidFill>
                <a:latin typeface="Consolas"/>
              </a:rPr>
              <a:t>print</a:t>
            </a:r>
            <a:r>
              <a:rPr lang="en-US" dirty="0">
                <a:solidFill>
                  <a:srgbClr val="000000"/>
                </a:solidFill>
                <a:latin typeface="Consolas"/>
              </a:rPr>
              <a:t>(</a:t>
            </a:r>
            <a:r>
              <a:rPr lang="en-US" i="1" dirty="0">
                <a:solidFill>
                  <a:srgbClr val="C9802B"/>
                </a:solidFill>
                <a:latin typeface="Consolas"/>
              </a:rPr>
              <a:t>"Closing the file object."</a:t>
            </a:r>
            <a:r>
              <a:rPr lang="en-US" i="1" dirty="0">
                <a:solidFill>
                  <a:srgbClr val="000000"/>
                </a:solidFill>
                <a:latin typeface="Consolas"/>
              </a:rPr>
              <a:t>)</a:t>
            </a:r>
            <a:endParaRPr lang="en-US" dirty="0"/>
          </a:p>
        </p:txBody>
      </p:sp>
    </p:spTree>
    <p:extLst>
      <p:ext uri="{BB962C8B-B14F-4D97-AF65-F5344CB8AC3E}">
        <p14:creationId xmlns:p14="http://schemas.microsoft.com/office/powerpoint/2010/main" val="11264184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&amp; objects</a:t>
            </a:r>
            <a:endParaRPr lang="en-US" dirty="0"/>
          </a:p>
        </p:txBody>
      </p:sp>
      <p:sp>
        <p:nvSpPr>
          <p:cNvPr id="3" name="Subtitle 2"/>
          <p:cNvSpPr>
            <a:spLocks noGrp="1"/>
          </p:cNvSpPr>
          <p:nvPr>
            <p:ph type="subTitle" idx="10"/>
          </p:nvPr>
        </p:nvSpPr>
        <p:spPr/>
        <p:txBody>
          <a:bodyPr/>
          <a:lstStyle/>
          <a:p>
            <a:r>
              <a:rPr lang="en-US" dirty="0" smtClean="0"/>
              <a:t>Oops terminology, creating class, inheritance </a:t>
            </a:r>
            <a:endParaRPr lang="en-US" dirty="0"/>
          </a:p>
        </p:txBody>
      </p:sp>
    </p:spTree>
    <p:extLst>
      <p:ext uri="{BB962C8B-B14F-4D97-AF65-F5344CB8AC3E}">
        <p14:creationId xmlns:p14="http://schemas.microsoft.com/office/powerpoint/2010/main" val="15880216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a:t>
            </a:r>
            <a:r>
              <a:rPr lang="en-US" dirty="0" smtClean="0"/>
              <a:t>favorites</a:t>
            </a:r>
            <a:endParaRPr lang="en-US" dirty="0"/>
          </a:p>
        </p:txBody>
      </p:sp>
      <p:sp>
        <p:nvSpPr>
          <p:cNvPr id="3" name="Content Placeholder 2"/>
          <p:cNvSpPr>
            <a:spLocks noGrp="1"/>
          </p:cNvSpPr>
          <p:nvPr>
            <p:ph idx="13"/>
          </p:nvPr>
        </p:nvSpPr>
        <p:spPr/>
        <p:txBody>
          <a:bodyPr/>
          <a:lstStyle/>
          <a:p>
            <a:r>
              <a:rPr lang="en-US" b="1" dirty="0"/>
              <a:t>Python runs </a:t>
            </a:r>
            <a:r>
              <a:rPr lang="en-US" b="1" dirty="0" smtClean="0"/>
              <a:t>everywhere</a:t>
            </a:r>
          </a:p>
          <a:p>
            <a:endParaRPr lang="en-US" dirty="0"/>
          </a:p>
          <a:p>
            <a:endParaRPr lang="en-US" dirty="0" smtClean="0"/>
          </a:p>
          <a:p>
            <a:endParaRPr lang="en-US" dirty="0"/>
          </a:p>
          <a:p>
            <a:endParaRPr lang="en-US" dirty="0" smtClean="0"/>
          </a:p>
        </p:txBody>
      </p:sp>
      <p:grpSp>
        <p:nvGrpSpPr>
          <p:cNvPr id="6" name="Group 5"/>
          <p:cNvGrpSpPr/>
          <p:nvPr/>
        </p:nvGrpSpPr>
        <p:grpSpPr>
          <a:xfrm>
            <a:off x="381000" y="1249347"/>
            <a:ext cx="7901763" cy="1474803"/>
            <a:chOff x="381000" y="1249347"/>
            <a:chExt cx="7901763" cy="1474803"/>
          </a:xfrm>
        </p:grpSpPr>
        <p:pic>
          <p:nvPicPr>
            <p:cNvPr id="1030" name="Picture 6" descr="Image result for windows 10 logo transparent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76350"/>
              <a:ext cx="14478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le logo transparent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1433828"/>
              <a:ext cx="927791" cy="98552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linux logo transparent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1414582"/>
              <a:ext cx="914400" cy="1090247"/>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1480046"/>
              <a:ext cx="990600" cy="959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57800" y="1396333"/>
              <a:ext cx="1371600" cy="1023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7"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34963" y="1249347"/>
              <a:ext cx="1447800" cy="116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3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717452"/>
            <a:ext cx="6553200" cy="1911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Content Placeholder 2"/>
          <p:cNvSpPr txBox="1">
            <a:spLocks/>
          </p:cNvSpPr>
          <p:nvPr/>
        </p:nvSpPr>
        <p:spPr>
          <a:xfrm>
            <a:off x="304800" y="2952750"/>
            <a:ext cx="1956230" cy="1676400"/>
          </a:xfrm>
          <a:prstGeom prst="rect">
            <a:avLst/>
          </a:prstGeom>
        </p:spPr>
        <p:txBody>
          <a:bodyPr vert="horz" lIns="91440" tIns="45720" rIns="91440" bIns="45720" rtlCol="0">
            <a:normAutofit/>
          </a:bodyPr>
          <a:lstStyle>
            <a:lvl1pPr marL="233363" indent="-233363" algn="l" defTabSz="914400"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50" indent="-190500" algn="l" defTabSz="914400"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313" indent="-152400" algn="l" defTabSz="914400"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50" indent="-142875" algn="l" defTabSz="914400"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38" indent="-119063" algn="l" defTabSz="914400"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b="1" dirty="0"/>
              <a:t>Python allows </a:t>
            </a:r>
            <a:r>
              <a:rPr lang="en-US" b="1" dirty="0" smtClean="0"/>
              <a:t>me </a:t>
            </a:r>
            <a:r>
              <a:rPr lang="en-US" b="1" dirty="0"/>
              <a:t>to explain things very clearly</a:t>
            </a:r>
          </a:p>
          <a:p>
            <a:endParaRPr lang="en-US" b="1" dirty="0"/>
          </a:p>
          <a:p>
            <a:endParaRPr lang="en-US" b="1" dirty="0"/>
          </a:p>
          <a:p>
            <a:endParaRPr lang="en-US" b="1" dirty="0" smtClean="0"/>
          </a:p>
          <a:p>
            <a:endParaRPr lang="en-US" b="1" dirty="0" smtClean="0"/>
          </a:p>
          <a:p>
            <a:endParaRPr lang="en-US" b="1" dirty="0" smtClean="0"/>
          </a:p>
          <a:p>
            <a:endParaRPr lang="en-US" b="1" dirty="0" smtClean="0"/>
          </a:p>
        </p:txBody>
      </p:sp>
    </p:spTree>
    <p:extLst>
      <p:ext uri="{BB962C8B-B14F-4D97-AF65-F5344CB8AC3E}">
        <p14:creationId xmlns:p14="http://schemas.microsoft.com/office/powerpoint/2010/main" val="334752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Overview of OOP Terminology</a:t>
            </a:r>
          </a:p>
        </p:txBody>
      </p:sp>
      <p:sp>
        <p:nvSpPr>
          <p:cNvPr id="3" name="Content Placeholder 2"/>
          <p:cNvSpPr>
            <a:spLocks noGrp="1"/>
          </p:cNvSpPr>
          <p:nvPr>
            <p:ph idx="13"/>
          </p:nvPr>
        </p:nvSpPr>
        <p:spPr/>
        <p:txBody>
          <a:bodyPr>
            <a:normAutofit fontScale="92500" lnSpcReduction="20000"/>
          </a:bodyPr>
          <a:lstStyle/>
          <a:p>
            <a:r>
              <a:rPr lang="en-US" b="1" dirty="0" smtClean="0"/>
              <a:t>Class</a:t>
            </a:r>
            <a:r>
              <a:rPr lang="en-US" dirty="0"/>
              <a:t> − </a:t>
            </a:r>
            <a:r>
              <a:rPr lang="en-US" dirty="0" smtClean="0"/>
              <a:t>is</a:t>
            </a:r>
            <a:r>
              <a:rPr lang="en-US" b="1" dirty="0" smtClean="0"/>
              <a:t> </a:t>
            </a:r>
            <a:r>
              <a:rPr lang="en-US" dirty="0" smtClean="0"/>
              <a:t>user-defined </a:t>
            </a:r>
            <a:r>
              <a:rPr lang="en-US" dirty="0"/>
              <a:t>prototype for an object that defines a set of </a:t>
            </a:r>
            <a:r>
              <a:rPr lang="en-US" dirty="0" smtClean="0"/>
              <a:t>attributes &amp; methods.</a:t>
            </a:r>
          </a:p>
          <a:p>
            <a:r>
              <a:rPr lang="en-US" b="1" dirty="0"/>
              <a:t>Class variable</a:t>
            </a:r>
            <a:r>
              <a:rPr lang="en-US" dirty="0"/>
              <a:t> − A variable that is shared by all instances of a class. </a:t>
            </a:r>
            <a:endParaRPr lang="en-US" dirty="0" smtClean="0"/>
          </a:p>
          <a:p>
            <a:r>
              <a:rPr lang="en-US" b="1" dirty="0"/>
              <a:t>Data member</a:t>
            </a:r>
            <a:r>
              <a:rPr lang="en-US" dirty="0"/>
              <a:t> − A class variable or instance variable that holds data associated with a class and its objects</a:t>
            </a:r>
            <a:r>
              <a:rPr lang="en-US" dirty="0" smtClean="0"/>
              <a:t>.</a:t>
            </a:r>
          </a:p>
          <a:p>
            <a:r>
              <a:rPr lang="en-US" b="1" dirty="0"/>
              <a:t>Function overloading</a:t>
            </a:r>
            <a:r>
              <a:rPr lang="en-US" dirty="0"/>
              <a:t> − The assignment of more than one behavior to a particular function</a:t>
            </a:r>
            <a:r>
              <a:rPr lang="en-US" dirty="0" smtClean="0"/>
              <a:t>.</a:t>
            </a:r>
          </a:p>
          <a:p>
            <a:r>
              <a:rPr lang="en-US" b="1" dirty="0"/>
              <a:t>Instance variable</a:t>
            </a:r>
            <a:r>
              <a:rPr lang="en-US" dirty="0"/>
              <a:t> − A variable that is defined inside a method and belongs only to the current instance of a class</a:t>
            </a:r>
            <a:r>
              <a:rPr lang="en-US" dirty="0" smtClean="0"/>
              <a:t>.</a:t>
            </a:r>
          </a:p>
          <a:p>
            <a:r>
              <a:rPr lang="en-US" b="1" dirty="0"/>
              <a:t>Inheritance</a:t>
            </a:r>
            <a:r>
              <a:rPr lang="en-US" dirty="0"/>
              <a:t> − The transfer of the characteristics of a class to other classes that are derived from it</a:t>
            </a:r>
            <a:r>
              <a:rPr lang="en-US" dirty="0" smtClean="0"/>
              <a:t>.</a:t>
            </a:r>
          </a:p>
          <a:p>
            <a:r>
              <a:rPr lang="en-US" b="1" dirty="0"/>
              <a:t>Instance</a:t>
            </a:r>
            <a:r>
              <a:rPr lang="en-US" dirty="0"/>
              <a:t> − An individual object of a certain class. An object </a:t>
            </a:r>
            <a:r>
              <a:rPr lang="en-US" dirty="0" err="1"/>
              <a:t>obj</a:t>
            </a:r>
            <a:r>
              <a:rPr lang="en-US" dirty="0"/>
              <a:t> that belongs to a class Circle, for example, is an instance of the class Circle</a:t>
            </a:r>
            <a:r>
              <a:rPr lang="en-US" dirty="0" smtClean="0"/>
              <a:t>.</a:t>
            </a:r>
          </a:p>
          <a:p>
            <a:r>
              <a:rPr lang="en-US" b="1" dirty="0"/>
              <a:t>Instantiation</a:t>
            </a:r>
            <a:r>
              <a:rPr lang="en-US" dirty="0"/>
              <a:t> − The creation of an instance of a class</a:t>
            </a:r>
            <a:r>
              <a:rPr lang="en-US" dirty="0" smtClean="0"/>
              <a:t>.</a:t>
            </a:r>
          </a:p>
          <a:p>
            <a:r>
              <a:rPr lang="en-US" b="1" dirty="0"/>
              <a:t>Object</a:t>
            </a:r>
            <a:r>
              <a:rPr lang="en-US" dirty="0"/>
              <a:t> − A unique instance of a data structure that is defined by its class.</a:t>
            </a:r>
          </a:p>
        </p:txBody>
      </p:sp>
    </p:spTree>
    <p:extLst>
      <p:ext uri="{BB962C8B-B14F-4D97-AF65-F5344CB8AC3E}">
        <p14:creationId xmlns:p14="http://schemas.microsoft.com/office/powerpoint/2010/main" val="7161666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a:t>
            </a:r>
            <a:r>
              <a:rPr lang="en-US" dirty="0"/>
              <a:t>class</a:t>
            </a:r>
          </a:p>
        </p:txBody>
      </p:sp>
      <p:sp>
        <p:nvSpPr>
          <p:cNvPr id="4" name="Rectangle 3"/>
          <p:cNvSpPr/>
          <p:nvPr/>
        </p:nvSpPr>
        <p:spPr>
          <a:xfrm>
            <a:off x="533400" y="895350"/>
            <a:ext cx="5791200" cy="1754326"/>
          </a:xfrm>
          <a:prstGeom prst="rect">
            <a:avLst/>
          </a:prstGeom>
        </p:spPr>
        <p:txBody>
          <a:bodyPr wrap="square">
            <a:spAutoFit/>
          </a:bodyPr>
          <a:lstStyle/>
          <a:p>
            <a:r>
              <a:rPr lang="en-US" b="1" u="sng" dirty="0" err="1" smtClean="0">
                <a:latin typeface="Consolas"/>
              </a:rPr>
              <a:t>Sytnax</a:t>
            </a:r>
            <a:endParaRPr lang="en-US" b="1" u="sng" dirty="0" smtClean="0">
              <a:latin typeface="Consolas"/>
            </a:endParaRPr>
          </a:p>
          <a:p>
            <a:endParaRPr lang="en-US" b="1" u="sng" dirty="0" smtClean="0">
              <a:latin typeface="Consolas"/>
            </a:endParaRPr>
          </a:p>
          <a:p>
            <a:r>
              <a:rPr lang="en-US" dirty="0" smtClean="0">
                <a:solidFill>
                  <a:srgbClr val="0000FF"/>
                </a:solidFill>
                <a:latin typeface="Consolas"/>
              </a:rPr>
              <a:t>class</a:t>
            </a:r>
            <a:r>
              <a:rPr lang="en-US" dirty="0" smtClean="0">
                <a:solidFill>
                  <a:srgbClr val="000000"/>
                </a:solidFill>
                <a:latin typeface="Consolas"/>
              </a:rPr>
              <a:t> </a:t>
            </a:r>
            <a:r>
              <a:rPr lang="en-US" b="1" dirty="0" err="1">
                <a:solidFill>
                  <a:srgbClr val="000000"/>
                </a:solidFill>
                <a:latin typeface="Consolas"/>
              </a:rPr>
              <a:t>nameoftheclass</a:t>
            </a:r>
            <a:r>
              <a:rPr lang="en-US" b="1" dirty="0">
                <a:solidFill>
                  <a:srgbClr val="000000"/>
                </a:solidFill>
                <a:latin typeface="Consolas"/>
              </a:rPr>
              <a:t>(</a:t>
            </a:r>
            <a:r>
              <a:rPr lang="en-US" b="1" dirty="0" err="1">
                <a:solidFill>
                  <a:srgbClr val="000000"/>
                </a:solidFill>
                <a:latin typeface="Consolas"/>
              </a:rPr>
              <a:t>parent_class</a:t>
            </a:r>
            <a:r>
              <a:rPr lang="en-US" b="1" dirty="0">
                <a:solidFill>
                  <a:srgbClr val="000000"/>
                </a:solidFill>
                <a:latin typeface="Consolas"/>
              </a:rPr>
              <a:t>):</a:t>
            </a:r>
          </a:p>
          <a:p>
            <a:r>
              <a:rPr lang="en-US" dirty="0">
                <a:solidFill>
                  <a:srgbClr val="000000"/>
                </a:solidFill>
                <a:latin typeface="Consolas"/>
              </a:rPr>
              <a:t>    statement1</a:t>
            </a:r>
          </a:p>
          <a:p>
            <a:r>
              <a:rPr lang="en-US" dirty="0">
                <a:solidFill>
                  <a:srgbClr val="000000"/>
                </a:solidFill>
                <a:latin typeface="Consolas"/>
              </a:rPr>
              <a:t>    statement2</a:t>
            </a:r>
          </a:p>
          <a:p>
            <a:r>
              <a:rPr lang="en-US" dirty="0">
                <a:solidFill>
                  <a:srgbClr val="000000"/>
                </a:solidFill>
                <a:latin typeface="Consolas"/>
              </a:rPr>
              <a:t>    statement3</a:t>
            </a:r>
            <a:endParaRPr lang="en-US" dirty="0"/>
          </a:p>
        </p:txBody>
      </p:sp>
      <p:sp>
        <p:nvSpPr>
          <p:cNvPr id="5" name="Rectangle 4"/>
          <p:cNvSpPr/>
          <p:nvPr/>
        </p:nvSpPr>
        <p:spPr>
          <a:xfrm>
            <a:off x="762000" y="2952750"/>
            <a:ext cx="5791200"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solidFill>
                  <a:srgbClr val="0000FF"/>
                </a:solidFill>
                <a:latin typeface="Consolas"/>
              </a:rPr>
              <a:t>class</a:t>
            </a:r>
            <a:r>
              <a:rPr lang="en-US" dirty="0">
                <a:solidFill>
                  <a:srgbClr val="000000"/>
                </a:solidFill>
                <a:latin typeface="Consolas"/>
              </a:rPr>
              <a:t> </a:t>
            </a:r>
            <a:r>
              <a:rPr lang="en-US" b="1" dirty="0" err="1">
                <a:solidFill>
                  <a:srgbClr val="000000"/>
                </a:solidFill>
                <a:latin typeface="Consolas"/>
              </a:rPr>
              <a:t>MyClass</a:t>
            </a:r>
            <a:r>
              <a:rPr lang="en-US" b="1" dirty="0">
                <a:solidFill>
                  <a:srgbClr val="000000"/>
                </a:solidFill>
                <a:latin typeface="Consolas"/>
              </a:rPr>
              <a:t>(object):</a:t>
            </a:r>
          </a:p>
          <a:p>
            <a:r>
              <a:rPr lang="en-US" dirty="0">
                <a:solidFill>
                  <a:srgbClr val="000000"/>
                </a:solidFill>
                <a:latin typeface="Consolas"/>
              </a:rPr>
              <a:t>    a = </a:t>
            </a:r>
            <a:r>
              <a:rPr lang="en-US" dirty="0">
                <a:solidFill>
                  <a:srgbClr val="800000"/>
                </a:solidFill>
                <a:latin typeface="Consolas"/>
              </a:rPr>
              <a:t>90</a:t>
            </a:r>
          </a:p>
          <a:p>
            <a:r>
              <a:rPr lang="en-US" dirty="0">
                <a:solidFill>
                  <a:srgbClr val="000000"/>
                </a:solidFill>
                <a:latin typeface="Consolas"/>
              </a:rPr>
              <a:t>    b = </a:t>
            </a:r>
            <a:r>
              <a:rPr lang="en-US" dirty="0">
                <a:solidFill>
                  <a:srgbClr val="800000"/>
                </a:solidFill>
                <a:latin typeface="Consolas"/>
              </a:rPr>
              <a:t>88</a:t>
            </a:r>
          </a:p>
          <a:p>
            <a:endParaRPr lang="en-US" dirty="0">
              <a:latin typeface="Consolas"/>
            </a:endParaRPr>
          </a:p>
          <a:p>
            <a:r>
              <a:rPr lang="en-US" dirty="0">
                <a:solidFill>
                  <a:srgbClr val="000000"/>
                </a:solidFill>
                <a:latin typeface="Consolas"/>
              </a:rPr>
              <a:t>p = </a:t>
            </a:r>
            <a:r>
              <a:rPr lang="en-US" dirty="0" err="1">
                <a:solidFill>
                  <a:srgbClr val="000000"/>
                </a:solidFill>
                <a:latin typeface="Consolas"/>
              </a:rPr>
              <a:t>MyClass</a:t>
            </a:r>
            <a:r>
              <a:rPr lang="en-US" dirty="0">
                <a:solidFill>
                  <a:srgbClr val="000000"/>
                </a:solidFill>
                <a:latin typeface="Consolas"/>
              </a:rPr>
              <a:t>()</a:t>
            </a:r>
          </a:p>
          <a:p>
            <a:r>
              <a:rPr lang="en-US" dirty="0">
                <a:solidFill>
                  <a:srgbClr val="0000FF"/>
                </a:solidFill>
                <a:latin typeface="Consolas"/>
              </a:rPr>
              <a:t>print</a:t>
            </a:r>
            <a:r>
              <a:rPr lang="en-US" dirty="0">
                <a:solidFill>
                  <a:srgbClr val="000000"/>
                </a:solidFill>
                <a:latin typeface="Consolas"/>
              </a:rPr>
              <a:t> p</a:t>
            </a:r>
          </a:p>
        </p:txBody>
      </p:sp>
    </p:spTree>
    <p:extLst>
      <p:ext uri="{BB962C8B-B14F-4D97-AF65-F5344CB8AC3E}">
        <p14:creationId xmlns:p14="http://schemas.microsoft.com/office/powerpoint/2010/main" val="337329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Dunder </a:t>
            </a:r>
            <a:r>
              <a:rPr lang="en-US" dirty="0" smtClean="0"/>
              <a:t>Methods</a:t>
            </a:r>
            <a:endParaRPr lang="en-US" dirty="0"/>
          </a:p>
        </p:txBody>
      </p:sp>
      <p:sp>
        <p:nvSpPr>
          <p:cNvPr id="3" name="Content Placeholder 2"/>
          <p:cNvSpPr>
            <a:spLocks noGrp="1"/>
          </p:cNvSpPr>
          <p:nvPr>
            <p:ph idx="13"/>
          </p:nvPr>
        </p:nvSpPr>
        <p:spPr/>
        <p:txBody>
          <a:bodyPr/>
          <a:lstStyle/>
          <a:p>
            <a:r>
              <a:rPr lang="en-US" dirty="0"/>
              <a:t>In Python, special methods are a set of predefined methods you can use to enrich your classes. They are easy to recognize because they start and end with double underscores, for example __</a:t>
            </a:r>
            <a:r>
              <a:rPr lang="en-US" dirty="0" err="1"/>
              <a:t>init</a:t>
            </a:r>
            <a:r>
              <a:rPr lang="en-US" dirty="0"/>
              <a:t>__ or __</a:t>
            </a:r>
            <a:r>
              <a:rPr lang="en-US" dirty="0" err="1"/>
              <a:t>str</a:t>
            </a:r>
            <a:r>
              <a:rPr lang="en-US" dirty="0" smtClean="0"/>
              <a:t>__.</a:t>
            </a:r>
          </a:p>
          <a:p>
            <a:r>
              <a:rPr lang="en-US" dirty="0"/>
              <a:t>As it quickly became tiresome to say under-under-method-under-under </a:t>
            </a:r>
            <a:r>
              <a:rPr lang="en-US" dirty="0" smtClean="0"/>
              <a:t>Python community </a:t>
            </a:r>
            <a:r>
              <a:rPr lang="en-US" dirty="0"/>
              <a:t>adopted the term “dunder methods”, a short form of “double under</a:t>
            </a:r>
            <a:r>
              <a:rPr lang="en-US" dirty="0" smtClean="0"/>
              <a:t>.”</a:t>
            </a:r>
          </a:p>
          <a:p>
            <a:r>
              <a:rPr lang="en-US" dirty="0" smtClean="0"/>
              <a:t>Lets work with dunder method with class…</a:t>
            </a:r>
            <a:endParaRPr lang="en-US" dirty="0"/>
          </a:p>
        </p:txBody>
      </p:sp>
    </p:spTree>
    <p:extLst>
      <p:ext uri="{BB962C8B-B14F-4D97-AF65-F5344CB8AC3E}">
        <p14:creationId xmlns:p14="http://schemas.microsoft.com/office/powerpoint/2010/main" val="159374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 Initialization: __</a:t>
            </a:r>
            <a:r>
              <a:rPr lang="en-US" dirty="0" err="1"/>
              <a:t>init</a:t>
            </a:r>
            <a:r>
              <a:rPr lang="en-US" dirty="0" smtClean="0"/>
              <a:t>__</a:t>
            </a:r>
            <a:endParaRPr lang="en-US" dirty="0"/>
          </a:p>
        </p:txBody>
      </p:sp>
      <p:sp>
        <p:nvSpPr>
          <p:cNvPr id="5" name="Rectangle 2"/>
          <p:cNvSpPr>
            <a:spLocks noChangeArrowheads="1"/>
          </p:cNvSpPr>
          <p:nvPr/>
        </p:nvSpPr>
        <p:spPr bwMode="auto">
          <a:xfrm>
            <a:off x="533400" y="971550"/>
            <a:ext cx="6091732" cy="37548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class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Account: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"""A simple account class"""</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4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400" b="0" i="0" u="none" strike="noStrike" cap="none" normalizeH="0" baseline="0" dirty="0" err="1" smtClean="0">
                <a:ln>
                  <a:noFill/>
                </a:ln>
                <a:solidFill>
                  <a:srgbClr val="B200B2"/>
                </a:solidFill>
                <a:effectLst/>
                <a:latin typeface="Courier New" pitchFamily="49" charset="0"/>
                <a:cs typeface="Courier New" pitchFamily="49" charset="0"/>
              </a:rPr>
              <a:t>init</a:t>
            </a:r>
            <a:r>
              <a:rPr kumimoji="0" lang="en-US" altLang="en-US" sz="14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owner, amount=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0</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This is the constructor that lets us create</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objects from this class</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.owner</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owner</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.amount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amount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._transactions</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acc</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Account(</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'bob'</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default amount = 0</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acc</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Account(</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'bob'</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10</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"Owner name =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acc.owner</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"Amount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acc.amount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#Owner name =  bob Amount  10</a:t>
            </a:r>
            <a:endParaRPr kumimoji="0" lang="en-US" altLang="en-US" sz="36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5060513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 Representation: __</a:t>
            </a:r>
            <a:r>
              <a:rPr lang="en-US" dirty="0" err="1"/>
              <a:t>str</a:t>
            </a:r>
            <a:r>
              <a:rPr lang="en-US" dirty="0"/>
              <a:t>__, __</a:t>
            </a:r>
            <a:r>
              <a:rPr lang="en-US" dirty="0" err="1"/>
              <a:t>repr</a:t>
            </a:r>
            <a:r>
              <a:rPr lang="en-US" dirty="0" smtClean="0"/>
              <a:t>__</a:t>
            </a:r>
            <a:endParaRPr lang="en-US" dirty="0"/>
          </a:p>
        </p:txBody>
      </p:sp>
      <p:sp>
        <p:nvSpPr>
          <p:cNvPr id="4" name="Rectangle 1"/>
          <p:cNvSpPr>
            <a:spLocks noChangeArrowheads="1"/>
          </p:cNvSpPr>
          <p:nvPr/>
        </p:nvSpPr>
        <p:spPr bwMode="auto">
          <a:xfrm>
            <a:off x="436853" y="950476"/>
            <a:ext cx="7487947" cy="37548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class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Account: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 (see above)</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4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400" b="0" i="0" u="none" strike="noStrike" cap="none" normalizeH="0" baseline="0" dirty="0" err="1" smtClean="0">
                <a:ln>
                  <a:noFill/>
                </a:ln>
                <a:solidFill>
                  <a:srgbClr val="B200B2"/>
                </a:solidFill>
                <a:effectLst/>
                <a:latin typeface="Courier New" pitchFamily="49" charset="0"/>
                <a:cs typeface="Courier New" pitchFamily="49" charset="0"/>
              </a:rPr>
              <a:t>repr</a:t>
            </a:r>
            <a:r>
              <a:rPr kumimoji="0" lang="en-US" altLang="en-US" sz="14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return </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'Account({!r}, {!r})'</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.format(</a:t>
            </a:r>
            <a:r>
              <a:rPr kumimoji="0" lang="en-US" altLang="en-US" sz="14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.owner</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.amount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400" b="0" i="0" u="none" strike="noStrike" cap="none" normalizeH="0" baseline="0" dirty="0" err="1" smtClean="0">
                <a:ln>
                  <a:noFill/>
                </a:ln>
                <a:solidFill>
                  <a:srgbClr val="B200B2"/>
                </a:solidFill>
                <a:effectLst/>
                <a:latin typeface="Courier New" pitchFamily="49" charset="0"/>
                <a:cs typeface="Courier New" pitchFamily="49" charset="0"/>
              </a:rPr>
              <a:t>str</a:t>
            </a:r>
            <a:r>
              <a:rPr kumimoji="0" lang="en-US" altLang="en-US" sz="14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return </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'Account of {} with starting amount: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.format(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.owner</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.amount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acc</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Account(</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'bob'</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10</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acc</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80"/>
                </a:solidFill>
                <a:effectLst/>
                <a:latin typeface="Courier New" pitchFamily="49" charset="0"/>
                <a:cs typeface="Courier New" pitchFamily="49" charset="0"/>
              </a:rPr>
              <a:t>repr</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acc</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p>
          <a:p>
            <a:pPr lvl="0" fontAlgn="base">
              <a:spcBef>
                <a:spcPct val="0"/>
              </a:spcBef>
              <a:spcAft>
                <a:spcPct val="0"/>
              </a:spcAft>
            </a:pPr>
            <a:endParaRPr lang="en-US" altLang="en-US" sz="1400" dirty="0" smtClean="0">
              <a:solidFill>
                <a:schemeClr val="bg2">
                  <a:lumMod val="60000"/>
                  <a:lumOff val="40000"/>
                </a:schemeClr>
              </a:solidFill>
              <a:latin typeface="Arial" pitchFamily="34" charset="0"/>
              <a:cs typeface="Arial" pitchFamily="34" charset="0"/>
            </a:endParaRPr>
          </a:p>
          <a:p>
            <a:pPr lvl="0" fontAlgn="base">
              <a:spcBef>
                <a:spcPct val="0"/>
              </a:spcBef>
              <a:spcAft>
                <a:spcPct val="0"/>
              </a:spcAft>
            </a:pPr>
            <a:r>
              <a:rPr lang="en-US" altLang="en-US" sz="1400" dirty="0" smtClean="0">
                <a:solidFill>
                  <a:schemeClr val="bg2">
                    <a:lumMod val="60000"/>
                    <a:lumOff val="40000"/>
                  </a:schemeClr>
                </a:solidFill>
                <a:latin typeface="Arial" pitchFamily="34" charset="0"/>
                <a:cs typeface="Arial" pitchFamily="34" charset="0"/>
              </a:rPr>
              <a:t>#Account </a:t>
            </a:r>
            <a:r>
              <a:rPr lang="en-US" altLang="en-US" sz="1400" dirty="0">
                <a:solidFill>
                  <a:schemeClr val="bg2">
                    <a:lumMod val="60000"/>
                    <a:lumOff val="40000"/>
                  </a:schemeClr>
                </a:solidFill>
                <a:latin typeface="Arial" pitchFamily="34" charset="0"/>
                <a:cs typeface="Arial" pitchFamily="34" charset="0"/>
              </a:rPr>
              <a:t>of bob with starting amount: 10</a:t>
            </a:r>
          </a:p>
          <a:p>
            <a:pPr lvl="0" fontAlgn="base">
              <a:spcBef>
                <a:spcPct val="0"/>
              </a:spcBef>
              <a:spcAft>
                <a:spcPct val="0"/>
              </a:spcAft>
            </a:pPr>
            <a:r>
              <a:rPr lang="en-US" altLang="en-US" sz="1400" dirty="0" smtClean="0">
                <a:solidFill>
                  <a:schemeClr val="bg2">
                    <a:lumMod val="60000"/>
                    <a:lumOff val="40000"/>
                  </a:schemeClr>
                </a:solidFill>
                <a:latin typeface="Arial" pitchFamily="34" charset="0"/>
                <a:cs typeface="Arial" pitchFamily="34" charset="0"/>
              </a:rPr>
              <a:t>#Account</a:t>
            </a:r>
            <a:r>
              <a:rPr lang="en-US" altLang="en-US" sz="1400" dirty="0">
                <a:solidFill>
                  <a:schemeClr val="bg2">
                    <a:lumMod val="60000"/>
                    <a:lumOff val="40000"/>
                  </a:schemeClr>
                </a:solidFill>
                <a:latin typeface="Arial" pitchFamily="34" charset="0"/>
                <a:cs typeface="Arial" pitchFamily="34" charset="0"/>
              </a:rPr>
              <a:t>('bob', 10)</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1138783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dunder </a:t>
            </a:r>
            <a:r>
              <a:rPr lang="en-US" b="0" dirty="0" smtClean="0"/>
              <a:t>methods</a:t>
            </a:r>
            <a:endParaRPr lang="en-US" dirty="0"/>
          </a:p>
        </p:txBody>
      </p:sp>
      <p:sp>
        <p:nvSpPr>
          <p:cNvPr id="3" name="Content Placeholder 2"/>
          <p:cNvSpPr>
            <a:spLocks noGrp="1"/>
          </p:cNvSpPr>
          <p:nvPr>
            <p:ph idx="13"/>
          </p:nvPr>
        </p:nvSpPr>
        <p:spPr/>
        <p:txBody>
          <a:bodyPr>
            <a:normAutofit fontScale="92500" lnSpcReduction="10000"/>
          </a:bodyPr>
          <a:lstStyle/>
          <a:p>
            <a:r>
              <a:rPr lang="en-US" dirty="0" smtClean="0"/>
              <a:t>Python has many dunder methods, Python </a:t>
            </a:r>
            <a:r>
              <a:rPr lang="en-US" dirty="0"/>
              <a:t>class </a:t>
            </a:r>
            <a:r>
              <a:rPr lang="en-US" dirty="0" smtClean="0"/>
              <a:t>with various </a:t>
            </a:r>
            <a:r>
              <a:rPr lang="en-US" dirty="0"/>
              <a:t>dunder methods </a:t>
            </a:r>
            <a:r>
              <a:rPr lang="en-US" dirty="0" smtClean="0"/>
              <a:t>are useful to unlock </a:t>
            </a:r>
            <a:r>
              <a:rPr lang="en-US" dirty="0"/>
              <a:t>the following language features:</a:t>
            </a:r>
          </a:p>
          <a:p>
            <a:pPr lvl="1"/>
            <a:r>
              <a:rPr lang="en-US" dirty="0"/>
              <a:t>Initialization of new </a:t>
            </a:r>
            <a:r>
              <a:rPr lang="en-US" dirty="0" smtClean="0"/>
              <a:t>objects</a:t>
            </a:r>
          </a:p>
          <a:p>
            <a:pPr lvl="2"/>
            <a:r>
              <a:rPr lang="en-US" i="1" dirty="0">
                <a:effectLst>
                  <a:outerShdw blurRad="38100" dist="38100" dir="2700000" algn="tl">
                    <a:srgbClr val="000000">
                      <a:alpha val="43137"/>
                    </a:srgbClr>
                  </a:outerShdw>
                </a:effectLst>
              </a:rPr>
              <a:t>Object Initialization: __</a:t>
            </a:r>
            <a:r>
              <a:rPr lang="en-US" i="1" dirty="0" err="1">
                <a:effectLst>
                  <a:outerShdw blurRad="38100" dist="38100" dir="2700000" algn="tl">
                    <a:srgbClr val="000000">
                      <a:alpha val="43137"/>
                    </a:srgbClr>
                  </a:outerShdw>
                </a:effectLst>
              </a:rPr>
              <a:t>init</a:t>
            </a:r>
            <a:r>
              <a:rPr lang="en-US" i="1" dirty="0" smtClean="0">
                <a:effectLst>
                  <a:outerShdw blurRad="38100" dist="38100" dir="2700000" algn="tl">
                    <a:srgbClr val="000000">
                      <a:alpha val="43137"/>
                    </a:srgbClr>
                  </a:outerShdw>
                </a:effectLst>
              </a:rPr>
              <a:t>__</a:t>
            </a:r>
            <a:endParaRPr lang="en-US" i="1" dirty="0">
              <a:effectLst>
                <a:outerShdw blurRad="38100" dist="38100" dir="2700000" algn="tl">
                  <a:srgbClr val="000000">
                    <a:alpha val="43137"/>
                  </a:srgbClr>
                </a:outerShdw>
              </a:effectLst>
            </a:endParaRPr>
          </a:p>
          <a:p>
            <a:pPr lvl="1"/>
            <a:r>
              <a:rPr lang="en-US" dirty="0"/>
              <a:t>Object </a:t>
            </a:r>
            <a:r>
              <a:rPr lang="en-US" dirty="0" smtClean="0"/>
              <a:t>representation</a:t>
            </a:r>
          </a:p>
          <a:p>
            <a:pPr lvl="2"/>
            <a:r>
              <a:rPr lang="en-US" i="1" dirty="0">
                <a:effectLst>
                  <a:outerShdw blurRad="38100" dist="38100" dir="2700000" algn="tl">
                    <a:srgbClr val="000000">
                      <a:alpha val="43137"/>
                    </a:srgbClr>
                  </a:outerShdw>
                </a:effectLst>
              </a:rPr>
              <a:t>Object Representation: __</a:t>
            </a:r>
            <a:r>
              <a:rPr lang="en-US" i="1" dirty="0" err="1">
                <a:effectLst>
                  <a:outerShdw blurRad="38100" dist="38100" dir="2700000" algn="tl">
                    <a:srgbClr val="000000">
                      <a:alpha val="43137"/>
                    </a:srgbClr>
                  </a:outerShdw>
                </a:effectLst>
              </a:rPr>
              <a:t>str</a:t>
            </a:r>
            <a:r>
              <a:rPr lang="en-US" i="1" dirty="0">
                <a:effectLst>
                  <a:outerShdw blurRad="38100" dist="38100" dir="2700000" algn="tl">
                    <a:srgbClr val="000000">
                      <a:alpha val="43137"/>
                    </a:srgbClr>
                  </a:outerShdw>
                </a:effectLst>
              </a:rPr>
              <a:t>__, __</a:t>
            </a:r>
            <a:r>
              <a:rPr lang="en-US" i="1" dirty="0" err="1">
                <a:effectLst>
                  <a:outerShdw blurRad="38100" dist="38100" dir="2700000" algn="tl">
                    <a:srgbClr val="000000">
                      <a:alpha val="43137"/>
                    </a:srgbClr>
                  </a:outerShdw>
                </a:effectLst>
              </a:rPr>
              <a:t>repr</a:t>
            </a:r>
            <a:r>
              <a:rPr lang="en-US" i="1" dirty="0" smtClean="0">
                <a:effectLst>
                  <a:outerShdw blurRad="38100" dist="38100" dir="2700000" algn="tl">
                    <a:srgbClr val="000000">
                      <a:alpha val="43137"/>
                    </a:srgbClr>
                  </a:outerShdw>
                </a:effectLst>
              </a:rPr>
              <a:t>__</a:t>
            </a:r>
            <a:endParaRPr lang="en-US" dirty="0">
              <a:effectLst>
                <a:outerShdw blurRad="38100" dist="38100" dir="2700000" algn="tl">
                  <a:srgbClr val="000000">
                    <a:alpha val="43137"/>
                  </a:srgbClr>
                </a:outerShdw>
              </a:effectLst>
            </a:endParaRPr>
          </a:p>
          <a:p>
            <a:pPr lvl="1"/>
            <a:r>
              <a:rPr lang="en-US" dirty="0"/>
              <a:t>Enable </a:t>
            </a:r>
            <a:r>
              <a:rPr lang="en-US" dirty="0" smtClean="0"/>
              <a:t>iteration</a:t>
            </a:r>
          </a:p>
          <a:p>
            <a:pPr lvl="2"/>
            <a:r>
              <a:rPr lang="en-US" i="1" dirty="0">
                <a:effectLst>
                  <a:outerShdw blurRad="38100" dist="38100" dir="2700000" algn="tl">
                    <a:srgbClr val="000000">
                      <a:alpha val="43137"/>
                    </a:srgbClr>
                  </a:outerShdw>
                </a:effectLst>
              </a:rPr>
              <a:t>Iteration: __</a:t>
            </a:r>
            <a:r>
              <a:rPr lang="en-US" i="1" dirty="0" err="1">
                <a:effectLst>
                  <a:outerShdw blurRad="38100" dist="38100" dir="2700000" algn="tl">
                    <a:srgbClr val="000000">
                      <a:alpha val="43137"/>
                    </a:srgbClr>
                  </a:outerShdw>
                </a:effectLst>
              </a:rPr>
              <a:t>len</a:t>
            </a:r>
            <a:r>
              <a:rPr lang="en-US" i="1" dirty="0">
                <a:effectLst>
                  <a:outerShdw blurRad="38100" dist="38100" dir="2700000" algn="tl">
                    <a:srgbClr val="000000">
                      <a:alpha val="43137"/>
                    </a:srgbClr>
                  </a:outerShdw>
                </a:effectLst>
              </a:rPr>
              <a:t>__, __</a:t>
            </a:r>
            <a:r>
              <a:rPr lang="en-US" i="1" dirty="0" err="1">
                <a:effectLst>
                  <a:outerShdw blurRad="38100" dist="38100" dir="2700000" algn="tl">
                    <a:srgbClr val="000000">
                      <a:alpha val="43137"/>
                    </a:srgbClr>
                  </a:outerShdw>
                </a:effectLst>
              </a:rPr>
              <a:t>getitem</a:t>
            </a:r>
            <a:r>
              <a:rPr lang="en-US" i="1" dirty="0">
                <a:effectLst>
                  <a:outerShdw blurRad="38100" dist="38100" dir="2700000" algn="tl">
                    <a:srgbClr val="000000">
                      <a:alpha val="43137"/>
                    </a:srgbClr>
                  </a:outerShdw>
                </a:effectLst>
              </a:rPr>
              <a:t>__, __reversed</a:t>
            </a:r>
            <a:r>
              <a:rPr lang="en-US" i="1" dirty="0" smtClean="0">
                <a:effectLst>
                  <a:outerShdw blurRad="38100" dist="38100" dir="2700000" algn="tl">
                    <a:srgbClr val="000000">
                      <a:alpha val="43137"/>
                    </a:srgbClr>
                  </a:outerShdw>
                </a:effectLst>
              </a:rPr>
              <a:t>__</a:t>
            </a:r>
            <a:endParaRPr lang="en-US" i="1" dirty="0">
              <a:effectLst>
                <a:outerShdw blurRad="38100" dist="38100" dir="2700000" algn="tl">
                  <a:srgbClr val="000000">
                    <a:alpha val="43137"/>
                  </a:srgbClr>
                </a:outerShdw>
              </a:effectLst>
            </a:endParaRPr>
          </a:p>
          <a:p>
            <a:pPr lvl="1"/>
            <a:r>
              <a:rPr lang="en-US" dirty="0"/>
              <a:t>Operator overloading (comparison</a:t>
            </a:r>
            <a:r>
              <a:rPr lang="en-US" dirty="0" smtClean="0"/>
              <a:t>)</a:t>
            </a:r>
          </a:p>
          <a:p>
            <a:pPr lvl="2"/>
            <a:r>
              <a:rPr lang="en-US" i="1" dirty="0">
                <a:effectLst>
                  <a:outerShdw blurRad="38100" dist="38100" dir="2700000" algn="tl">
                    <a:srgbClr val="000000">
                      <a:alpha val="43137"/>
                    </a:srgbClr>
                  </a:outerShdw>
                </a:effectLst>
              </a:rPr>
              <a:t>Operator Overloading :__</a:t>
            </a:r>
            <a:r>
              <a:rPr lang="en-US" i="1" dirty="0" err="1">
                <a:effectLst>
                  <a:outerShdw blurRad="38100" dist="38100" dir="2700000" algn="tl">
                    <a:srgbClr val="000000">
                      <a:alpha val="43137"/>
                    </a:srgbClr>
                  </a:outerShdw>
                </a:effectLst>
              </a:rPr>
              <a:t>eq</a:t>
            </a:r>
            <a:r>
              <a:rPr lang="en-US" i="1" dirty="0">
                <a:effectLst>
                  <a:outerShdw blurRad="38100" dist="38100" dir="2700000" algn="tl">
                    <a:srgbClr val="000000">
                      <a:alpha val="43137"/>
                    </a:srgbClr>
                  </a:outerShdw>
                </a:effectLst>
              </a:rPr>
              <a:t>__, __</a:t>
            </a:r>
            <a:r>
              <a:rPr lang="en-US" i="1" dirty="0" err="1">
                <a:effectLst>
                  <a:outerShdw blurRad="38100" dist="38100" dir="2700000" algn="tl">
                    <a:srgbClr val="000000">
                      <a:alpha val="43137"/>
                    </a:srgbClr>
                  </a:outerShdw>
                </a:effectLst>
              </a:rPr>
              <a:t>lt</a:t>
            </a:r>
            <a:r>
              <a:rPr lang="en-US" i="1" dirty="0" smtClean="0">
                <a:effectLst>
                  <a:outerShdw blurRad="38100" dist="38100" dir="2700000" algn="tl">
                    <a:srgbClr val="000000">
                      <a:alpha val="43137"/>
                    </a:srgbClr>
                  </a:outerShdw>
                </a:effectLst>
              </a:rPr>
              <a:t>__</a:t>
            </a:r>
            <a:endParaRPr lang="en-US" dirty="0"/>
          </a:p>
          <a:p>
            <a:pPr lvl="1"/>
            <a:r>
              <a:rPr lang="en-US" dirty="0"/>
              <a:t>Operator overloading (addition</a:t>
            </a:r>
            <a:r>
              <a:rPr lang="en-US" dirty="0" smtClean="0"/>
              <a:t>)</a:t>
            </a:r>
          </a:p>
          <a:p>
            <a:pPr lvl="2"/>
            <a:r>
              <a:rPr lang="en-US" i="1" dirty="0">
                <a:effectLst>
                  <a:outerShdw blurRad="38100" dist="38100" dir="2700000" algn="tl">
                    <a:srgbClr val="000000">
                      <a:alpha val="43137"/>
                    </a:srgbClr>
                  </a:outerShdw>
                </a:effectLst>
              </a:rPr>
              <a:t>Operator Overloading </a:t>
            </a:r>
            <a:r>
              <a:rPr lang="en-US" i="1" dirty="0" smtClean="0">
                <a:effectLst>
                  <a:outerShdw blurRad="38100" dist="38100" dir="2700000" algn="tl">
                    <a:srgbClr val="000000">
                      <a:alpha val="43137"/>
                    </a:srgbClr>
                  </a:outerShdw>
                </a:effectLst>
              </a:rPr>
              <a:t>:__</a:t>
            </a:r>
            <a:r>
              <a:rPr lang="en-US" i="1" dirty="0">
                <a:effectLst>
                  <a:outerShdw blurRad="38100" dist="38100" dir="2700000" algn="tl">
                    <a:srgbClr val="000000">
                      <a:alpha val="43137"/>
                    </a:srgbClr>
                  </a:outerShdw>
                </a:effectLst>
              </a:rPr>
              <a:t>add</a:t>
            </a:r>
            <a:r>
              <a:rPr lang="en-US" i="1" dirty="0" smtClean="0">
                <a:effectLst>
                  <a:outerShdw blurRad="38100" dist="38100" dir="2700000" algn="tl">
                    <a:srgbClr val="000000">
                      <a:alpha val="43137"/>
                    </a:srgbClr>
                  </a:outerShdw>
                </a:effectLst>
              </a:rPr>
              <a:t>__</a:t>
            </a:r>
            <a:endParaRPr lang="en-US" i="1" dirty="0">
              <a:effectLst>
                <a:outerShdw blurRad="38100" dist="38100" dir="2700000" algn="tl">
                  <a:srgbClr val="000000">
                    <a:alpha val="43137"/>
                  </a:srgbClr>
                </a:outerShdw>
              </a:effectLst>
            </a:endParaRPr>
          </a:p>
          <a:p>
            <a:pPr lvl="1"/>
            <a:r>
              <a:rPr lang="en-US" dirty="0"/>
              <a:t>Method </a:t>
            </a:r>
            <a:r>
              <a:rPr lang="en-US" dirty="0" smtClean="0"/>
              <a:t>invocation</a:t>
            </a:r>
          </a:p>
          <a:p>
            <a:pPr lvl="2"/>
            <a:r>
              <a:rPr lang="en-US" i="1" dirty="0">
                <a:effectLst>
                  <a:outerShdw blurRad="38100" dist="38100" dir="2700000" algn="tl">
                    <a:srgbClr val="000000">
                      <a:alpha val="43137"/>
                    </a:srgbClr>
                  </a:outerShdw>
                </a:effectLst>
              </a:rPr>
              <a:t>Callable Python Objects: __call</a:t>
            </a:r>
            <a:r>
              <a:rPr lang="en-US" i="1" dirty="0" smtClean="0">
                <a:effectLst>
                  <a:outerShdw blurRad="38100" dist="38100" dir="2700000" algn="tl">
                    <a:srgbClr val="000000">
                      <a:alpha val="43137"/>
                    </a:srgbClr>
                  </a:outerShdw>
                </a:effectLst>
              </a:rPr>
              <a:t>__</a:t>
            </a:r>
            <a:endParaRPr lang="en-US" i="1" dirty="0">
              <a:effectLst>
                <a:outerShdw blurRad="38100" dist="38100" dir="2700000" algn="tl">
                  <a:srgbClr val="000000">
                    <a:alpha val="43137"/>
                  </a:srgbClr>
                </a:outerShdw>
              </a:effectLst>
            </a:endParaRPr>
          </a:p>
          <a:p>
            <a:pPr lvl="1"/>
            <a:r>
              <a:rPr lang="en-US" dirty="0"/>
              <a:t>Context manager support (with statement</a:t>
            </a:r>
            <a:r>
              <a:rPr lang="en-US" dirty="0" smtClean="0"/>
              <a:t>)</a:t>
            </a:r>
          </a:p>
          <a:p>
            <a:pPr lvl="2"/>
            <a:r>
              <a:rPr lang="en-US" i="1" dirty="0" smtClean="0">
                <a:effectLst>
                  <a:outerShdw blurRad="38100" dist="38100" dir="2700000" algn="tl">
                    <a:srgbClr val="000000">
                      <a:alpha val="43137"/>
                    </a:srgbClr>
                  </a:outerShdw>
                </a:effectLst>
              </a:rPr>
              <a:t>With</a:t>
            </a:r>
            <a:r>
              <a:rPr lang="en-US" i="1" dirty="0">
                <a:effectLst>
                  <a:outerShdw blurRad="38100" dist="38100" dir="2700000" algn="tl">
                    <a:srgbClr val="000000">
                      <a:alpha val="43137"/>
                    </a:srgbClr>
                  </a:outerShdw>
                </a:effectLst>
              </a:rPr>
              <a:t> Statement: __enter__, __exit</a:t>
            </a:r>
            <a:r>
              <a:rPr lang="en-US" i="1" dirty="0" smtClean="0">
                <a:effectLst>
                  <a:outerShdw blurRad="38100" dist="38100" dir="2700000" algn="tl">
                    <a:srgbClr val="000000">
                      <a:alpha val="43137"/>
                    </a:srgbClr>
                  </a:outerShdw>
                </a:effectLst>
              </a:rPr>
              <a:t>__</a:t>
            </a:r>
          </a:p>
          <a:p>
            <a:pPr lvl="2"/>
            <a:endParaRPr lang="en-US" dirty="0"/>
          </a:p>
          <a:p>
            <a:endParaRPr lang="en-US" dirty="0"/>
          </a:p>
        </p:txBody>
      </p:sp>
      <p:sp>
        <p:nvSpPr>
          <p:cNvPr id="4" name="Rectangle 3"/>
          <p:cNvSpPr/>
          <p:nvPr/>
        </p:nvSpPr>
        <p:spPr>
          <a:xfrm>
            <a:off x="5181600" y="4476750"/>
            <a:ext cx="2169248" cy="307777"/>
          </a:xfrm>
          <a:prstGeom prst="rect">
            <a:avLst/>
          </a:prstGeom>
        </p:spPr>
        <p:txBody>
          <a:bodyPr wrap="none">
            <a:spAutoFit/>
          </a:bodyPr>
          <a:lstStyle/>
          <a:p>
            <a:pPr lvl="1"/>
            <a:r>
              <a:rPr lang="en-US" sz="1400" dirty="0"/>
              <a:t>For more details </a:t>
            </a:r>
            <a:r>
              <a:rPr lang="en-US" sz="1400" dirty="0" smtClean="0">
                <a:hlinkClick r:id="rId2"/>
              </a:rPr>
              <a:t>visit</a:t>
            </a:r>
            <a:endParaRPr lang="en-US" sz="1400" dirty="0"/>
          </a:p>
        </p:txBody>
      </p:sp>
    </p:spTree>
    <p:extLst>
      <p:ext uri="{BB962C8B-B14F-4D97-AF65-F5344CB8AC3E}">
        <p14:creationId xmlns:p14="http://schemas.microsoft.com/office/powerpoint/2010/main" val="38927865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1327034" y="194935"/>
            <a:ext cx="6216766" cy="4662815"/>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class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BankAccount</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autoAccountNoGen</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0</a:t>
            </a:r>
            <a:b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    </a:t>
            </a:r>
            <a:r>
              <a:rPr kumimoji="0" lang="en-US" altLang="en-US" sz="11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100" b="0" i="0" u="none" strike="noStrike" cap="none" normalizeH="0" baseline="0" dirty="0" err="1" smtClean="0">
                <a:ln>
                  <a:noFill/>
                </a:ln>
                <a:solidFill>
                  <a:srgbClr val="B200B2"/>
                </a:solidFill>
                <a:effectLst/>
                <a:latin typeface="Courier New" pitchFamily="49" charset="0"/>
                <a:cs typeface="Courier New" pitchFamily="49" charset="0"/>
              </a:rPr>
              <a:t>init</a:t>
            </a:r>
            <a:r>
              <a:rPr kumimoji="0" lang="en-US" altLang="en-US" sz="11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accountHolderName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accountBalance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BankAccount.autoAccountNoGen</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1</a:t>
            </a:r>
            <a:b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.__</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accountNo</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BankAccount.autoAccountNoGen</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.accountHolderName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accountHolderName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._</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accountBalance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accountBalance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100" b="0" i="0" u="none" strike="noStrike" cap="none" normalizeH="0" baseline="0" dirty="0" err="1" smtClean="0">
                <a:ln>
                  <a:noFill/>
                </a:ln>
                <a:solidFill>
                  <a:srgbClr val="B200B2"/>
                </a:solidFill>
                <a:effectLst/>
                <a:latin typeface="Courier New" pitchFamily="49" charset="0"/>
                <a:cs typeface="Courier New" pitchFamily="49" charset="0"/>
              </a:rPr>
              <a:t>str</a:t>
            </a:r>
            <a:r>
              <a:rPr kumimoji="0" lang="en-US" altLang="en-US" sz="11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return </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"Account no = {} "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"Account Holder Name = {} "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"Account Balance = {}"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.format(</a:t>
            </a:r>
            <a:r>
              <a:rPr kumimoji="0" lang="en-US" altLang="en-US" sz="11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.__</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accountNo</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.accountHolderName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._</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accountBalance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withdraw(</a:t>
            </a:r>
            <a:r>
              <a:rPr kumimoji="0" lang="en-US" altLang="en-US" sz="11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amount):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if </a:t>
            </a:r>
            <a:r>
              <a:rPr kumimoji="0" lang="en-US" altLang="en-US" sz="11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.accountBalance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 amount &lt;= </a:t>
            </a:r>
            <a:r>
              <a:rPr kumimoji="0" lang="en-US" altLang="en-US" sz="1100" b="0" i="0" u="none" strike="noStrike" cap="none" normalizeH="0" baseline="0" dirty="0" smtClean="0">
                <a:ln>
                  <a:noFill/>
                </a:ln>
                <a:solidFill>
                  <a:srgbClr val="0000FF"/>
                </a:solidFill>
                <a:effectLst/>
                <a:latin typeface="Courier New" pitchFamily="49" charset="0"/>
                <a:cs typeface="Courier New" pitchFamily="49" charset="0"/>
              </a:rPr>
              <a:t>500</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raise </a:t>
            </a:r>
            <a:r>
              <a:rPr kumimoji="0" lang="en-US" altLang="en-US" sz="1100" b="0" i="0" u="none" strike="noStrike" cap="none" normalizeH="0" baseline="0" dirty="0" err="1" smtClean="0">
                <a:ln>
                  <a:noFill/>
                </a:ln>
                <a:solidFill>
                  <a:srgbClr val="000080"/>
                </a:solidFill>
                <a:effectLst/>
                <a:latin typeface="Courier New" pitchFamily="49" charset="0"/>
                <a:cs typeface="Courier New" pitchFamily="49" charset="0"/>
              </a:rPr>
              <a:t>RuntimeError</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100" b="1" i="0" u="none" strike="noStrike" cap="none" normalizeH="0" baseline="0" dirty="0" smtClean="0">
                <a:ln>
                  <a:noFill/>
                </a:ln>
                <a:solidFill>
                  <a:srgbClr val="008080"/>
                </a:solidFill>
                <a:effectLst/>
                <a:latin typeface="Courier New" pitchFamily="49" charset="0"/>
                <a:cs typeface="Courier New" pitchFamily="49" charset="0"/>
              </a:rPr>
              <a:t>"Your Balance can not be less than 500"</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else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.accountBalance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 amount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return </a:t>
            </a:r>
            <a:r>
              <a:rPr kumimoji="0" lang="en-US" altLang="en-US" sz="11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.accountBalance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deposit(</a:t>
            </a:r>
            <a:r>
              <a:rPr kumimoji="0" lang="en-US" altLang="en-US" sz="11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amount):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.accountBalance</a:t>
            </a: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 amount</a:t>
            </a:r>
            <a:b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1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100" b="1" i="0" u="none" strike="noStrike" cap="none" normalizeH="0" baseline="0" dirty="0" smtClean="0">
                <a:ln>
                  <a:noFill/>
                </a:ln>
                <a:solidFill>
                  <a:srgbClr val="000080"/>
                </a:solidFill>
                <a:effectLst/>
                <a:latin typeface="Courier New" pitchFamily="49" charset="0"/>
                <a:cs typeface="Courier New" pitchFamily="49" charset="0"/>
              </a:rPr>
              <a:t>return </a:t>
            </a:r>
            <a:r>
              <a:rPr kumimoji="0" lang="en-US" altLang="en-US" sz="11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100" b="0" i="0" u="none" strike="noStrike" cap="none" normalizeH="0" baseline="0" dirty="0" err="1" smtClean="0">
                <a:ln>
                  <a:noFill/>
                </a:ln>
                <a:solidFill>
                  <a:srgbClr val="000000"/>
                </a:solidFill>
                <a:effectLst/>
                <a:latin typeface="Courier New" pitchFamily="49" charset="0"/>
                <a:cs typeface="Courier New" pitchFamily="49" charset="0"/>
              </a:rPr>
              <a:t>.accountBalance</a:t>
            </a:r>
            <a:endParaRPr kumimoji="0" lang="en-US" altLang="en-US" sz="1100" b="0" i="0" u="none" strike="noStrike" cap="none" normalizeH="0" baseline="0" dirty="0" smtClean="0">
              <a:ln>
                <a:noFill/>
              </a:ln>
              <a:solidFill>
                <a:schemeClr val="tx1"/>
              </a:solidFill>
              <a:effectLst/>
              <a:latin typeface="Arial" pitchFamily="34" charset="0"/>
              <a:cs typeface="Arial" pitchFamily="34" charset="0"/>
            </a:endParaRPr>
          </a:p>
        </p:txBody>
      </p:sp>
      <p:sp>
        <p:nvSpPr>
          <p:cNvPr id="13" name="TextBox 12"/>
          <p:cNvSpPr txBox="1"/>
          <p:nvPr/>
        </p:nvSpPr>
        <p:spPr>
          <a:xfrm>
            <a:off x="3810000" y="373618"/>
            <a:ext cx="1524000" cy="276999"/>
          </a:xfrm>
          <a:prstGeom prst="rect">
            <a:avLst/>
          </a:prstGeom>
          <a:noFill/>
        </p:spPr>
        <p:txBody>
          <a:bodyPr wrap="square" rtlCol="0">
            <a:spAutoFit/>
          </a:bodyPr>
          <a:lstStyle/>
          <a:p>
            <a:r>
              <a:rPr lang="en-US" sz="1200" dirty="0" err="1" smtClean="0"/>
              <a:t>Staic</a:t>
            </a:r>
            <a:r>
              <a:rPr lang="en-US" sz="1200" dirty="0" smtClean="0"/>
              <a:t> variable</a:t>
            </a:r>
            <a:endParaRPr lang="en-US" sz="1200" dirty="0"/>
          </a:p>
        </p:txBody>
      </p:sp>
      <p:sp>
        <p:nvSpPr>
          <p:cNvPr id="14" name="TextBox 13"/>
          <p:cNvSpPr txBox="1"/>
          <p:nvPr/>
        </p:nvSpPr>
        <p:spPr>
          <a:xfrm>
            <a:off x="228600" y="1050102"/>
            <a:ext cx="1524000" cy="276999"/>
          </a:xfrm>
          <a:prstGeom prst="rect">
            <a:avLst/>
          </a:prstGeom>
          <a:noFill/>
        </p:spPr>
        <p:txBody>
          <a:bodyPr wrap="square" rtlCol="0">
            <a:spAutoFit/>
          </a:bodyPr>
          <a:lstStyle/>
          <a:p>
            <a:r>
              <a:rPr lang="en-US" sz="1200" dirty="0" smtClean="0"/>
              <a:t>private variable</a:t>
            </a:r>
            <a:endParaRPr lang="en-US" sz="1200" dirty="0"/>
          </a:p>
        </p:txBody>
      </p:sp>
      <p:sp>
        <p:nvSpPr>
          <p:cNvPr id="15" name="TextBox 14"/>
          <p:cNvSpPr txBox="1"/>
          <p:nvPr/>
        </p:nvSpPr>
        <p:spPr>
          <a:xfrm>
            <a:off x="76200" y="1352550"/>
            <a:ext cx="1524000" cy="276999"/>
          </a:xfrm>
          <a:prstGeom prst="rect">
            <a:avLst/>
          </a:prstGeom>
          <a:noFill/>
        </p:spPr>
        <p:txBody>
          <a:bodyPr wrap="square" rtlCol="0">
            <a:spAutoFit/>
          </a:bodyPr>
          <a:lstStyle/>
          <a:p>
            <a:r>
              <a:rPr lang="en-US" sz="1200" dirty="0" smtClean="0"/>
              <a:t>Protected variable</a:t>
            </a:r>
            <a:endParaRPr lang="en-US" sz="1200" dirty="0"/>
          </a:p>
        </p:txBody>
      </p:sp>
      <p:cxnSp>
        <p:nvCxnSpPr>
          <p:cNvPr id="17" name="Straight Arrow Connector 16"/>
          <p:cNvCxnSpPr>
            <a:endCxn id="13" idx="1"/>
          </p:cNvCxnSpPr>
          <p:nvPr/>
        </p:nvCxnSpPr>
        <p:spPr>
          <a:xfrm>
            <a:off x="3429000" y="512117"/>
            <a:ext cx="381000"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447800" y="1188601"/>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447800" y="1491049"/>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41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graphicFrame>
        <p:nvGraphicFramePr>
          <p:cNvPr id="4" name="Content Placeholder 3"/>
          <p:cNvGraphicFramePr>
            <a:graphicFrameLocks noGrp="1"/>
          </p:cNvGraphicFramePr>
          <p:nvPr>
            <p:ph idx="13"/>
            <p:extLst>
              <p:ext uri="{D42A27DB-BD31-4B8C-83A1-F6EECF244321}">
                <p14:modId xmlns:p14="http://schemas.microsoft.com/office/powerpoint/2010/main" val="2276302200"/>
              </p:ext>
            </p:extLst>
          </p:nvPr>
        </p:nvGraphicFramePr>
        <p:xfrm>
          <a:off x="288925" y="952500"/>
          <a:ext cx="8385175" cy="3905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419384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 class</a:t>
            </a:r>
          </a:p>
        </p:txBody>
      </p:sp>
      <p:sp>
        <p:nvSpPr>
          <p:cNvPr id="4" name="Rectangle 3"/>
          <p:cNvSpPr/>
          <p:nvPr/>
        </p:nvSpPr>
        <p:spPr>
          <a:xfrm>
            <a:off x="381000" y="1200150"/>
            <a:ext cx="7848600" cy="286232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solidFill>
                  <a:srgbClr val="0000FF"/>
                </a:solidFill>
                <a:latin typeface="Consolas"/>
              </a:rPr>
              <a:t>class</a:t>
            </a:r>
            <a:r>
              <a:rPr lang="en-US" dirty="0">
                <a:solidFill>
                  <a:srgbClr val="000000"/>
                </a:solidFill>
                <a:latin typeface="Consolas"/>
              </a:rPr>
              <a:t> </a:t>
            </a:r>
            <a:r>
              <a:rPr lang="en-US" b="1" dirty="0">
                <a:solidFill>
                  <a:srgbClr val="000000"/>
                </a:solidFill>
                <a:latin typeface="Consolas"/>
              </a:rPr>
              <a:t>Person(object):</a:t>
            </a:r>
          </a:p>
          <a:p>
            <a:r>
              <a:rPr lang="en-US" dirty="0">
                <a:solidFill>
                  <a:srgbClr val="000000"/>
                </a:solidFill>
                <a:latin typeface="Consolas"/>
              </a:rPr>
              <a:t>    </a:t>
            </a:r>
            <a:r>
              <a:rPr lang="en-US" i="1" dirty="0">
                <a:solidFill>
                  <a:srgbClr val="C9802B"/>
                </a:solidFill>
                <a:latin typeface="Consolas"/>
              </a:rPr>
              <a:t>"""</a:t>
            </a:r>
          </a:p>
          <a:p>
            <a:r>
              <a:rPr lang="en-US" i="1" dirty="0">
                <a:solidFill>
                  <a:srgbClr val="C9802B"/>
                </a:solidFill>
                <a:latin typeface="Consolas"/>
              </a:rPr>
              <a:t>    Returns a ```Person``` object with given name.</a:t>
            </a:r>
          </a:p>
          <a:p>
            <a:r>
              <a:rPr lang="en-US" i="1" dirty="0">
                <a:solidFill>
                  <a:srgbClr val="C9802B"/>
                </a:solidFill>
                <a:latin typeface="Consolas"/>
              </a:rPr>
              <a:t>    """</a:t>
            </a:r>
          </a:p>
          <a:p>
            <a:r>
              <a:rPr lang="en-US" dirty="0">
                <a:solidFill>
                  <a:srgbClr val="000000"/>
                </a:solidFill>
                <a:latin typeface="Consolas"/>
              </a:rPr>
              <a:t>    </a:t>
            </a:r>
            <a:r>
              <a:rPr lang="en-US" dirty="0" err="1">
                <a:solidFill>
                  <a:srgbClr val="0000FF"/>
                </a:solidFill>
                <a:latin typeface="Consolas"/>
              </a:rPr>
              <a:t>def</a:t>
            </a:r>
            <a:r>
              <a:rPr lang="en-US" dirty="0">
                <a:solidFill>
                  <a:srgbClr val="000000"/>
                </a:solidFill>
                <a:latin typeface="Consolas"/>
              </a:rPr>
              <a:t> </a:t>
            </a:r>
            <a:r>
              <a:rPr lang="en-US" b="1" dirty="0">
                <a:solidFill>
                  <a:srgbClr val="000000"/>
                </a:solidFill>
                <a:latin typeface="Consolas"/>
              </a:rPr>
              <a:t>__</a:t>
            </a:r>
            <a:r>
              <a:rPr lang="en-US" b="1" dirty="0" err="1">
                <a:solidFill>
                  <a:srgbClr val="000000"/>
                </a:solidFill>
                <a:latin typeface="Consolas"/>
              </a:rPr>
              <a:t>init</a:t>
            </a:r>
            <a:r>
              <a:rPr lang="en-US" b="1" dirty="0">
                <a:solidFill>
                  <a:srgbClr val="000000"/>
                </a:solidFill>
                <a:latin typeface="Consolas"/>
              </a:rPr>
              <a:t>__(</a:t>
            </a:r>
            <a:r>
              <a:rPr lang="en-US" b="1" i="1" dirty="0">
                <a:solidFill>
                  <a:srgbClr val="000000"/>
                </a:solidFill>
                <a:latin typeface="Consolas"/>
              </a:rPr>
              <a:t>self, name):</a:t>
            </a:r>
          </a:p>
          <a:p>
            <a:r>
              <a:rPr lang="en-US" dirty="0">
                <a:solidFill>
                  <a:srgbClr val="000000"/>
                </a:solidFill>
                <a:latin typeface="Consolas"/>
              </a:rPr>
              <a:t>        </a:t>
            </a:r>
            <a:r>
              <a:rPr lang="en-US" i="1" dirty="0">
                <a:solidFill>
                  <a:srgbClr val="000000"/>
                </a:solidFill>
                <a:latin typeface="Consolas"/>
              </a:rPr>
              <a:t>self.name = </a:t>
            </a:r>
            <a:r>
              <a:rPr lang="en-US" i="1" dirty="0" smtClean="0">
                <a:solidFill>
                  <a:srgbClr val="000000"/>
                </a:solidFill>
                <a:latin typeface="Consolas"/>
              </a:rPr>
              <a:t>name</a:t>
            </a:r>
          </a:p>
          <a:p>
            <a:endParaRPr lang="en-US" i="1" dirty="0">
              <a:solidFill>
                <a:srgbClr val="000000"/>
              </a:solidFill>
              <a:latin typeface="Consolas"/>
            </a:endParaRPr>
          </a:p>
          <a:p>
            <a:r>
              <a:rPr lang="en-US" dirty="0">
                <a:solidFill>
                  <a:srgbClr val="000000"/>
                </a:solidFill>
                <a:latin typeface="Consolas"/>
              </a:rPr>
              <a:t>    </a:t>
            </a:r>
            <a:r>
              <a:rPr lang="en-US" dirty="0" err="1">
                <a:solidFill>
                  <a:srgbClr val="0000FF"/>
                </a:solidFill>
                <a:latin typeface="Consolas"/>
              </a:rPr>
              <a:t>def</a:t>
            </a:r>
            <a:r>
              <a:rPr lang="en-US" dirty="0">
                <a:solidFill>
                  <a:srgbClr val="000000"/>
                </a:solidFill>
                <a:latin typeface="Consolas"/>
              </a:rPr>
              <a:t> </a:t>
            </a:r>
            <a:r>
              <a:rPr lang="en-US" b="1" dirty="0" err="1">
                <a:solidFill>
                  <a:srgbClr val="000000"/>
                </a:solidFill>
                <a:latin typeface="Consolas"/>
              </a:rPr>
              <a:t>get_details</a:t>
            </a:r>
            <a:r>
              <a:rPr lang="en-US" b="1" dirty="0">
                <a:solidFill>
                  <a:srgbClr val="000000"/>
                </a:solidFill>
                <a:latin typeface="Consolas"/>
              </a:rPr>
              <a:t>(</a:t>
            </a:r>
            <a:r>
              <a:rPr lang="en-US" b="1" i="1" dirty="0">
                <a:solidFill>
                  <a:srgbClr val="000000"/>
                </a:solidFill>
                <a:latin typeface="Consolas"/>
              </a:rPr>
              <a:t>self):</a:t>
            </a:r>
          </a:p>
          <a:p>
            <a:r>
              <a:rPr lang="en-US" dirty="0">
                <a:solidFill>
                  <a:srgbClr val="000000"/>
                </a:solidFill>
                <a:latin typeface="Consolas"/>
              </a:rPr>
              <a:t>        </a:t>
            </a:r>
            <a:r>
              <a:rPr lang="en-US" i="1" dirty="0">
                <a:solidFill>
                  <a:srgbClr val="C9802B"/>
                </a:solidFill>
                <a:latin typeface="Consolas"/>
              </a:rPr>
              <a:t>"Returns a string containing name of the person"</a:t>
            </a:r>
          </a:p>
          <a:p>
            <a:r>
              <a:rPr lang="en-US" dirty="0">
                <a:solidFill>
                  <a:srgbClr val="000000"/>
                </a:solidFill>
                <a:latin typeface="Consolas"/>
              </a:rPr>
              <a:t>        </a:t>
            </a:r>
            <a:r>
              <a:rPr lang="en-US" dirty="0">
                <a:solidFill>
                  <a:srgbClr val="0000FF"/>
                </a:solidFill>
                <a:latin typeface="Consolas"/>
              </a:rPr>
              <a:t>return</a:t>
            </a:r>
            <a:r>
              <a:rPr lang="en-US" dirty="0">
                <a:solidFill>
                  <a:srgbClr val="000000"/>
                </a:solidFill>
                <a:latin typeface="Consolas"/>
              </a:rPr>
              <a:t> </a:t>
            </a:r>
            <a:r>
              <a:rPr lang="en-US" i="1" dirty="0">
                <a:solidFill>
                  <a:srgbClr val="000000"/>
                </a:solidFill>
                <a:latin typeface="Consolas"/>
              </a:rPr>
              <a:t>self.name</a:t>
            </a:r>
          </a:p>
        </p:txBody>
      </p:sp>
    </p:spTree>
    <p:extLst>
      <p:ext uri="{BB962C8B-B14F-4D97-AF65-F5344CB8AC3E}">
        <p14:creationId xmlns:p14="http://schemas.microsoft.com/office/powerpoint/2010/main" val="9195803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Student class</a:t>
            </a:r>
          </a:p>
        </p:txBody>
      </p:sp>
      <p:sp>
        <p:nvSpPr>
          <p:cNvPr id="4" name="Rectangle 3"/>
          <p:cNvSpPr/>
          <p:nvPr/>
        </p:nvSpPr>
        <p:spPr>
          <a:xfrm>
            <a:off x="381000" y="971550"/>
            <a:ext cx="8077200" cy="366254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600" dirty="0">
                <a:solidFill>
                  <a:srgbClr val="0000FF"/>
                </a:solidFill>
                <a:latin typeface="Consolas"/>
              </a:rPr>
              <a:t>class</a:t>
            </a:r>
            <a:r>
              <a:rPr lang="en-US" sz="1600" dirty="0">
                <a:solidFill>
                  <a:srgbClr val="000000"/>
                </a:solidFill>
                <a:latin typeface="Consolas"/>
              </a:rPr>
              <a:t> </a:t>
            </a:r>
            <a:r>
              <a:rPr lang="en-US" sz="1600" b="1" dirty="0">
                <a:solidFill>
                  <a:srgbClr val="000000"/>
                </a:solidFill>
                <a:latin typeface="Consolas"/>
              </a:rPr>
              <a:t>Student(Person):</a:t>
            </a:r>
          </a:p>
          <a:p>
            <a:r>
              <a:rPr lang="en-US" sz="1600" dirty="0">
                <a:solidFill>
                  <a:srgbClr val="000000"/>
                </a:solidFill>
                <a:latin typeface="Consolas"/>
              </a:rPr>
              <a:t>    </a:t>
            </a:r>
            <a:r>
              <a:rPr lang="en-US" sz="1600" i="1" dirty="0">
                <a:solidFill>
                  <a:srgbClr val="C9802B"/>
                </a:solidFill>
                <a:latin typeface="Consolas"/>
              </a:rPr>
              <a:t>"""</a:t>
            </a:r>
          </a:p>
          <a:p>
            <a:r>
              <a:rPr lang="en-US" sz="1600" i="1" dirty="0">
                <a:solidFill>
                  <a:srgbClr val="C9802B"/>
                </a:solidFill>
                <a:latin typeface="Consolas"/>
              </a:rPr>
              <a:t>    Returns a ```Student``` object, takes 3 arguments, name, branch, year.</a:t>
            </a:r>
          </a:p>
          <a:p>
            <a:r>
              <a:rPr lang="en-US" sz="1600" i="1" dirty="0">
                <a:solidFill>
                  <a:srgbClr val="C9802B"/>
                </a:solidFill>
                <a:latin typeface="Consolas"/>
              </a:rPr>
              <a:t>    """</a:t>
            </a:r>
          </a:p>
          <a:p>
            <a:r>
              <a:rPr lang="en-US" sz="1600" dirty="0">
                <a:solidFill>
                  <a:srgbClr val="000000"/>
                </a:solidFill>
                <a:latin typeface="Consolas"/>
              </a:rPr>
              <a:t>    </a:t>
            </a:r>
            <a:r>
              <a:rPr lang="en-US" sz="1600" dirty="0" err="1">
                <a:solidFill>
                  <a:srgbClr val="0000FF"/>
                </a:solidFill>
                <a:latin typeface="Consolas"/>
              </a:rPr>
              <a:t>def</a:t>
            </a:r>
            <a:r>
              <a:rPr lang="en-US" sz="1600" dirty="0">
                <a:solidFill>
                  <a:srgbClr val="000000"/>
                </a:solidFill>
                <a:latin typeface="Consolas"/>
              </a:rPr>
              <a:t> </a:t>
            </a:r>
            <a:r>
              <a:rPr lang="en-US" sz="1600" b="1" dirty="0">
                <a:solidFill>
                  <a:srgbClr val="000000"/>
                </a:solidFill>
                <a:latin typeface="Consolas"/>
              </a:rPr>
              <a:t>__</a:t>
            </a:r>
            <a:r>
              <a:rPr lang="en-US" sz="1600" b="1" dirty="0" err="1">
                <a:solidFill>
                  <a:srgbClr val="000000"/>
                </a:solidFill>
                <a:latin typeface="Consolas"/>
              </a:rPr>
              <a:t>init</a:t>
            </a:r>
            <a:r>
              <a:rPr lang="en-US" sz="1600" b="1" dirty="0">
                <a:solidFill>
                  <a:srgbClr val="000000"/>
                </a:solidFill>
                <a:latin typeface="Consolas"/>
              </a:rPr>
              <a:t>__(</a:t>
            </a:r>
            <a:r>
              <a:rPr lang="en-US" sz="1600" b="1" i="1" dirty="0">
                <a:solidFill>
                  <a:srgbClr val="000000"/>
                </a:solidFill>
                <a:latin typeface="Consolas"/>
              </a:rPr>
              <a:t>self, name, branch, year):</a:t>
            </a:r>
          </a:p>
          <a:p>
            <a:r>
              <a:rPr lang="en-US" sz="1600" dirty="0">
                <a:solidFill>
                  <a:srgbClr val="000000"/>
                </a:solidFill>
                <a:latin typeface="Consolas"/>
              </a:rPr>
              <a:t>        Person.__</a:t>
            </a:r>
            <a:r>
              <a:rPr lang="en-US" sz="1600" dirty="0" err="1">
                <a:solidFill>
                  <a:srgbClr val="000000"/>
                </a:solidFill>
                <a:latin typeface="Consolas"/>
              </a:rPr>
              <a:t>init</a:t>
            </a:r>
            <a:r>
              <a:rPr lang="en-US" sz="1600" dirty="0">
                <a:solidFill>
                  <a:srgbClr val="000000"/>
                </a:solidFill>
                <a:latin typeface="Consolas"/>
              </a:rPr>
              <a:t>__(</a:t>
            </a:r>
            <a:r>
              <a:rPr lang="en-US" sz="1600" i="1" dirty="0">
                <a:solidFill>
                  <a:srgbClr val="000000"/>
                </a:solidFill>
                <a:latin typeface="Consolas"/>
              </a:rPr>
              <a:t>self, name)</a:t>
            </a:r>
          </a:p>
          <a:p>
            <a:r>
              <a:rPr lang="en-US" sz="1600" dirty="0">
                <a:solidFill>
                  <a:srgbClr val="000000"/>
                </a:solidFill>
                <a:latin typeface="Consolas"/>
              </a:rPr>
              <a:t>        </a:t>
            </a:r>
            <a:r>
              <a:rPr lang="en-US" sz="1600" i="1" dirty="0" err="1">
                <a:solidFill>
                  <a:srgbClr val="000000"/>
                </a:solidFill>
                <a:latin typeface="Consolas"/>
              </a:rPr>
              <a:t>self.branch</a:t>
            </a:r>
            <a:r>
              <a:rPr lang="en-US" sz="1600" i="1" dirty="0">
                <a:solidFill>
                  <a:srgbClr val="000000"/>
                </a:solidFill>
                <a:latin typeface="Consolas"/>
              </a:rPr>
              <a:t> = branch</a:t>
            </a:r>
          </a:p>
          <a:p>
            <a:r>
              <a:rPr lang="en-US" sz="1600" dirty="0">
                <a:solidFill>
                  <a:srgbClr val="000000"/>
                </a:solidFill>
                <a:latin typeface="Consolas"/>
              </a:rPr>
              <a:t>        </a:t>
            </a:r>
            <a:r>
              <a:rPr lang="en-US" sz="1600" i="1" dirty="0" err="1">
                <a:solidFill>
                  <a:srgbClr val="000000"/>
                </a:solidFill>
                <a:latin typeface="Consolas"/>
              </a:rPr>
              <a:t>self.year</a:t>
            </a:r>
            <a:r>
              <a:rPr lang="en-US" sz="1600" i="1" dirty="0">
                <a:solidFill>
                  <a:srgbClr val="000000"/>
                </a:solidFill>
                <a:latin typeface="Consolas"/>
              </a:rPr>
              <a:t> = year</a:t>
            </a:r>
          </a:p>
          <a:p>
            <a:r>
              <a:rPr lang="en-US" sz="1600" dirty="0">
                <a:solidFill>
                  <a:srgbClr val="000000"/>
                </a:solidFill>
                <a:latin typeface="Consolas"/>
              </a:rPr>
              <a:t>        </a:t>
            </a:r>
          </a:p>
          <a:p>
            <a:r>
              <a:rPr lang="en-US" sz="1600" dirty="0">
                <a:solidFill>
                  <a:srgbClr val="000000"/>
                </a:solidFill>
                <a:latin typeface="Consolas"/>
              </a:rPr>
              <a:t>    </a:t>
            </a:r>
            <a:r>
              <a:rPr lang="en-US" sz="1600" dirty="0" err="1">
                <a:solidFill>
                  <a:srgbClr val="0000FF"/>
                </a:solidFill>
                <a:latin typeface="Consolas"/>
              </a:rPr>
              <a:t>def</a:t>
            </a:r>
            <a:r>
              <a:rPr lang="en-US" sz="1600" dirty="0">
                <a:solidFill>
                  <a:srgbClr val="000000"/>
                </a:solidFill>
                <a:latin typeface="Consolas"/>
              </a:rPr>
              <a:t> </a:t>
            </a:r>
            <a:r>
              <a:rPr lang="en-US" sz="1600" b="1" dirty="0" err="1">
                <a:solidFill>
                  <a:srgbClr val="000000"/>
                </a:solidFill>
                <a:latin typeface="Consolas"/>
              </a:rPr>
              <a:t>get_details</a:t>
            </a:r>
            <a:r>
              <a:rPr lang="en-US" sz="1600" b="1" dirty="0">
                <a:solidFill>
                  <a:srgbClr val="000000"/>
                </a:solidFill>
                <a:latin typeface="Consolas"/>
              </a:rPr>
              <a:t>(</a:t>
            </a:r>
            <a:r>
              <a:rPr lang="en-US" sz="1600" b="1" i="1" dirty="0">
                <a:solidFill>
                  <a:srgbClr val="000000"/>
                </a:solidFill>
                <a:latin typeface="Consolas"/>
              </a:rPr>
              <a:t>self):</a:t>
            </a:r>
          </a:p>
          <a:p>
            <a:r>
              <a:rPr lang="en-US" sz="1600" dirty="0">
                <a:solidFill>
                  <a:srgbClr val="000000"/>
                </a:solidFill>
                <a:latin typeface="Consolas"/>
              </a:rPr>
              <a:t>        </a:t>
            </a:r>
            <a:r>
              <a:rPr lang="en-US" sz="1600" i="1" dirty="0">
                <a:solidFill>
                  <a:srgbClr val="C9802B"/>
                </a:solidFill>
                <a:latin typeface="Consolas"/>
              </a:rPr>
              <a:t>"Returns a string containing student's details."</a:t>
            </a:r>
          </a:p>
          <a:p>
            <a:r>
              <a:rPr lang="en-US" sz="1600" dirty="0">
                <a:solidFill>
                  <a:srgbClr val="000000"/>
                </a:solidFill>
                <a:latin typeface="Consolas"/>
              </a:rPr>
              <a:t>        </a:t>
            </a:r>
            <a:r>
              <a:rPr lang="en-US" sz="1600" dirty="0">
                <a:solidFill>
                  <a:srgbClr val="0000FF"/>
                </a:solidFill>
                <a:latin typeface="Consolas"/>
              </a:rPr>
              <a:t>return</a:t>
            </a:r>
            <a:r>
              <a:rPr lang="en-US" sz="1600" dirty="0">
                <a:solidFill>
                  <a:srgbClr val="000000"/>
                </a:solidFill>
                <a:latin typeface="Consolas"/>
              </a:rPr>
              <a:t> </a:t>
            </a:r>
            <a:r>
              <a:rPr lang="en-US" sz="1600" i="1" dirty="0">
                <a:solidFill>
                  <a:srgbClr val="C9802B"/>
                </a:solidFill>
                <a:latin typeface="Consolas"/>
              </a:rPr>
              <a:t>"%s studies %s and is in %s year."</a:t>
            </a:r>
            <a:r>
              <a:rPr lang="en-US" sz="1600" i="1" dirty="0">
                <a:solidFill>
                  <a:srgbClr val="000000"/>
                </a:solidFill>
                <a:latin typeface="Consolas"/>
              </a:rPr>
              <a:t> % </a:t>
            </a:r>
            <a:r>
              <a:rPr lang="en-US" sz="1600" i="1" dirty="0" smtClean="0">
                <a:solidFill>
                  <a:srgbClr val="000000"/>
                </a:solidFill>
                <a:latin typeface="Consolas"/>
              </a:rPr>
              <a:t>	(</a:t>
            </a:r>
            <a:r>
              <a:rPr lang="en-US" sz="1600" i="1" dirty="0">
                <a:solidFill>
                  <a:srgbClr val="000000"/>
                </a:solidFill>
                <a:latin typeface="Consolas"/>
              </a:rPr>
              <a:t>self.name, </a:t>
            </a:r>
            <a:r>
              <a:rPr lang="en-US" sz="1600" i="1" dirty="0" err="1">
                <a:solidFill>
                  <a:srgbClr val="000000"/>
                </a:solidFill>
                <a:latin typeface="Consolas"/>
              </a:rPr>
              <a:t>self.branch</a:t>
            </a:r>
            <a:r>
              <a:rPr lang="en-US" sz="1600" i="1" dirty="0">
                <a:solidFill>
                  <a:srgbClr val="000000"/>
                </a:solidFill>
                <a:latin typeface="Consolas"/>
              </a:rPr>
              <a:t>, </a:t>
            </a:r>
            <a:r>
              <a:rPr lang="en-US" sz="1600" i="1" dirty="0" err="1">
                <a:solidFill>
                  <a:srgbClr val="000000"/>
                </a:solidFill>
                <a:latin typeface="Consolas"/>
              </a:rPr>
              <a:t>self.year</a:t>
            </a:r>
            <a:r>
              <a:rPr lang="en-US" sz="1600" i="1" dirty="0">
                <a:solidFill>
                  <a:srgbClr val="000000"/>
                </a:solidFill>
                <a:latin typeface="Consolas"/>
              </a:rPr>
              <a:t>)</a:t>
            </a:r>
          </a:p>
        </p:txBody>
      </p:sp>
    </p:spTree>
    <p:extLst>
      <p:ext uri="{BB962C8B-B14F-4D97-AF65-F5344CB8AC3E}">
        <p14:creationId xmlns:p14="http://schemas.microsoft.com/office/powerpoint/2010/main" val="32283108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3"/>
          </p:nvPr>
        </p:nvSpPr>
        <p:spPr/>
        <p:txBody>
          <a:bodyPr/>
          <a:lstStyle/>
          <a:p>
            <a:r>
              <a:rPr lang="en-US" dirty="0" smtClean="0"/>
              <a:t>History of Python</a:t>
            </a:r>
          </a:p>
          <a:p>
            <a:pPr lvl="1"/>
            <a:r>
              <a:rPr lang="en-US" dirty="0"/>
              <a:t>Created in 1989 by Guido Van </a:t>
            </a:r>
            <a:r>
              <a:rPr lang="en-US" dirty="0" smtClean="0"/>
              <a:t>Rossum</a:t>
            </a:r>
          </a:p>
          <a:p>
            <a:pPr lvl="1"/>
            <a:r>
              <a:rPr lang="en-US" dirty="0" smtClean="0"/>
              <a:t>Python </a:t>
            </a:r>
            <a:r>
              <a:rPr lang="en-US" dirty="0"/>
              <a:t>2.7 released in </a:t>
            </a:r>
            <a:r>
              <a:rPr lang="en-US" dirty="0" smtClean="0"/>
              <a:t>2010</a:t>
            </a:r>
          </a:p>
          <a:p>
            <a:pPr lvl="1"/>
            <a:r>
              <a:rPr lang="en-US" dirty="0" smtClean="0"/>
              <a:t>Python 3.6 </a:t>
            </a:r>
            <a:r>
              <a:rPr lang="en-US" dirty="0"/>
              <a:t>released in </a:t>
            </a:r>
            <a:r>
              <a:rPr lang="en-US" dirty="0" smtClean="0"/>
              <a:t>2017</a:t>
            </a:r>
            <a:endParaRPr lang="en-US" dirty="0"/>
          </a:p>
        </p:txBody>
      </p:sp>
      <p:sp>
        <p:nvSpPr>
          <p:cNvPr id="2" name="Title 1"/>
          <p:cNvSpPr>
            <a:spLocks noGrp="1"/>
          </p:cNvSpPr>
          <p:nvPr>
            <p:ph type="title"/>
          </p:nvPr>
        </p:nvSpPr>
        <p:spPr/>
        <p:txBody>
          <a:bodyPr/>
          <a:lstStyle/>
          <a:p>
            <a:r>
              <a:rPr lang="en-US" smtClean="0"/>
              <a:t>A bit more about Python</a:t>
            </a:r>
            <a:endParaRPr lang="en-US" dirty="0"/>
          </a:p>
        </p:txBody>
      </p:sp>
      <p:pic>
        <p:nvPicPr>
          <p:cNvPr id="20" name="Picture 2" descr="https://upload.wikimedia.org/wikipedia/commons/6/66/Guido_van_Rossum_OSCON_200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2600" y="1200150"/>
            <a:ext cx="2362200" cy="308609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685800" y="3634401"/>
            <a:ext cx="4572000" cy="584775"/>
          </a:xfrm>
          <a:prstGeom prst="rect">
            <a:avLst/>
          </a:prstGeom>
        </p:spPr>
        <p:txBody>
          <a:bodyPr>
            <a:spAutoFit/>
          </a:bodyPr>
          <a:lstStyle/>
          <a:p>
            <a:r>
              <a:rPr lang="en-US" sz="1600" dirty="0">
                <a:solidFill>
                  <a:srgbClr val="FF0000"/>
                </a:solidFill>
              </a:rPr>
              <a:t>PEP 404 - No 2.8 planned </a:t>
            </a:r>
          </a:p>
          <a:p>
            <a:r>
              <a:rPr lang="en-US" sz="1600" dirty="0">
                <a:solidFill>
                  <a:srgbClr val="FF0000"/>
                </a:solidFill>
              </a:rPr>
              <a:t>PEP 373 - EOL of 2.7 planed in 2020 </a:t>
            </a:r>
          </a:p>
        </p:txBody>
      </p:sp>
    </p:spTree>
    <p:extLst>
      <p:ext uri="{BB962C8B-B14F-4D97-AF65-F5344CB8AC3E}">
        <p14:creationId xmlns:p14="http://schemas.microsoft.com/office/powerpoint/2010/main" val="40497937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Teacher Class</a:t>
            </a:r>
          </a:p>
        </p:txBody>
      </p:sp>
      <p:sp>
        <p:nvSpPr>
          <p:cNvPr id="4" name="Rectangle 3"/>
          <p:cNvSpPr/>
          <p:nvPr/>
        </p:nvSpPr>
        <p:spPr>
          <a:xfrm>
            <a:off x="381000" y="1047750"/>
            <a:ext cx="8077200" cy="34163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solidFill>
                  <a:srgbClr val="0000FF"/>
                </a:solidFill>
                <a:latin typeface="Consolas"/>
              </a:rPr>
              <a:t>class</a:t>
            </a:r>
            <a:r>
              <a:rPr lang="en-US" dirty="0">
                <a:solidFill>
                  <a:srgbClr val="000000"/>
                </a:solidFill>
                <a:latin typeface="Consolas"/>
              </a:rPr>
              <a:t> </a:t>
            </a:r>
            <a:r>
              <a:rPr lang="en-US" b="1" dirty="0">
                <a:solidFill>
                  <a:srgbClr val="000000"/>
                </a:solidFill>
                <a:latin typeface="Consolas"/>
              </a:rPr>
              <a:t>Teacher(Person):</a:t>
            </a:r>
          </a:p>
          <a:p>
            <a:r>
              <a:rPr lang="en-US" dirty="0">
                <a:solidFill>
                  <a:srgbClr val="000000"/>
                </a:solidFill>
                <a:latin typeface="Consolas"/>
              </a:rPr>
              <a:t>    </a:t>
            </a:r>
            <a:r>
              <a:rPr lang="en-US" i="1" dirty="0">
                <a:solidFill>
                  <a:srgbClr val="C9802B"/>
                </a:solidFill>
                <a:latin typeface="Consolas"/>
              </a:rPr>
              <a:t>"""</a:t>
            </a:r>
          </a:p>
          <a:p>
            <a:r>
              <a:rPr lang="en-US" i="1" dirty="0">
                <a:solidFill>
                  <a:srgbClr val="C9802B"/>
                </a:solidFill>
                <a:latin typeface="Consolas"/>
              </a:rPr>
              <a:t>    Returns a ```Teacher``` object, takes a list of strings (list of papers) </a:t>
            </a:r>
            <a:r>
              <a:rPr lang="en-US" i="1" dirty="0" smtClean="0">
                <a:solidFill>
                  <a:srgbClr val="C9802B"/>
                </a:solidFill>
                <a:latin typeface="Consolas"/>
              </a:rPr>
              <a:t>as argument</a:t>
            </a:r>
            <a:r>
              <a:rPr lang="en-US" i="1" dirty="0">
                <a:solidFill>
                  <a:srgbClr val="C9802B"/>
                </a:solidFill>
                <a:latin typeface="Consolas"/>
              </a:rPr>
              <a:t>.</a:t>
            </a:r>
          </a:p>
          <a:p>
            <a:r>
              <a:rPr lang="en-US" i="1" dirty="0">
                <a:solidFill>
                  <a:srgbClr val="C9802B"/>
                </a:solidFill>
                <a:latin typeface="Consolas"/>
              </a:rPr>
              <a:t>    """</a:t>
            </a:r>
          </a:p>
          <a:p>
            <a:r>
              <a:rPr lang="en-US" dirty="0">
                <a:solidFill>
                  <a:srgbClr val="000000"/>
                </a:solidFill>
                <a:latin typeface="Consolas"/>
              </a:rPr>
              <a:t>    </a:t>
            </a:r>
            <a:r>
              <a:rPr lang="en-US" dirty="0" err="1">
                <a:solidFill>
                  <a:srgbClr val="0000FF"/>
                </a:solidFill>
                <a:latin typeface="Consolas"/>
              </a:rPr>
              <a:t>def</a:t>
            </a:r>
            <a:r>
              <a:rPr lang="en-US" dirty="0">
                <a:solidFill>
                  <a:srgbClr val="000000"/>
                </a:solidFill>
                <a:latin typeface="Consolas"/>
              </a:rPr>
              <a:t> </a:t>
            </a:r>
            <a:r>
              <a:rPr lang="en-US" b="1" dirty="0">
                <a:solidFill>
                  <a:srgbClr val="000000"/>
                </a:solidFill>
                <a:latin typeface="Consolas"/>
              </a:rPr>
              <a:t>__</a:t>
            </a:r>
            <a:r>
              <a:rPr lang="en-US" b="1" dirty="0" err="1">
                <a:solidFill>
                  <a:srgbClr val="000000"/>
                </a:solidFill>
                <a:latin typeface="Consolas"/>
              </a:rPr>
              <a:t>init</a:t>
            </a:r>
            <a:r>
              <a:rPr lang="en-US" b="1" dirty="0">
                <a:solidFill>
                  <a:srgbClr val="000000"/>
                </a:solidFill>
                <a:latin typeface="Consolas"/>
              </a:rPr>
              <a:t>__(</a:t>
            </a:r>
            <a:r>
              <a:rPr lang="en-US" b="1" i="1" dirty="0">
                <a:solidFill>
                  <a:srgbClr val="000000"/>
                </a:solidFill>
                <a:latin typeface="Consolas"/>
              </a:rPr>
              <a:t>self, name, papers):</a:t>
            </a:r>
          </a:p>
          <a:p>
            <a:r>
              <a:rPr lang="en-US" dirty="0">
                <a:solidFill>
                  <a:srgbClr val="000000"/>
                </a:solidFill>
                <a:latin typeface="Consolas"/>
              </a:rPr>
              <a:t>        Person.__</a:t>
            </a:r>
            <a:r>
              <a:rPr lang="en-US" dirty="0" err="1">
                <a:solidFill>
                  <a:srgbClr val="000000"/>
                </a:solidFill>
                <a:latin typeface="Consolas"/>
              </a:rPr>
              <a:t>init</a:t>
            </a:r>
            <a:r>
              <a:rPr lang="en-US" dirty="0">
                <a:solidFill>
                  <a:srgbClr val="000000"/>
                </a:solidFill>
                <a:latin typeface="Consolas"/>
              </a:rPr>
              <a:t>__(</a:t>
            </a:r>
            <a:r>
              <a:rPr lang="en-US" i="1" dirty="0">
                <a:solidFill>
                  <a:srgbClr val="000000"/>
                </a:solidFill>
                <a:latin typeface="Consolas"/>
              </a:rPr>
              <a:t>self, name)</a:t>
            </a:r>
          </a:p>
          <a:p>
            <a:r>
              <a:rPr lang="en-US" dirty="0">
                <a:solidFill>
                  <a:srgbClr val="000000"/>
                </a:solidFill>
                <a:latin typeface="Consolas"/>
              </a:rPr>
              <a:t>        </a:t>
            </a:r>
            <a:r>
              <a:rPr lang="en-US" i="1" dirty="0" err="1">
                <a:solidFill>
                  <a:srgbClr val="000000"/>
                </a:solidFill>
                <a:latin typeface="Consolas"/>
              </a:rPr>
              <a:t>self.papers</a:t>
            </a:r>
            <a:r>
              <a:rPr lang="en-US" i="1" dirty="0">
                <a:solidFill>
                  <a:srgbClr val="000000"/>
                </a:solidFill>
                <a:latin typeface="Consolas"/>
              </a:rPr>
              <a:t> = </a:t>
            </a:r>
            <a:r>
              <a:rPr lang="en-US" i="1" dirty="0" smtClean="0">
                <a:solidFill>
                  <a:srgbClr val="000000"/>
                </a:solidFill>
                <a:latin typeface="Consolas"/>
              </a:rPr>
              <a:t>papers</a:t>
            </a:r>
          </a:p>
          <a:p>
            <a:endParaRPr lang="en-US" i="1" dirty="0">
              <a:solidFill>
                <a:srgbClr val="000000"/>
              </a:solidFill>
              <a:latin typeface="Consolas"/>
            </a:endParaRPr>
          </a:p>
          <a:p>
            <a:r>
              <a:rPr lang="en-US" dirty="0">
                <a:solidFill>
                  <a:srgbClr val="000000"/>
                </a:solidFill>
                <a:latin typeface="Consolas"/>
              </a:rPr>
              <a:t>    </a:t>
            </a:r>
            <a:r>
              <a:rPr lang="en-US" dirty="0" err="1">
                <a:solidFill>
                  <a:srgbClr val="0000FF"/>
                </a:solidFill>
                <a:latin typeface="Consolas"/>
              </a:rPr>
              <a:t>def</a:t>
            </a:r>
            <a:r>
              <a:rPr lang="en-US" dirty="0">
                <a:solidFill>
                  <a:srgbClr val="000000"/>
                </a:solidFill>
                <a:latin typeface="Consolas"/>
              </a:rPr>
              <a:t> </a:t>
            </a:r>
            <a:r>
              <a:rPr lang="en-US" b="1" dirty="0" err="1">
                <a:solidFill>
                  <a:srgbClr val="000000"/>
                </a:solidFill>
                <a:latin typeface="Consolas"/>
              </a:rPr>
              <a:t>get_details</a:t>
            </a:r>
            <a:r>
              <a:rPr lang="en-US" b="1" dirty="0">
                <a:solidFill>
                  <a:srgbClr val="000000"/>
                </a:solidFill>
                <a:latin typeface="Consolas"/>
              </a:rPr>
              <a:t>(</a:t>
            </a:r>
            <a:r>
              <a:rPr lang="en-US" b="1" i="1" dirty="0">
                <a:solidFill>
                  <a:srgbClr val="000000"/>
                </a:solidFill>
                <a:latin typeface="Consolas"/>
              </a:rPr>
              <a:t>self):</a:t>
            </a:r>
          </a:p>
          <a:p>
            <a:r>
              <a:rPr lang="en-US" dirty="0">
                <a:solidFill>
                  <a:srgbClr val="000000"/>
                </a:solidFill>
                <a:latin typeface="Consolas"/>
              </a:rPr>
              <a:t>        </a:t>
            </a:r>
            <a:r>
              <a:rPr lang="en-US" dirty="0">
                <a:solidFill>
                  <a:srgbClr val="0000FF"/>
                </a:solidFill>
                <a:latin typeface="Consolas"/>
              </a:rPr>
              <a:t>return</a:t>
            </a:r>
            <a:r>
              <a:rPr lang="en-US" dirty="0">
                <a:solidFill>
                  <a:srgbClr val="000000"/>
                </a:solidFill>
                <a:latin typeface="Consolas"/>
              </a:rPr>
              <a:t> </a:t>
            </a:r>
            <a:r>
              <a:rPr lang="en-US" i="1" dirty="0">
                <a:solidFill>
                  <a:srgbClr val="C9802B"/>
                </a:solidFill>
                <a:latin typeface="Consolas"/>
              </a:rPr>
              <a:t>"%s teaches %s"</a:t>
            </a:r>
            <a:r>
              <a:rPr lang="en-US" i="1" dirty="0">
                <a:solidFill>
                  <a:srgbClr val="000000"/>
                </a:solidFill>
                <a:latin typeface="Consolas"/>
              </a:rPr>
              <a:t> % (self.name, </a:t>
            </a:r>
            <a:r>
              <a:rPr lang="en-US" i="1" dirty="0" smtClean="0">
                <a:solidFill>
                  <a:srgbClr val="000000"/>
                </a:solidFill>
                <a:latin typeface="Consolas"/>
              </a:rPr>
              <a:t>	</a:t>
            </a:r>
            <a:r>
              <a:rPr lang="en-US" i="1" dirty="0" smtClean="0">
                <a:solidFill>
                  <a:srgbClr val="C9802B"/>
                </a:solidFill>
                <a:latin typeface="Consolas"/>
              </a:rPr>
              <a:t>','</a:t>
            </a:r>
            <a:r>
              <a:rPr lang="en-US" i="1" dirty="0" smtClean="0">
                <a:solidFill>
                  <a:srgbClr val="000000"/>
                </a:solidFill>
                <a:latin typeface="Consolas"/>
              </a:rPr>
              <a:t>.</a:t>
            </a:r>
            <a:r>
              <a:rPr lang="en-US" i="1" dirty="0">
                <a:solidFill>
                  <a:srgbClr val="000000"/>
                </a:solidFill>
                <a:latin typeface="Consolas"/>
              </a:rPr>
              <a:t>join(</a:t>
            </a:r>
            <a:r>
              <a:rPr lang="en-US" i="1" dirty="0" err="1">
                <a:solidFill>
                  <a:srgbClr val="000000"/>
                </a:solidFill>
                <a:latin typeface="Consolas"/>
              </a:rPr>
              <a:t>self.papers</a:t>
            </a:r>
            <a:r>
              <a:rPr lang="en-US" i="1" dirty="0">
                <a:solidFill>
                  <a:srgbClr val="000000"/>
                </a:solidFill>
                <a:latin typeface="Consolas"/>
              </a:rPr>
              <a:t>))</a:t>
            </a:r>
            <a:endParaRPr lang="en-US" dirty="0"/>
          </a:p>
        </p:txBody>
      </p:sp>
    </p:spTree>
    <p:extLst>
      <p:ext uri="{BB962C8B-B14F-4D97-AF65-F5344CB8AC3E}">
        <p14:creationId xmlns:p14="http://schemas.microsoft.com/office/powerpoint/2010/main" val="15238955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Execute code</a:t>
            </a:r>
          </a:p>
        </p:txBody>
      </p:sp>
      <p:sp>
        <p:nvSpPr>
          <p:cNvPr id="4" name="Rectangle 3"/>
          <p:cNvSpPr/>
          <p:nvPr/>
        </p:nvSpPr>
        <p:spPr>
          <a:xfrm>
            <a:off x="304800" y="1123950"/>
            <a:ext cx="8077200" cy="175432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solidFill>
                  <a:srgbClr val="000000"/>
                </a:solidFill>
                <a:latin typeface="Consolas"/>
              </a:rPr>
              <a:t>person1 = Person(</a:t>
            </a:r>
            <a:r>
              <a:rPr lang="en-US" i="1" dirty="0">
                <a:solidFill>
                  <a:srgbClr val="C9802B"/>
                </a:solidFill>
                <a:latin typeface="Consolas"/>
              </a:rPr>
              <a:t>'Sachin'</a:t>
            </a:r>
            <a:r>
              <a:rPr lang="en-US" i="1" dirty="0">
                <a:solidFill>
                  <a:srgbClr val="000000"/>
                </a:solidFill>
                <a:latin typeface="Consolas"/>
              </a:rPr>
              <a:t>)</a:t>
            </a:r>
          </a:p>
          <a:p>
            <a:r>
              <a:rPr lang="nl-NL" dirty="0">
                <a:solidFill>
                  <a:srgbClr val="000000"/>
                </a:solidFill>
                <a:latin typeface="Consolas"/>
              </a:rPr>
              <a:t>student1 = Student(</a:t>
            </a:r>
            <a:r>
              <a:rPr lang="nl-NL" i="1" dirty="0">
                <a:solidFill>
                  <a:srgbClr val="C9802B"/>
                </a:solidFill>
                <a:latin typeface="Consolas"/>
              </a:rPr>
              <a:t>'Kushal'</a:t>
            </a:r>
            <a:r>
              <a:rPr lang="nl-NL" i="1" dirty="0">
                <a:solidFill>
                  <a:srgbClr val="000000"/>
                </a:solidFill>
                <a:latin typeface="Consolas"/>
              </a:rPr>
              <a:t>, </a:t>
            </a:r>
            <a:r>
              <a:rPr lang="nl-NL" i="1" dirty="0">
                <a:solidFill>
                  <a:srgbClr val="C9802B"/>
                </a:solidFill>
                <a:latin typeface="Consolas"/>
              </a:rPr>
              <a:t>'CSE'</a:t>
            </a:r>
            <a:r>
              <a:rPr lang="nl-NL" i="1" dirty="0">
                <a:solidFill>
                  <a:srgbClr val="000000"/>
                </a:solidFill>
                <a:latin typeface="Consolas"/>
              </a:rPr>
              <a:t>, </a:t>
            </a:r>
            <a:r>
              <a:rPr lang="nl-NL" i="1" dirty="0">
                <a:solidFill>
                  <a:srgbClr val="800000"/>
                </a:solidFill>
                <a:latin typeface="Consolas"/>
              </a:rPr>
              <a:t>2005</a:t>
            </a:r>
            <a:r>
              <a:rPr lang="nl-NL" i="1" dirty="0">
                <a:solidFill>
                  <a:srgbClr val="000000"/>
                </a:solidFill>
                <a:latin typeface="Consolas"/>
              </a:rPr>
              <a:t>)</a:t>
            </a:r>
          </a:p>
          <a:p>
            <a:r>
              <a:rPr lang="en-US" dirty="0">
                <a:solidFill>
                  <a:srgbClr val="000000"/>
                </a:solidFill>
                <a:latin typeface="Consolas"/>
              </a:rPr>
              <a:t>teacher1 = </a:t>
            </a:r>
            <a:r>
              <a:rPr lang="en-US" dirty="0">
                <a:solidFill>
                  <a:srgbClr val="000000"/>
                </a:solidFill>
                <a:highlight>
                  <a:srgbClr val="FFFF96"/>
                </a:highlight>
                <a:latin typeface="Consolas"/>
              </a:rPr>
              <a:t>Teacher(</a:t>
            </a:r>
            <a:r>
              <a:rPr lang="en-US" i="1" dirty="0">
                <a:solidFill>
                  <a:srgbClr val="C9802B"/>
                </a:solidFill>
                <a:highlight>
                  <a:srgbClr val="FFFF96"/>
                </a:highlight>
                <a:latin typeface="Consolas"/>
              </a:rPr>
              <a:t>'</a:t>
            </a:r>
            <a:r>
              <a:rPr lang="en-US" i="1" dirty="0" err="1">
                <a:solidFill>
                  <a:srgbClr val="C9802B"/>
                </a:solidFill>
                <a:highlight>
                  <a:srgbClr val="FFFF96"/>
                </a:highlight>
                <a:latin typeface="Consolas"/>
              </a:rPr>
              <a:t>Prashad</a:t>
            </a:r>
            <a:r>
              <a:rPr lang="en-US" i="1" dirty="0">
                <a:solidFill>
                  <a:srgbClr val="C9802B"/>
                </a:solidFill>
                <a:highlight>
                  <a:srgbClr val="FFFF96"/>
                </a:highlight>
                <a:latin typeface="Consolas"/>
              </a:rPr>
              <a:t>'</a:t>
            </a:r>
            <a:r>
              <a:rPr lang="en-US" i="1" dirty="0">
                <a:solidFill>
                  <a:srgbClr val="000000"/>
                </a:solidFill>
                <a:highlight>
                  <a:srgbClr val="FFFF96"/>
                </a:highlight>
                <a:latin typeface="Consolas"/>
              </a:rPr>
              <a:t>, [</a:t>
            </a:r>
            <a:r>
              <a:rPr lang="en-US" i="1" dirty="0">
                <a:solidFill>
                  <a:srgbClr val="C9802B"/>
                </a:solidFill>
                <a:highlight>
                  <a:srgbClr val="FFFF96"/>
                </a:highlight>
                <a:latin typeface="Consolas"/>
              </a:rPr>
              <a:t>'C'</a:t>
            </a:r>
            <a:r>
              <a:rPr lang="en-US" i="1" dirty="0">
                <a:solidFill>
                  <a:srgbClr val="000000"/>
                </a:solidFill>
                <a:highlight>
                  <a:srgbClr val="FFFF96"/>
                </a:highlight>
                <a:latin typeface="Consolas"/>
              </a:rPr>
              <a:t>, </a:t>
            </a:r>
            <a:r>
              <a:rPr lang="en-US" i="1" dirty="0">
                <a:solidFill>
                  <a:srgbClr val="C9802B"/>
                </a:solidFill>
                <a:highlight>
                  <a:srgbClr val="FFFF96"/>
                </a:highlight>
                <a:latin typeface="Consolas"/>
              </a:rPr>
              <a:t>'C++'</a:t>
            </a:r>
            <a:r>
              <a:rPr lang="en-US" i="1" dirty="0">
                <a:solidFill>
                  <a:srgbClr val="000000"/>
                </a:solidFill>
                <a:highlight>
                  <a:srgbClr val="FFFF96"/>
                </a:highlight>
                <a:latin typeface="Consolas"/>
              </a:rPr>
              <a:t>])</a:t>
            </a:r>
          </a:p>
          <a:p>
            <a:r>
              <a:rPr lang="en-US" dirty="0">
                <a:solidFill>
                  <a:srgbClr val="0000FF"/>
                </a:solidFill>
                <a:latin typeface="Consolas"/>
              </a:rPr>
              <a:t>print</a:t>
            </a:r>
            <a:r>
              <a:rPr lang="en-US" dirty="0">
                <a:solidFill>
                  <a:srgbClr val="000000"/>
                </a:solidFill>
                <a:latin typeface="Consolas"/>
              </a:rPr>
              <a:t>(person1.get_details())</a:t>
            </a:r>
          </a:p>
          <a:p>
            <a:r>
              <a:rPr lang="en-US" dirty="0">
                <a:solidFill>
                  <a:srgbClr val="0000FF"/>
                </a:solidFill>
                <a:latin typeface="Consolas"/>
              </a:rPr>
              <a:t>print</a:t>
            </a:r>
            <a:r>
              <a:rPr lang="en-US" dirty="0">
                <a:solidFill>
                  <a:srgbClr val="000000"/>
                </a:solidFill>
                <a:latin typeface="Consolas"/>
              </a:rPr>
              <a:t>(student1.get_details())</a:t>
            </a:r>
          </a:p>
          <a:p>
            <a:r>
              <a:rPr lang="en-US" dirty="0">
                <a:solidFill>
                  <a:srgbClr val="0000FF"/>
                </a:solidFill>
                <a:latin typeface="Consolas"/>
              </a:rPr>
              <a:t>print</a:t>
            </a:r>
            <a:r>
              <a:rPr lang="en-US" dirty="0">
                <a:solidFill>
                  <a:srgbClr val="000000"/>
                </a:solidFill>
                <a:latin typeface="Consolas"/>
              </a:rPr>
              <a:t>(teacher1.get_details())</a:t>
            </a:r>
            <a:endParaRPr lang="en-US" dirty="0"/>
          </a:p>
        </p:txBody>
      </p:sp>
    </p:spTree>
    <p:extLst>
      <p:ext uri="{BB962C8B-B14F-4D97-AF65-F5344CB8AC3E}">
        <p14:creationId xmlns:p14="http://schemas.microsoft.com/office/powerpoint/2010/main" val="38767370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Inheritance</a:t>
            </a:r>
          </a:p>
        </p:txBody>
      </p:sp>
      <p:sp>
        <p:nvSpPr>
          <p:cNvPr id="4" name="Rectangle 3"/>
          <p:cNvSpPr/>
          <p:nvPr/>
        </p:nvSpPr>
        <p:spPr>
          <a:xfrm>
            <a:off x="457200" y="1276350"/>
            <a:ext cx="7315200" cy="175432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dirty="0">
                <a:solidFill>
                  <a:srgbClr val="007121"/>
                </a:solidFill>
                <a:latin typeface="Consolas" pitchFamily="49" charset="0"/>
                <a:cs typeface="Consolas" pitchFamily="49" charset="0"/>
              </a:rPr>
              <a:t>class </a:t>
            </a:r>
            <a:r>
              <a:rPr lang="en-US" b="1" dirty="0" err="1">
                <a:solidFill>
                  <a:srgbClr val="0D85B6"/>
                </a:solidFill>
                <a:latin typeface="Consolas" pitchFamily="49" charset="0"/>
                <a:cs typeface="Consolas" pitchFamily="49" charset="0"/>
              </a:rPr>
              <a:t>MyClass</a:t>
            </a:r>
            <a:r>
              <a:rPr lang="en-US" dirty="0">
                <a:solidFill>
                  <a:srgbClr val="000000"/>
                </a:solidFill>
                <a:latin typeface="Consolas" pitchFamily="49" charset="0"/>
                <a:cs typeface="Consolas" pitchFamily="49" charset="0"/>
              </a:rPr>
              <a:t>(Parentclass1, Parentclass2,</a:t>
            </a:r>
            <a:r>
              <a:rPr lang="en-US" dirty="0">
                <a:solidFill>
                  <a:srgbClr val="666666"/>
                </a:solidFill>
                <a:latin typeface="Consolas" pitchFamily="49" charset="0"/>
                <a:cs typeface="Consolas" pitchFamily="49" charset="0"/>
              </a:rPr>
              <a:t>...</a:t>
            </a:r>
            <a:r>
              <a:rPr lang="en-US" dirty="0">
                <a:solidFill>
                  <a:srgbClr val="000000"/>
                </a:solidFill>
                <a:latin typeface="Consolas" pitchFamily="49" charset="0"/>
                <a:cs typeface="Consolas" pitchFamily="49" charset="0"/>
              </a:rPr>
              <a:t>):</a:t>
            </a:r>
          </a:p>
          <a:p>
            <a:r>
              <a:rPr lang="en-US" b="1" dirty="0" smtClean="0">
                <a:solidFill>
                  <a:srgbClr val="007121"/>
                </a:solidFill>
                <a:latin typeface="Consolas" pitchFamily="49" charset="0"/>
                <a:cs typeface="Consolas" pitchFamily="49" charset="0"/>
              </a:rPr>
              <a:t>	</a:t>
            </a:r>
            <a:r>
              <a:rPr lang="en-US" b="1" dirty="0" err="1" smtClean="0">
                <a:solidFill>
                  <a:srgbClr val="007121"/>
                </a:solidFill>
                <a:latin typeface="Consolas" pitchFamily="49" charset="0"/>
                <a:cs typeface="Consolas" pitchFamily="49" charset="0"/>
              </a:rPr>
              <a:t>def</a:t>
            </a:r>
            <a:r>
              <a:rPr lang="en-US" b="1" dirty="0" smtClean="0">
                <a:solidFill>
                  <a:srgbClr val="007121"/>
                </a:solidFill>
                <a:latin typeface="Consolas" pitchFamily="49" charset="0"/>
                <a:cs typeface="Consolas" pitchFamily="49" charset="0"/>
              </a:rPr>
              <a:t> </a:t>
            </a:r>
            <a:r>
              <a:rPr lang="en-US" dirty="0">
                <a:solidFill>
                  <a:srgbClr val="05297D"/>
                </a:solidFill>
                <a:latin typeface="Consolas" pitchFamily="49" charset="0"/>
                <a:cs typeface="Consolas" pitchFamily="49" charset="0"/>
              </a:rPr>
              <a:t>__</a:t>
            </a:r>
            <a:r>
              <a:rPr lang="en-US" dirty="0" err="1">
                <a:solidFill>
                  <a:srgbClr val="05297D"/>
                </a:solidFill>
                <a:latin typeface="Consolas" pitchFamily="49" charset="0"/>
                <a:cs typeface="Consolas" pitchFamily="49" charset="0"/>
              </a:rPr>
              <a:t>init</a:t>
            </a:r>
            <a:r>
              <a:rPr lang="en-US" dirty="0">
                <a:solidFill>
                  <a:srgbClr val="05297D"/>
                </a:solidFill>
                <a:latin typeface="Consolas" pitchFamily="49" charset="0"/>
                <a:cs typeface="Consolas" pitchFamily="49" charset="0"/>
              </a:rPr>
              <a:t>__</a:t>
            </a:r>
            <a:r>
              <a:rPr lang="en-US" dirty="0">
                <a:solidFill>
                  <a:srgbClr val="000000"/>
                </a:solidFill>
                <a:latin typeface="Consolas" pitchFamily="49" charset="0"/>
                <a:cs typeface="Consolas" pitchFamily="49" charset="0"/>
              </a:rPr>
              <a:t>(</a:t>
            </a:r>
            <a:r>
              <a:rPr lang="en-US" dirty="0">
                <a:solidFill>
                  <a:srgbClr val="007121"/>
                </a:solidFill>
                <a:latin typeface="Consolas" pitchFamily="49" charset="0"/>
                <a:cs typeface="Consolas" pitchFamily="49" charset="0"/>
              </a:rPr>
              <a:t>self</a:t>
            </a:r>
            <a:r>
              <a:rPr lang="en-US" dirty="0">
                <a:solidFill>
                  <a:srgbClr val="000000"/>
                </a:solidFill>
                <a:latin typeface="Consolas" pitchFamily="49" charset="0"/>
                <a:cs typeface="Consolas" pitchFamily="49" charset="0"/>
              </a:rPr>
              <a:t>):</a:t>
            </a:r>
          </a:p>
          <a:p>
            <a:r>
              <a:rPr lang="en-US" dirty="0" smtClean="0">
                <a:solidFill>
                  <a:srgbClr val="000000"/>
                </a:solidFill>
                <a:latin typeface="Consolas" pitchFamily="49" charset="0"/>
                <a:cs typeface="Consolas" pitchFamily="49" charset="0"/>
              </a:rPr>
              <a:t>		Parentclass1</a:t>
            </a:r>
            <a:r>
              <a:rPr lang="en-US" dirty="0">
                <a:solidFill>
                  <a:srgbClr val="666666"/>
                </a:solidFill>
                <a:latin typeface="Consolas" pitchFamily="49" charset="0"/>
                <a:cs typeface="Consolas" pitchFamily="49" charset="0"/>
              </a:rPr>
              <a:t>.</a:t>
            </a:r>
            <a:r>
              <a:rPr lang="en-US" dirty="0">
                <a:solidFill>
                  <a:srgbClr val="000000"/>
                </a:solidFill>
                <a:latin typeface="Consolas" pitchFamily="49" charset="0"/>
                <a:cs typeface="Consolas" pitchFamily="49" charset="0"/>
              </a:rPr>
              <a:t>__init__(</a:t>
            </a:r>
            <a:r>
              <a:rPr lang="en-US" dirty="0">
                <a:solidFill>
                  <a:srgbClr val="007121"/>
                </a:solidFill>
                <a:latin typeface="Consolas" pitchFamily="49" charset="0"/>
                <a:cs typeface="Consolas" pitchFamily="49" charset="0"/>
              </a:rPr>
              <a:t>self</a:t>
            </a:r>
            <a:r>
              <a:rPr lang="en-US" dirty="0">
                <a:solidFill>
                  <a:srgbClr val="000000"/>
                </a:solidFill>
                <a:latin typeface="Consolas" pitchFamily="49" charset="0"/>
                <a:cs typeface="Consolas" pitchFamily="49" charset="0"/>
              </a:rPr>
              <a:t>)</a:t>
            </a:r>
          </a:p>
          <a:p>
            <a:r>
              <a:rPr lang="en-US" dirty="0" smtClean="0">
                <a:solidFill>
                  <a:srgbClr val="000000"/>
                </a:solidFill>
                <a:latin typeface="Consolas" pitchFamily="49" charset="0"/>
                <a:cs typeface="Consolas" pitchFamily="49" charset="0"/>
              </a:rPr>
              <a:t>		Parentclass2</a:t>
            </a:r>
            <a:r>
              <a:rPr lang="en-US" dirty="0">
                <a:solidFill>
                  <a:srgbClr val="666666"/>
                </a:solidFill>
                <a:latin typeface="Consolas" pitchFamily="49" charset="0"/>
                <a:cs typeface="Consolas" pitchFamily="49" charset="0"/>
              </a:rPr>
              <a:t>.</a:t>
            </a:r>
            <a:r>
              <a:rPr lang="en-US" dirty="0">
                <a:solidFill>
                  <a:srgbClr val="000000"/>
                </a:solidFill>
                <a:latin typeface="Consolas" pitchFamily="49" charset="0"/>
                <a:cs typeface="Consolas" pitchFamily="49" charset="0"/>
              </a:rPr>
              <a:t>__init__(</a:t>
            </a:r>
            <a:r>
              <a:rPr lang="en-US" dirty="0">
                <a:solidFill>
                  <a:srgbClr val="007121"/>
                </a:solidFill>
                <a:latin typeface="Consolas" pitchFamily="49" charset="0"/>
                <a:cs typeface="Consolas" pitchFamily="49" charset="0"/>
              </a:rPr>
              <a:t>self</a:t>
            </a:r>
            <a:r>
              <a:rPr lang="en-US" dirty="0">
                <a:solidFill>
                  <a:srgbClr val="000000"/>
                </a:solidFill>
                <a:latin typeface="Consolas" pitchFamily="49" charset="0"/>
                <a:cs typeface="Consolas" pitchFamily="49" charset="0"/>
              </a:rPr>
              <a:t>)</a:t>
            </a:r>
          </a:p>
          <a:p>
            <a:r>
              <a:rPr lang="en-US" dirty="0">
                <a:solidFill>
                  <a:srgbClr val="666666"/>
                </a:solidFill>
                <a:latin typeface="Consolas" pitchFamily="49" charset="0"/>
                <a:cs typeface="Consolas" pitchFamily="49" charset="0"/>
              </a:rPr>
              <a:t>...</a:t>
            </a:r>
          </a:p>
          <a:p>
            <a:r>
              <a:rPr lang="en-US" dirty="0">
                <a:solidFill>
                  <a:srgbClr val="666666"/>
                </a:solidFill>
                <a:latin typeface="Consolas" pitchFamily="49" charset="0"/>
                <a:cs typeface="Consolas" pitchFamily="49" charset="0"/>
              </a:rPr>
              <a:t>...</a:t>
            </a:r>
            <a:endParaRPr lang="en-US" dirty="0">
              <a:latin typeface="Consolas" pitchFamily="49" charset="0"/>
              <a:cs typeface="Consolas" pitchFamily="49" charset="0"/>
            </a:endParaRPr>
          </a:p>
        </p:txBody>
      </p:sp>
    </p:spTree>
    <p:extLst>
      <p:ext uri="{BB962C8B-B14F-4D97-AF65-F5344CB8AC3E}">
        <p14:creationId xmlns:p14="http://schemas.microsoft.com/office/powerpoint/2010/main" val="4794436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t>
            </a:r>
            <a:r>
              <a:rPr lang="en-US" dirty="0" smtClean="0"/>
              <a:t>Iterators</a:t>
            </a:r>
            <a:endParaRPr lang="en-US" dirty="0"/>
          </a:p>
        </p:txBody>
      </p:sp>
      <p:grpSp>
        <p:nvGrpSpPr>
          <p:cNvPr id="9" name="Group 8"/>
          <p:cNvGrpSpPr/>
          <p:nvPr/>
        </p:nvGrpSpPr>
        <p:grpSpPr>
          <a:xfrm>
            <a:off x="304800" y="971550"/>
            <a:ext cx="3664721" cy="1981438"/>
            <a:chOff x="304800" y="971550"/>
            <a:chExt cx="3664721" cy="1981438"/>
          </a:xfrm>
        </p:grpSpPr>
        <p:sp>
          <p:nvSpPr>
            <p:cNvPr id="4" name="Rectangle 1"/>
            <p:cNvSpPr>
              <a:spLocks noChangeArrowheads="1"/>
            </p:cNvSpPr>
            <p:nvPr/>
          </p:nvSpPr>
          <p:spPr bwMode="auto">
            <a:xfrm>
              <a:off x="304800" y="971550"/>
              <a:ext cx="3664721"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404040"/>
                  </a:solidFill>
                  <a:effectLst/>
                  <a:latin typeface="Lato"/>
                  <a:cs typeface="Arial" pitchFamily="34" charset="0"/>
                </a:rPr>
                <a:t>We use </a:t>
              </a:r>
              <a:r>
                <a:rPr kumimoji="0" lang="en-US" altLang="en-US" sz="1000" b="0" i="0" u="none" strike="noStrike" cap="none" normalizeH="0" baseline="0" dirty="0" smtClean="0">
                  <a:ln>
                    <a:noFill/>
                  </a:ln>
                  <a:solidFill>
                    <a:srgbClr val="E74C3C"/>
                  </a:solidFill>
                  <a:effectLst/>
                  <a:latin typeface="Consolas" pitchFamily="49" charset="0"/>
                  <a:cs typeface="Consolas" pitchFamily="49" charset="0"/>
                </a:rPr>
                <a:t>for</a:t>
              </a:r>
              <a:r>
                <a:rPr kumimoji="0" lang="en-US" altLang="en-US" sz="1400" b="0" i="0" u="none" strike="noStrike" cap="none" normalizeH="0" baseline="0" dirty="0" smtClean="0">
                  <a:ln>
                    <a:noFill/>
                  </a:ln>
                  <a:solidFill>
                    <a:srgbClr val="404040"/>
                  </a:solidFill>
                  <a:effectLst/>
                  <a:latin typeface="Lato"/>
                  <a:cs typeface="Arial" pitchFamily="34" charset="0"/>
                </a:rPr>
                <a:t> statement for looping over a list.</a:t>
              </a:r>
              <a:r>
                <a:rPr kumimoji="0" lang="en-US" altLang="en-US" sz="900" b="0" i="0" u="none" strike="noStrike" cap="none" normalizeH="0" baseline="0" dirty="0" smtClean="0">
                  <a:ln>
                    <a:noFill/>
                  </a:ln>
                  <a:solidFill>
                    <a:schemeClr val="tx1"/>
                  </a:solidFill>
                  <a:effectLst/>
                  <a:latin typeface="Arial" pitchFamily="34" charset="0"/>
                  <a:cs typeface="Arial" pitchFamily="34" charset="0"/>
                </a:rPr>
                <a:t> </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3"/>
            <p:cNvSpPr>
              <a:spLocks noChangeArrowheads="1"/>
            </p:cNvSpPr>
            <p:nvPr/>
          </p:nvSpPr>
          <p:spPr bwMode="auto">
            <a:xfrm>
              <a:off x="381000" y="1352550"/>
              <a:ext cx="2977097" cy="1600438"/>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for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i</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in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4</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i</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1</a:t>
              </a:r>
              <a:b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2</a:t>
              </a:r>
              <a:b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a:t>
              </a:r>
              <a:b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4</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10"/>
          <p:cNvGrpSpPr/>
          <p:nvPr/>
        </p:nvGrpSpPr>
        <p:grpSpPr>
          <a:xfrm>
            <a:off x="4139540" y="968573"/>
            <a:ext cx="4572000" cy="2449801"/>
            <a:chOff x="4139540" y="968573"/>
            <a:chExt cx="4572000" cy="2449801"/>
          </a:xfrm>
        </p:grpSpPr>
        <p:sp>
          <p:nvSpPr>
            <p:cNvPr id="8" name="Rectangle 7"/>
            <p:cNvSpPr/>
            <p:nvPr/>
          </p:nvSpPr>
          <p:spPr>
            <a:xfrm>
              <a:off x="4139540" y="968573"/>
              <a:ext cx="4572000" cy="307777"/>
            </a:xfrm>
            <a:prstGeom prst="rect">
              <a:avLst/>
            </a:prstGeom>
          </p:spPr>
          <p:txBody>
            <a:bodyPr>
              <a:spAutoFit/>
            </a:bodyPr>
            <a:lstStyle/>
            <a:p>
              <a:r>
                <a:rPr lang="en-US" sz="1400" dirty="0">
                  <a:solidFill>
                    <a:srgbClr val="404040"/>
                  </a:solidFill>
                  <a:latin typeface="Lato"/>
                  <a:cs typeface="Arial" pitchFamily="34" charset="0"/>
                </a:rPr>
                <a:t>If we use it with a string, it loops over its characters.</a:t>
              </a:r>
            </a:p>
          </p:txBody>
        </p:sp>
        <p:sp>
          <p:nvSpPr>
            <p:cNvPr id="10" name="Rectangle 4"/>
            <p:cNvSpPr>
              <a:spLocks noChangeArrowheads="1"/>
            </p:cNvSpPr>
            <p:nvPr/>
          </p:nvSpPr>
          <p:spPr bwMode="auto">
            <a:xfrm>
              <a:off x="5529708" y="1387049"/>
              <a:ext cx="2547492" cy="2031325"/>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for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c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in </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"python"</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c</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p</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y</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h</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o</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n</a:t>
              </a:r>
              <a:endParaRPr kumimoji="0" lang="en-US" altLang="en-US" sz="14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4" name="Group 13"/>
          <p:cNvGrpSpPr/>
          <p:nvPr/>
        </p:nvGrpSpPr>
        <p:grpSpPr>
          <a:xfrm>
            <a:off x="433809" y="3110597"/>
            <a:ext cx="4572000" cy="1594753"/>
            <a:chOff x="433809" y="3110597"/>
            <a:chExt cx="4572000" cy="1594753"/>
          </a:xfrm>
        </p:grpSpPr>
        <p:sp>
          <p:nvSpPr>
            <p:cNvPr id="12" name="Rectangle 5"/>
            <p:cNvSpPr>
              <a:spLocks noChangeArrowheads="1"/>
            </p:cNvSpPr>
            <p:nvPr/>
          </p:nvSpPr>
          <p:spPr bwMode="auto">
            <a:xfrm>
              <a:off x="433809" y="3535799"/>
              <a:ext cx="3406702" cy="1169551"/>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for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k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in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"x"</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"y"</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k</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y</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x</a:t>
              </a:r>
              <a:endParaRPr kumimoji="0" lang="en-US" alt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13" name="Rectangle 12"/>
            <p:cNvSpPr/>
            <p:nvPr/>
          </p:nvSpPr>
          <p:spPr>
            <a:xfrm>
              <a:off x="433809" y="3110597"/>
              <a:ext cx="4572000" cy="307777"/>
            </a:xfrm>
            <a:prstGeom prst="rect">
              <a:avLst/>
            </a:prstGeom>
          </p:spPr>
          <p:txBody>
            <a:bodyPr>
              <a:spAutoFit/>
            </a:bodyPr>
            <a:lstStyle/>
            <a:p>
              <a:r>
                <a:rPr lang="en-US" sz="1400" dirty="0">
                  <a:solidFill>
                    <a:srgbClr val="404040"/>
                  </a:solidFill>
                  <a:latin typeface="Lato"/>
                  <a:cs typeface="Arial" pitchFamily="34" charset="0"/>
                </a:rPr>
                <a:t>If we use it with a file, it loops over lines of the file.</a:t>
              </a:r>
            </a:p>
          </p:txBody>
        </p:sp>
      </p:grpSp>
      <p:sp>
        <p:nvSpPr>
          <p:cNvPr id="15" name="Rectangle 14"/>
          <p:cNvSpPr/>
          <p:nvPr/>
        </p:nvSpPr>
        <p:spPr>
          <a:xfrm>
            <a:off x="4139540" y="3766422"/>
            <a:ext cx="4572000" cy="923330"/>
          </a:xfrm>
          <a:prstGeom prst="rect">
            <a:avLst/>
          </a:prstGeom>
          <a:effectLst>
            <a:glow rad="139700">
              <a:schemeClr val="accent4">
                <a:satMod val="175000"/>
                <a:alpha val="40000"/>
              </a:schemeClr>
            </a:glow>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a:spAutoFit/>
          </a:bodyPr>
          <a:lstStyle/>
          <a:p>
            <a:r>
              <a:rPr lang="en-US" b="1" dirty="0" smtClean="0">
                <a:solidFill>
                  <a:srgbClr val="404040"/>
                </a:solidFill>
                <a:latin typeface="+mj-lt"/>
              </a:rPr>
              <a:t>There </a:t>
            </a:r>
            <a:r>
              <a:rPr lang="en-US" b="1" dirty="0">
                <a:solidFill>
                  <a:srgbClr val="404040"/>
                </a:solidFill>
                <a:latin typeface="+mj-lt"/>
              </a:rPr>
              <a:t>are many types of objects which can be used with a for loop. These are called </a:t>
            </a:r>
            <a:r>
              <a:rPr lang="en-US" b="1" dirty="0" err="1">
                <a:solidFill>
                  <a:srgbClr val="404040"/>
                </a:solidFill>
                <a:latin typeface="+mj-lt"/>
              </a:rPr>
              <a:t>iterable</a:t>
            </a:r>
            <a:r>
              <a:rPr lang="en-US" b="1" dirty="0">
                <a:solidFill>
                  <a:srgbClr val="404040"/>
                </a:solidFill>
                <a:latin typeface="+mj-lt"/>
              </a:rPr>
              <a:t> objects.</a:t>
            </a:r>
            <a:endParaRPr lang="en-US" b="1" dirty="0">
              <a:latin typeface="+mj-lt"/>
            </a:endParaRPr>
          </a:p>
        </p:txBody>
      </p:sp>
    </p:spTree>
    <p:extLst>
      <p:ext uri="{BB962C8B-B14F-4D97-AF65-F5344CB8AC3E}">
        <p14:creationId xmlns:p14="http://schemas.microsoft.com/office/powerpoint/2010/main" val="27053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Iterators continue…</a:t>
            </a:r>
            <a:endParaRPr lang="en-US" dirty="0"/>
          </a:p>
        </p:txBody>
      </p:sp>
      <p:sp>
        <p:nvSpPr>
          <p:cNvPr id="4" name="Rectangle 3"/>
          <p:cNvSpPr/>
          <p:nvPr/>
        </p:nvSpPr>
        <p:spPr>
          <a:xfrm>
            <a:off x="381000" y="971550"/>
            <a:ext cx="8153400" cy="369332"/>
          </a:xfrm>
          <a:prstGeom prst="rect">
            <a:avLst/>
          </a:prstGeom>
        </p:spPr>
        <p:txBody>
          <a:bodyPr wrap="square">
            <a:spAutoFit/>
          </a:bodyPr>
          <a:lstStyle/>
          <a:p>
            <a:r>
              <a:rPr lang="en-US" dirty="0"/>
              <a:t>There are many functions which consume these </a:t>
            </a:r>
            <a:r>
              <a:rPr lang="en-US" dirty="0" err="1"/>
              <a:t>iterables</a:t>
            </a:r>
            <a:r>
              <a:rPr lang="en-US" dirty="0"/>
              <a:t>.</a:t>
            </a:r>
          </a:p>
        </p:txBody>
      </p:sp>
      <p:sp>
        <p:nvSpPr>
          <p:cNvPr id="5" name="Rectangle 1"/>
          <p:cNvSpPr>
            <a:spLocks noChangeArrowheads="1"/>
          </p:cNvSpPr>
          <p:nvPr/>
        </p:nvSpPr>
        <p:spPr bwMode="auto">
          <a:xfrm>
            <a:off x="457200" y="1500247"/>
            <a:ext cx="3887603" cy="2062103"/>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.join([</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"b"</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"c"</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1" i="0" u="none" strike="noStrike" cap="none" normalizeH="0" baseline="0" dirty="0" err="1" smtClean="0">
                <a:ln>
                  <a:noFill/>
                </a:ln>
                <a:solidFill>
                  <a:srgbClr val="008080"/>
                </a:solidFill>
                <a:effectLst/>
                <a:latin typeface="Courier New" pitchFamily="49" charset="0"/>
                <a:cs typeface="Courier New" pitchFamily="49" charset="0"/>
              </a:rPr>
              <a:t>a,b,c</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b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.join({</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"x"</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"y"</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r>
              <a:rPr kumimoji="0" lang="en-US" altLang="en-US" sz="1600" b="1" i="0" u="none" strike="noStrike" cap="none" normalizeH="0" baseline="0" dirty="0" err="1" smtClean="0">
                <a:ln>
                  <a:noFill/>
                </a:ln>
                <a:solidFill>
                  <a:srgbClr val="008080"/>
                </a:solidFill>
                <a:effectLst/>
                <a:latin typeface="Courier New" pitchFamily="49" charset="0"/>
                <a:cs typeface="Courier New" pitchFamily="49" charset="0"/>
              </a:rPr>
              <a:t>y,x</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a:t>
            </a:r>
            <a:b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list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"python"</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'p'</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'y'</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'h'</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'o'</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'n'</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list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"x"</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"y"</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'y'</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'x'</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15658675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Iteration </a:t>
            </a:r>
            <a:r>
              <a:rPr lang="en-US" dirty="0" smtClean="0"/>
              <a:t>Protocol</a:t>
            </a:r>
            <a:endParaRPr lang="en-US" dirty="0"/>
          </a:p>
        </p:txBody>
      </p:sp>
      <p:sp>
        <p:nvSpPr>
          <p:cNvPr id="3" name="Content Placeholder 2"/>
          <p:cNvSpPr>
            <a:spLocks noGrp="1"/>
          </p:cNvSpPr>
          <p:nvPr>
            <p:ph idx="13"/>
          </p:nvPr>
        </p:nvSpPr>
        <p:spPr>
          <a:xfrm>
            <a:off x="289012" y="952500"/>
            <a:ext cx="8385087" cy="552450"/>
          </a:xfrm>
        </p:spPr>
        <p:txBody>
          <a:bodyPr/>
          <a:lstStyle/>
          <a:p>
            <a:r>
              <a:rPr lang="en-US" dirty="0"/>
              <a:t>The built-in function </a:t>
            </a:r>
            <a:r>
              <a:rPr lang="en-US" dirty="0" err="1"/>
              <a:t>iter</a:t>
            </a:r>
            <a:r>
              <a:rPr lang="en-US" dirty="0"/>
              <a:t> takes an </a:t>
            </a:r>
            <a:r>
              <a:rPr lang="en-US" dirty="0" err="1"/>
              <a:t>iterable</a:t>
            </a:r>
            <a:r>
              <a:rPr lang="en-US" dirty="0"/>
              <a:t> object and returns an iterator.</a:t>
            </a:r>
          </a:p>
        </p:txBody>
      </p:sp>
      <p:sp>
        <p:nvSpPr>
          <p:cNvPr id="4" name="Rectangle 1"/>
          <p:cNvSpPr>
            <a:spLocks noChangeArrowheads="1"/>
          </p:cNvSpPr>
          <p:nvPr/>
        </p:nvSpPr>
        <p:spPr bwMode="auto">
          <a:xfrm>
            <a:off x="765750" y="1658109"/>
            <a:ext cx="4339650" cy="2169825"/>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000000"/>
                </a:solidFill>
                <a:effectLst/>
                <a:latin typeface="Courier New" pitchFamily="49" charset="0"/>
                <a:cs typeface="Courier New" pitchFamily="49" charset="0"/>
              </a:rPr>
              <a:t>&gt;&gt;&gt; x = </a:t>
            </a:r>
            <a:r>
              <a:rPr kumimoji="0" lang="en-US" altLang="en-US" sz="1500" b="0" i="0" u="none" strike="noStrike" cap="none" normalizeH="0" baseline="0" dirty="0" err="1" smtClean="0">
                <a:ln>
                  <a:noFill/>
                </a:ln>
                <a:solidFill>
                  <a:srgbClr val="000080"/>
                </a:solidFill>
                <a:effectLst/>
                <a:latin typeface="Courier New" pitchFamily="49" charset="0"/>
                <a:cs typeface="Courier New" pitchFamily="49" charset="0"/>
              </a:rPr>
              <a:t>iter</a:t>
            </a:r>
            <a:r>
              <a:rPr kumimoji="0" lang="en-US" altLang="en-US" sz="15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5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5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5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5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500" b="0" i="0" u="none" strike="noStrike" cap="none" normalizeH="0" baseline="0" dirty="0" smtClean="0">
                <a:ln>
                  <a:noFill/>
                </a:ln>
                <a:solidFill>
                  <a:srgbClr val="0000FF"/>
                </a:solidFill>
                <a:effectLst/>
                <a:latin typeface="Courier New" pitchFamily="49" charset="0"/>
                <a:cs typeface="Courier New" pitchFamily="49" charset="0"/>
              </a:rPr>
              <a:t>3</a:t>
            </a:r>
            <a:r>
              <a:rPr kumimoji="0" lang="en-US" altLang="en-US" sz="15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5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500" b="0" i="0" u="none" strike="noStrike" cap="none" normalizeH="0" baseline="0" dirty="0" smtClean="0">
                <a:ln>
                  <a:noFill/>
                </a:ln>
                <a:solidFill>
                  <a:srgbClr val="000000"/>
                </a:solidFill>
                <a:effectLst/>
                <a:latin typeface="Courier New" pitchFamily="49" charset="0"/>
                <a:cs typeface="Courier New" pitchFamily="49" charset="0"/>
              </a:rPr>
              <a:t>&gt;&gt;&gt; x</a:t>
            </a:r>
            <a:br>
              <a:rPr kumimoji="0" lang="en-US" altLang="en-US" sz="15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500" b="0" i="0" u="none" strike="noStrike" cap="none" normalizeH="0" baseline="0" dirty="0" smtClean="0">
                <a:ln>
                  <a:noFill/>
                </a:ln>
                <a:solidFill>
                  <a:srgbClr val="000000"/>
                </a:solidFill>
                <a:effectLst/>
                <a:latin typeface="Courier New" pitchFamily="49" charset="0"/>
                <a:cs typeface="Courier New" pitchFamily="49" charset="0"/>
              </a:rPr>
              <a:t>&lt;</a:t>
            </a:r>
            <a:r>
              <a:rPr kumimoji="0" lang="en-US" altLang="en-US" sz="1500" b="0" i="0" u="none" strike="noStrike" cap="none" normalizeH="0" baseline="0" dirty="0" err="1" smtClean="0">
                <a:ln>
                  <a:noFill/>
                </a:ln>
                <a:solidFill>
                  <a:srgbClr val="000000"/>
                </a:solidFill>
                <a:effectLst/>
                <a:latin typeface="Courier New" pitchFamily="49" charset="0"/>
                <a:cs typeface="Courier New" pitchFamily="49" charset="0"/>
              </a:rPr>
              <a:t>listiterator</a:t>
            </a:r>
            <a:r>
              <a:rPr kumimoji="0" lang="en-US" altLang="en-US" sz="15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500" b="0" i="0" u="none" strike="noStrike" cap="none" normalizeH="0" baseline="0" dirty="0" smtClean="0">
                <a:ln>
                  <a:noFill/>
                </a:ln>
                <a:solidFill>
                  <a:srgbClr val="000080"/>
                </a:solidFill>
                <a:effectLst/>
                <a:latin typeface="Courier New" pitchFamily="49" charset="0"/>
                <a:cs typeface="Courier New" pitchFamily="49" charset="0"/>
              </a:rPr>
              <a:t>object </a:t>
            </a:r>
            <a:r>
              <a:rPr kumimoji="0" lang="en-US" altLang="en-US" sz="1500" b="0" i="0" u="none" strike="noStrike" cap="none" normalizeH="0" baseline="0" dirty="0" smtClean="0">
                <a:ln>
                  <a:noFill/>
                </a:ln>
                <a:solidFill>
                  <a:srgbClr val="000000"/>
                </a:solidFill>
                <a:effectLst/>
                <a:latin typeface="Courier New" pitchFamily="49" charset="0"/>
                <a:cs typeface="Courier New" pitchFamily="49" charset="0"/>
              </a:rPr>
              <a:t>at </a:t>
            </a:r>
            <a:r>
              <a:rPr kumimoji="0" lang="en-US" altLang="en-US" sz="1500" b="0" i="0" u="none" strike="noStrike" cap="none" normalizeH="0" baseline="0" dirty="0" smtClean="0">
                <a:ln>
                  <a:noFill/>
                </a:ln>
                <a:solidFill>
                  <a:srgbClr val="0000FF"/>
                </a:solidFill>
                <a:effectLst/>
                <a:latin typeface="Courier New" pitchFamily="49" charset="0"/>
                <a:cs typeface="Courier New" pitchFamily="49" charset="0"/>
              </a:rPr>
              <a:t>0x1004ca850</a:t>
            </a:r>
            <a:r>
              <a:rPr kumimoji="0" lang="en-US" altLang="en-US" sz="1500" b="0" i="0" u="none" strike="noStrike" cap="none" normalizeH="0" baseline="0" dirty="0" smtClean="0">
                <a:ln>
                  <a:noFill/>
                </a:ln>
                <a:solidFill>
                  <a:srgbClr val="000000"/>
                </a:solidFill>
                <a:effectLst/>
                <a:latin typeface="Courier New" pitchFamily="49" charset="0"/>
                <a:cs typeface="Courier New" pitchFamily="49" charset="0"/>
              </a:rPr>
              <a:t>&gt;</a:t>
            </a:r>
            <a:br>
              <a:rPr kumimoji="0" lang="en-US" altLang="en-US" sz="15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5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500" b="0" i="0" u="none" strike="noStrike" cap="none" normalizeH="0" baseline="0" dirty="0" err="1" smtClean="0">
                <a:ln>
                  <a:noFill/>
                </a:ln>
                <a:solidFill>
                  <a:srgbClr val="000000"/>
                </a:solidFill>
                <a:effectLst/>
                <a:latin typeface="Courier New" pitchFamily="49" charset="0"/>
                <a:cs typeface="Courier New" pitchFamily="49" charset="0"/>
              </a:rPr>
              <a:t>x.next</a:t>
            </a:r>
            <a:r>
              <a:rPr kumimoji="0" lang="en-US" altLang="en-US" sz="15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5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500" b="0" i="0" u="none" strike="noStrike" cap="none" normalizeH="0" baseline="0" dirty="0" smtClean="0">
                <a:ln>
                  <a:noFill/>
                </a:ln>
                <a:solidFill>
                  <a:srgbClr val="0000FF"/>
                </a:solidFill>
                <a:effectLst/>
                <a:latin typeface="Courier New" pitchFamily="49" charset="0"/>
                <a:cs typeface="Courier New" pitchFamily="49" charset="0"/>
              </a:rPr>
              <a:t>1</a:t>
            </a:r>
            <a:br>
              <a:rPr kumimoji="0" lang="en-US" altLang="en-US" sz="1500" b="0" i="0" u="none" strike="noStrike" cap="none" normalizeH="0" baseline="0" dirty="0" smtClean="0">
                <a:ln>
                  <a:noFill/>
                </a:ln>
                <a:solidFill>
                  <a:srgbClr val="0000FF"/>
                </a:solidFill>
                <a:effectLst/>
                <a:latin typeface="Courier New" pitchFamily="49" charset="0"/>
                <a:cs typeface="Courier New" pitchFamily="49" charset="0"/>
              </a:rPr>
            </a:br>
            <a:r>
              <a:rPr kumimoji="0" lang="en-US" altLang="en-US" sz="15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500" b="0" i="0" u="none" strike="noStrike" cap="none" normalizeH="0" baseline="0" dirty="0" err="1" smtClean="0">
                <a:ln>
                  <a:noFill/>
                </a:ln>
                <a:solidFill>
                  <a:srgbClr val="000000"/>
                </a:solidFill>
                <a:effectLst/>
                <a:latin typeface="Courier New" pitchFamily="49" charset="0"/>
                <a:cs typeface="Courier New" pitchFamily="49" charset="0"/>
              </a:rPr>
              <a:t>x.next</a:t>
            </a:r>
            <a:r>
              <a:rPr kumimoji="0" lang="en-US" altLang="en-US" sz="15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5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500" b="0" i="0" u="none" strike="noStrike" cap="none" normalizeH="0" baseline="0" dirty="0" smtClean="0">
                <a:ln>
                  <a:noFill/>
                </a:ln>
                <a:solidFill>
                  <a:srgbClr val="0000FF"/>
                </a:solidFill>
                <a:effectLst/>
                <a:latin typeface="Courier New" pitchFamily="49" charset="0"/>
                <a:cs typeface="Courier New" pitchFamily="49" charset="0"/>
              </a:rPr>
              <a:t>2</a:t>
            </a:r>
            <a:br>
              <a:rPr kumimoji="0" lang="en-US" altLang="en-US" sz="1500" b="0" i="0" u="none" strike="noStrike" cap="none" normalizeH="0" baseline="0" dirty="0" smtClean="0">
                <a:ln>
                  <a:noFill/>
                </a:ln>
                <a:solidFill>
                  <a:srgbClr val="0000FF"/>
                </a:solidFill>
                <a:effectLst/>
                <a:latin typeface="Courier New" pitchFamily="49" charset="0"/>
                <a:cs typeface="Courier New" pitchFamily="49" charset="0"/>
              </a:rPr>
            </a:br>
            <a:r>
              <a:rPr kumimoji="0" lang="en-US" altLang="en-US" sz="15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500" b="0" i="0" u="none" strike="noStrike" cap="none" normalizeH="0" baseline="0" dirty="0" err="1" smtClean="0">
                <a:ln>
                  <a:noFill/>
                </a:ln>
                <a:solidFill>
                  <a:srgbClr val="000000"/>
                </a:solidFill>
                <a:effectLst/>
                <a:latin typeface="Courier New" pitchFamily="49" charset="0"/>
                <a:cs typeface="Courier New" pitchFamily="49" charset="0"/>
              </a:rPr>
              <a:t>x.next</a:t>
            </a:r>
            <a:r>
              <a:rPr kumimoji="0" lang="en-US" altLang="en-US" sz="15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5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500" b="0" i="0" u="none" strike="noStrike" cap="none" normalizeH="0" baseline="0" dirty="0" smtClean="0">
                <a:ln>
                  <a:noFill/>
                </a:ln>
                <a:solidFill>
                  <a:srgbClr val="0000FF"/>
                </a:solidFill>
                <a:effectLst/>
                <a:latin typeface="Courier New" pitchFamily="49" charset="0"/>
                <a:cs typeface="Courier New" pitchFamily="49" charset="0"/>
              </a:rPr>
              <a:t>3</a:t>
            </a:r>
            <a:endParaRPr kumimoji="0" lang="en-US" altLang="en-US" sz="15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Rectangle 2"/>
          <p:cNvSpPr>
            <a:spLocks noChangeArrowheads="1"/>
          </p:cNvSpPr>
          <p:nvPr/>
        </p:nvSpPr>
        <p:spPr bwMode="auto">
          <a:xfrm>
            <a:off x="728484" y="4120575"/>
            <a:ext cx="6467733" cy="584775"/>
          </a:xfrm>
          <a:prstGeom prst="rect">
            <a:avLst/>
          </a:prstGeom>
          <a:ln/>
          <a:effectLst>
            <a:glow rad="101600">
              <a:schemeClr val="accent4">
                <a:satMod val="175000"/>
                <a:alpha val="40000"/>
              </a:schemeClr>
            </a:glow>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404040"/>
                </a:solidFill>
                <a:effectLst/>
                <a:latin typeface="+mj-lt"/>
              </a:rPr>
              <a:t>Each time we call the </a:t>
            </a:r>
            <a:r>
              <a:rPr kumimoji="0" lang="en-US" altLang="en-US" sz="1050" b="0" i="0" u="none" strike="noStrike" cap="none" normalizeH="0" baseline="0" dirty="0" smtClean="0">
                <a:ln>
                  <a:noFill/>
                </a:ln>
                <a:solidFill>
                  <a:srgbClr val="E74C3C"/>
                </a:solidFill>
                <a:effectLst/>
                <a:latin typeface="+mj-lt"/>
                <a:cs typeface="Consolas" pitchFamily="49" charset="0"/>
              </a:rPr>
              <a:t>next</a:t>
            </a:r>
            <a:r>
              <a:rPr kumimoji="0" lang="en-US" altLang="en-US" sz="1600" b="0" i="0" u="none" strike="noStrike" cap="none" normalizeH="0" baseline="0" dirty="0" smtClean="0">
                <a:ln>
                  <a:noFill/>
                </a:ln>
                <a:solidFill>
                  <a:srgbClr val="404040"/>
                </a:solidFill>
                <a:effectLst/>
                <a:latin typeface="+mj-lt"/>
              </a:rPr>
              <a:t> method on the iterator gives us the next element.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404040"/>
                </a:solidFill>
                <a:effectLst/>
                <a:latin typeface="+mj-lt"/>
              </a:rPr>
              <a:t>If there are no more elements</a:t>
            </a:r>
            <a:r>
              <a:rPr kumimoji="0" lang="en-US" altLang="en-US" sz="1000" b="0" i="0" u="none" strike="noStrike" cap="none" normalizeH="0" baseline="0" dirty="0" smtClean="0">
                <a:ln>
                  <a:noFill/>
                </a:ln>
                <a:solidFill>
                  <a:schemeClr val="tx1"/>
                </a:solidFill>
                <a:effectLst/>
                <a:latin typeface="+mj-lt"/>
              </a:rPr>
              <a:t> </a:t>
            </a:r>
            <a:endParaRPr kumimoji="0" lang="en-US" altLang="en-US" sz="2400" b="0" i="0" u="none" strike="noStrike" cap="none" normalizeH="0" baseline="0" dirty="0" smtClean="0">
              <a:ln>
                <a:noFill/>
              </a:ln>
              <a:solidFill>
                <a:schemeClr val="tx1"/>
              </a:solidFill>
              <a:effectLst/>
              <a:latin typeface="+mj-lt"/>
            </a:endParaRPr>
          </a:p>
        </p:txBody>
      </p:sp>
    </p:spTree>
    <p:extLst>
      <p:ext uri="{BB962C8B-B14F-4D97-AF65-F5344CB8AC3E}">
        <p14:creationId xmlns:p14="http://schemas.microsoft.com/office/powerpoint/2010/main" val="200703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 Iterators</a:t>
            </a:r>
            <a:endParaRPr lang="en-US" dirty="0"/>
          </a:p>
        </p:txBody>
      </p:sp>
      <p:sp>
        <p:nvSpPr>
          <p:cNvPr id="5" name="Rectangle 2"/>
          <p:cNvSpPr>
            <a:spLocks noChangeArrowheads="1"/>
          </p:cNvSpPr>
          <p:nvPr/>
        </p:nvSpPr>
        <p:spPr bwMode="auto">
          <a:xfrm>
            <a:off x="685800" y="993665"/>
            <a:ext cx="4257897" cy="3785652"/>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class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yrange</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600" b="0" i="0" u="none" strike="noStrike" cap="none" normalizeH="0" baseline="0" dirty="0" err="1" smtClean="0">
                <a:ln>
                  <a:noFill/>
                </a:ln>
                <a:solidFill>
                  <a:srgbClr val="B200B2"/>
                </a:solidFill>
                <a:effectLst/>
                <a:latin typeface="Courier New" pitchFamily="49" charset="0"/>
                <a:cs typeface="Courier New" pitchFamily="49" charset="0"/>
              </a:rPr>
              <a:t>init</a:t>
            </a:r>
            <a:r>
              <a:rPr kumimoji="0" lang="en-US" altLang="en-US" sz="16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n):</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.i</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0</a:t>
            </a:r>
            <a:b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        </a:t>
            </a:r>
            <a:r>
              <a:rPr kumimoji="0" lang="en-US" altLang="en-US" sz="16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.n</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 n</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600" b="0" i="0" u="none" strike="noStrike" cap="none" normalizeH="0" baseline="0" dirty="0" err="1" smtClean="0">
                <a:ln>
                  <a:noFill/>
                </a:ln>
                <a:solidFill>
                  <a:srgbClr val="B200B2"/>
                </a:solidFill>
                <a:effectLst/>
                <a:latin typeface="Courier New" pitchFamily="49" charset="0"/>
                <a:cs typeface="Courier New" pitchFamily="49" charset="0"/>
              </a:rPr>
              <a:t>iter</a:t>
            </a:r>
            <a:r>
              <a:rPr kumimoji="0" lang="en-US" altLang="en-US" sz="1600" b="0" i="0" u="none" strike="noStrike" cap="none" normalizeH="0" baseline="0" dirty="0" smtClean="0">
                <a:ln>
                  <a:noFill/>
                </a:ln>
                <a:solidFill>
                  <a:srgbClr val="B200B2"/>
                </a:solidFill>
                <a:effectLst/>
                <a:latin typeface="Courier New" pitchFamily="49" charset="0"/>
                <a:cs typeface="Courier New" pitchFamily="49" charset="0"/>
              </a:rPr>
              <a:t>__</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return </a:t>
            </a:r>
            <a:r>
              <a:rPr kumimoji="0" lang="en-US" altLang="en-US" sz="1600" b="0" i="0" u="none" strike="noStrike" cap="none" normalizeH="0" baseline="0" dirty="0" smtClean="0">
                <a:ln>
                  <a:noFill/>
                </a:ln>
                <a:solidFill>
                  <a:srgbClr val="94558D"/>
                </a:solidFill>
                <a:effectLst/>
                <a:latin typeface="Courier New" pitchFamily="49" charset="0"/>
                <a:cs typeface="Courier New" pitchFamily="49" charset="0"/>
              </a:rPr>
              <a:t>self</a:t>
            </a:r>
            <a:br>
              <a:rPr kumimoji="0" lang="en-US" altLang="en-US" sz="1600" b="0" i="0" u="none" strike="noStrike" cap="none" normalizeH="0" baseline="0" dirty="0" smtClean="0">
                <a:ln>
                  <a:noFill/>
                </a:ln>
                <a:solidFill>
                  <a:srgbClr val="94558D"/>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94558D"/>
                </a:solidFill>
                <a:effectLst/>
                <a:latin typeface="Courier New" pitchFamily="49" charset="0"/>
                <a:cs typeface="Courier New" pitchFamily="49" charset="0"/>
              </a:rPr>
              <a:t/>
            </a:r>
            <a:br>
              <a:rPr kumimoji="0" lang="en-US" altLang="en-US" sz="1600" b="0" i="0" u="none" strike="noStrike" cap="none" normalizeH="0" baseline="0" dirty="0" smtClean="0">
                <a:ln>
                  <a:noFill/>
                </a:ln>
                <a:solidFill>
                  <a:srgbClr val="94558D"/>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94558D"/>
                </a:solidFill>
                <a:effectLst/>
                <a:latin typeface="Courier New" pitchFamily="49" charset="0"/>
                <a:cs typeface="Courier New" pitchFamily="49" charset="0"/>
              </a:rPr>
              <a:t>    </a:t>
            </a:r>
            <a:r>
              <a:rPr kumimoji="0" lang="en-US" altLang="en-US" sz="16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next(</a:t>
            </a:r>
            <a:r>
              <a:rPr kumimoji="0" lang="en-US" altLang="en-US" sz="1600" b="0" i="0" u="none" strike="noStrike" cap="none" normalizeH="0" baseline="0" dirty="0" smtClean="0">
                <a:ln>
                  <a:noFill/>
                </a:ln>
                <a:solidFill>
                  <a:srgbClr val="94558D"/>
                </a:solidFill>
                <a:effectLst/>
                <a:latin typeface="Courier New" pitchFamily="49" charset="0"/>
                <a:cs typeface="Courier New" pitchFamily="49" charset="0"/>
              </a:rPr>
              <a:t>self</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if </a:t>
            </a:r>
            <a:r>
              <a:rPr kumimoji="0" lang="en-US" altLang="en-US" sz="16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.i</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&lt; </a:t>
            </a:r>
            <a:r>
              <a:rPr kumimoji="0" lang="en-US" altLang="en-US" sz="16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.n</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i</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6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.i</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err="1" smtClean="0">
                <a:ln>
                  <a:noFill/>
                </a:ln>
                <a:solidFill>
                  <a:srgbClr val="94558D"/>
                </a:solidFill>
                <a:effectLst/>
                <a:latin typeface="Courier New" pitchFamily="49" charset="0"/>
                <a:cs typeface="Courier New" pitchFamily="49" charset="0"/>
              </a:rPr>
              <a:t>self</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.i</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a:t>
            </a:r>
            <a:b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return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i</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else</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raise </a:t>
            </a:r>
            <a:r>
              <a:rPr kumimoji="0" lang="en-US" altLang="en-US" sz="1600" b="0" i="0" u="none" strike="noStrike" cap="none" normalizeH="0" baseline="0" dirty="0" err="1" smtClean="0">
                <a:ln>
                  <a:noFill/>
                </a:ln>
                <a:solidFill>
                  <a:srgbClr val="000080"/>
                </a:solidFill>
                <a:effectLst/>
                <a:latin typeface="Courier New" pitchFamily="49" charset="0"/>
                <a:cs typeface="Courier New" pitchFamily="49" charset="0"/>
              </a:rPr>
              <a:t>StopIteration</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3"/>
          <p:cNvSpPr>
            <a:spLocks noChangeArrowheads="1"/>
          </p:cNvSpPr>
          <p:nvPr/>
        </p:nvSpPr>
        <p:spPr bwMode="auto">
          <a:xfrm>
            <a:off x="5105401" y="1664553"/>
            <a:ext cx="3810000" cy="830997"/>
          </a:xfrm>
          <a:prstGeom prst="rect">
            <a:avLst/>
          </a:prstGeom>
          <a:ln/>
          <a:effectLst>
            <a:glow rad="101600">
              <a:schemeClr val="accent4">
                <a:satMod val="175000"/>
                <a:alpha val="40000"/>
              </a:schemeClr>
            </a:glow>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404040"/>
                </a:solidFill>
                <a:effectLst/>
                <a:latin typeface="+mj-lt"/>
              </a:rPr>
              <a:t>The </a:t>
            </a:r>
            <a:r>
              <a:rPr kumimoji="0" lang="en-US" altLang="en-US" sz="1050" b="0" i="0" u="none" strike="noStrike" cap="none" normalizeH="0" baseline="0" dirty="0" smtClean="0">
                <a:ln>
                  <a:noFill/>
                </a:ln>
                <a:solidFill>
                  <a:srgbClr val="E74C3C"/>
                </a:solidFill>
                <a:effectLst/>
                <a:latin typeface="+mj-lt"/>
                <a:cs typeface="Consolas" pitchFamily="49" charset="0"/>
              </a:rPr>
              <a:t>__</a:t>
            </a:r>
            <a:r>
              <a:rPr kumimoji="0" lang="en-US" altLang="en-US" sz="1050" b="0" i="0" u="none" strike="noStrike" cap="none" normalizeH="0" baseline="0" dirty="0" err="1" smtClean="0">
                <a:ln>
                  <a:noFill/>
                </a:ln>
                <a:solidFill>
                  <a:srgbClr val="E74C3C"/>
                </a:solidFill>
                <a:effectLst/>
                <a:latin typeface="+mj-lt"/>
                <a:cs typeface="Consolas" pitchFamily="49" charset="0"/>
              </a:rPr>
              <a:t>iter</a:t>
            </a:r>
            <a:r>
              <a:rPr kumimoji="0" lang="en-US" altLang="en-US" sz="1050" b="0" i="0" u="none" strike="noStrike" cap="none" normalizeH="0" baseline="0" dirty="0" smtClean="0">
                <a:ln>
                  <a:noFill/>
                </a:ln>
                <a:solidFill>
                  <a:srgbClr val="E74C3C"/>
                </a:solidFill>
                <a:effectLst/>
                <a:latin typeface="+mj-lt"/>
                <a:cs typeface="Consolas" pitchFamily="49" charset="0"/>
              </a:rPr>
              <a:t>__</a:t>
            </a:r>
            <a:r>
              <a:rPr kumimoji="0" lang="en-US" altLang="en-US" sz="1600" b="0" i="0" u="none" strike="noStrike" cap="none" normalizeH="0" baseline="0" dirty="0" smtClean="0">
                <a:ln>
                  <a:noFill/>
                </a:ln>
                <a:solidFill>
                  <a:srgbClr val="404040"/>
                </a:solidFill>
                <a:effectLst/>
                <a:latin typeface="+mj-lt"/>
              </a:rPr>
              <a:t> method is what makes an object </a:t>
            </a:r>
            <a:r>
              <a:rPr kumimoji="0" lang="en-US" altLang="en-US" sz="1600" b="0" i="0" u="none" strike="noStrike" cap="none" normalizeH="0" baseline="0" dirty="0" err="1" smtClean="0">
                <a:ln>
                  <a:noFill/>
                </a:ln>
                <a:solidFill>
                  <a:srgbClr val="404040"/>
                </a:solidFill>
                <a:effectLst/>
                <a:latin typeface="+mj-lt"/>
              </a:rPr>
              <a:t>iterable</a:t>
            </a:r>
            <a:r>
              <a:rPr kumimoji="0" lang="en-US" altLang="en-US" sz="1600" b="0" i="0" u="none" strike="noStrike" cap="none" normalizeH="0" baseline="0" dirty="0" smtClean="0">
                <a:ln>
                  <a:noFill/>
                </a:ln>
                <a:solidFill>
                  <a:srgbClr val="404040"/>
                </a:solidFill>
                <a:effectLst/>
                <a:latin typeface="+mj-lt"/>
              </a:rPr>
              <a:t>. Behind the </a:t>
            </a:r>
            <a:r>
              <a:rPr kumimoji="0" lang="en-US" altLang="en-US" sz="1600" b="0" i="0" u="none" strike="noStrike" cap="none" normalizeH="0" baseline="0" dirty="0" err="1" smtClean="0">
                <a:ln>
                  <a:noFill/>
                </a:ln>
                <a:solidFill>
                  <a:srgbClr val="404040"/>
                </a:solidFill>
                <a:effectLst/>
                <a:latin typeface="+mj-lt"/>
              </a:rPr>
              <a:t>scenes,the</a:t>
            </a:r>
            <a:r>
              <a:rPr kumimoji="0" lang="en-US" altLang="en-US" sz="1600" b="0" i="0" u="none" strike="noStrike" cap="none" normalizeH="0" baseline="0" dirty="0" smtClean="0">
                <a:ln>
                  <a:noFill/>
                </a:ln>
                <a:solidFill>
                  <a:srgbClr val="404040"/>
                </a:solidFill>
                <a:effectLst/>
                <a:latin typeface="+mj-lt"/>
              </a:rPr>
              <a:t> </a:t>
            </a:r>
            <a:r>
              <a:rPr kumimoji="0" lang="en-US" altLang="en-US" sz="1600" b="0" i="1" u="none" strike="noStrike" cap="none" normalizeH="0" baseline="0" dirty="0" err="1" smtClean="0">
                <a:ln>
                  <a:noFill/>
                </a:ln>
                <a:solidFill>
                  <a:srgbClr val="404040"/>
                </a:solidFill>
                <a:effectLst/>
                <a:latin typeface="+mj-lt"/>
              </a:rPr>
              <a:t>iter</a:t>
            </a:r>
            <a:r>
              <a:rPr kumimoji="0" lang="en-US" altLang="en-US" sz="1600" b="0" i="0" u="none" strike="noStrike" cap="none" normalizeH="0" baseline="0" dirty="0" smtClean="0">
                <a:ln>
                  <a:noFill/>
                </a:ln>
                <a:solidFill>
                  <a:srgbClr val="404040"/>
                </a:solidFill>
                <a:effectLst/>
                <a:latin typeface="+mj-lt"/>
              </a:rPr>
              <a:t> function calls </a:t>
            </a:r>
            <a:r>
              <a:rPr kumimoji="0" lang="en-US" altLang="en-US" sz="1050" b="0" i="0" u="none" strike="noStrike" cap="none" normalizeH="0" baseline="0" dirty="0" smtClean="0">
                <a:ln>
                  <a:noFill/>
                </a:ln>
                <a:solidFill>
                  <a:srgbClr val="E74C3C"/>
                </a:solidFill>
                <a:effectLst/>
                <a:latin typeface="+mj-lt"/>
                <a:cs typeface="Consolas" pitchFamily="49" charset="0"/>
              </a:rPr>
              <a:t>__</a:t>
            </a:r>
            <a:r>
              <a:rPr kumimoji="0" lang="en-US" altLang="en-US" sz="1050" b="0" i="0" u="none" strike="noStrike" cap="none" normalizeH="0" baseline="0" dirty="0" err="1" smtClean="0">
                <a:ln>
                  <a:noFill/>
                </a:ln>
                <a:solidFill>
                  <a:srgbClr val="E74C3C"/>
                </a:solidFill>
                <a:effectLst/>
                <a:latin typeface="+mj-lt"/>
                <a:cs typeface="Consolas" pitchFamily="49" charset="0"/>
              </a:rPr>
              <a:t>iter</a:t>
            </a:r>
            <a:r>
              <a:rPr kumimoji="0" lang="en-US" altLang="en-US" sz="1050" b="0" i="0" u="none" strike="noStrike" cap="none" normalizeH="0" baseline="0" dirty="0" smtClean="0">
                <a:ln>
                  <a:noFill/>
                </a:ln>
                <a:solidFill>
                  <a:srgbClr val="E74C3C"/>
                </a:solidFill>
                <a:effectLst/>
                <a:latin typeface="+mj-lt"/>
                <a:cs typeface="Consolas" pitchFamily="49" charset="0"/>
              </a:rPr>
              <a:t>__</a:t>
            </a:r>
            <a:r>
              <a:rPr kumimoji="0" lang="en-US" altLang="en-US" sz="1600" b="0" i="0" u="none" strike="noStrike" cap="none" normalizeH="0" baseline="0" dirty="0" smtClean="0">
                <a:ln>
                  <a:noFill/>
                </a:ln>
                <a:solidFill>
                  <a:srgbClr val="404040"/>
                </a:solidFill>
                <a:effectLst/>
                <a:latin typeface="+mj-lt"/>
              </a:rPr>
              <a:t> method on the given object.</a:t>
            </a:r>
            <a:r>
              <a:rPr kumimoji="0" lang="en-US" altLang="en-US" sz="1000" b="0" i="0" u="none" strike="noStrike" cap="none" normalizeH="0" baseline="0" dirty="0" smtClean="0">
                <a:ln>
                  <a:noFill/>
                </a:ln>
                <a:solidFill>
                  <a:schemeClr val="tx1"/>
                </a:solidFill>
                <a:effectLst/>
                <a:latin typeface="+mj-lt"/>
              </a:rPr>
              <a:t> </a:t>
            </a:r>
            <a:endParaRPr kumimoji="0" lang="en-US" altLang="en-US" sz="2400" b="0" i="0" u="none" strike="noStrike" cap="none" normalizeH="0" baseline="0" dirty="0" smtClean="0">
              <a:ln>
                <a:noFill/>
              </a:ln>
              <a:solidFill>
                <a:schemeClr val="tx1"/>
              </a:solidFill>
              <a:effectLst/>
              <a:latin typeface="+mj-lt"/>
            </a:endParaRPr>
          </a:p>
        </p:txBody>
      </p:sp>
      <p:sp>
        <p:nvSpPr>
          <p:cNvPr id="7" name="Rectangle 4"/>
          <p:cNvSpPr>
            <a:spLocks noChangeArrowheads="1"/>
          </p:cNvSpPr>
          <p:nvPr/>
        </p:nvSpPr>
        <p:spPr bwMode="auto">
          <a:xfrm>
            <a:off x="5105401" y="3170932"/>
            <a:ext cx="3810000" cy="1077218"/>
          </a:xfrm>
          <a:prstGeom prst="rect">
            <a:avLst/>
          </a:prstGeom>
          <a:ln/>
          <a:effectLst>
            <a:glow rad="101600">
              <a:schemeClr val="accent4">
                <a:satMod val="175000"/>
                <a:alpha val="40000"/>
              </a:schemeClr>
            </a:glow>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404040"/>
                </a:solidFill>
                <a:effectLst/>
                <a:latin typeface="Lato"/>
                <a:cs typeface="Arial" pitchFamily="34" charset="0"/>
              </a:rPr>
              <a:t>The return value of </a:t>
            </a:r>
            <a:r>
              <a:rPr kumimoji="0" lang="en-US" altLang="en-US" sz="1050" b="0" i="0" u="none" strike="noStrike" cap="none" normalizeH="0" baseline="0" dirty="0" smtClean="0">
                <a:ln>
                  <a:noFill/>
                </a:ln>
                <a:solidFill>
                  <a:srgbClr val="E74C3C"/>
                </a:solidFill>
                <a:effectLst/>
                <a:latin typeface="Consolas" pitchFamily="49" charset="0"/>
                <a:cs typeface="Consolas" pitchFamily="49" charset="0"/>
              </a:rPr>
              <a:t>__</a:t>
            </a:r>
            <a:r>
              <a:rPr kumimoji="0" lang="en-US" altLang="en-US" sz="1050" b="0" i="0" u="none" strike="noStrike" cap="none" normalizeH="0" baseline="0" dirty="0" err="1" smtClean="0">
                <a:ln>
                  <a:noFill/>
                </a:ln>
                <a:solidFill>
                  <a:srgbClr val="E74C3C"/>
                </a:solidFill>
                <a:effectLst/>
                <a:latin typeface="Consolas" pitchFamily="49" charset="0"/>
                <a:cs typeface="Consolas" pitchFamily="49" charset="0"/>
              </a:rPr>
              <a:t>iter</a:t>
            </a:r>
            <a:r>
              <a:rPr kumimoji="0" lang="en-US" altLang="en-US" sz="1050" b="0" i="0" u="none" strike="noStrike" cap="none" normalizeH="0" baseline="0" dirty="0" smtClean="0">
                <a:ln>
                  <a:noFill/>
                </a:ln>
                <a:solidFill>
                  <a:srgbClr val="E74C3C"/>
                </a:solidFill>
                <a:effectLst/>
                <a:latin typeface="Consolas" pitchFamily="49" charset="0"/>
                <a:cs typeface="Consolas" pitchFamily="49" charset="0"/>
              </a:rPr>
              <a:t>__</a:t>
            </a:r>
            <a:r>
              <a:rPr kumimoji="0" lang="en-US" altLang="en-US" sz="1600" b="0" i="0" u="none" strike="noStrike" cap="none" normalizeH="0" baseline="0" dirty="0" smtClean="0">
                <a:ln>
                  <a:noFill/>
                </a:ln>
                <a:solidFill>
                  <a:srgbClr val="404040"/>
                </a:solidFill>
                <a:effectLst/>
                <a:latin typeface="Lato"/>
                <a:cs typeface="Arial" pitchFamily="34" charset="0"/>
              </a:rPr>
              <a:t> is an iterator. It should have a </a:t>
            </a:r>
            <a:r>
              <a:rPr kumimoji="0" lang="en-US" altLang="en-US" sz="1050" b="0" i="0" u="none" strike="noStrike" cap="none" normalizeH="0" baseline="0" dirty="0" smtClean="0">
                <a:ln>
                  <a:noFill/>
                </a:ln>
                <a:solidFill>
                  <a:srgbClr val="E74C3C"/>
                </a:solidFill>
                <a:effectLst/>
                <a:latin typeface="Consolas" pitchFamily="49" charset="0"/>
                <a:cs typeface="Consolas" pitchFamily="49" charset="0"/>
              </a:rPr>
              <a:t>next</a:t>
            </a:r>
            <a:r>
              <a:rPr kumimoji="0" lang="en-US" altLang="en-US" sz="1600" b="0" i="0" u="none" strike="noStrike" cap="none" normalizeH="0" baseline="0" dirty="0" smtClean="0">
                <a:ln>
                  <a:noFill/>
                </a:ln>
                <a:solidFill>
                  <a:srgbClr val="404040"/>
                </a:solidFill>
                <a:effectLst/>
                <a:latin typeface="Lato"/>
                <a:cs typeface="Arial" pitchFamily="34" charset="0"/>
              </a:rPr>
              <a:t> method and raise </a:t>
            </a:r>
            <a:r>
              <a:rPr kumimoji="0" lang="en-US" altLang="en-US" sz="1050" b="0" i="0" u="none" strike="noStrike" cap="none" normalizeH="0" baseline="0" dirty="0" err="1" smtClean="0">
                <a:ln>
                  <a:noFill/>
                </a:ln>
                <a:solidFill>
                  <a:srgbClr val="E74C3C"/>
                </a:solidFill>
                <a:effectLst/>
                <a:latin typeface="Consolas" pitchFamily="49" charset="0"/>
                <a:cs typeface="Consolas" pitchFamily="49" charset="0"/>
              </a:rPr>
              <a:t>StopIteration</a:t>
            </a:r>
            <a:r>
              <a:rPr kumimoji="0" lang="en-US" altLang="en-US" sz="1050" b="0" i="0" u="none" strike="noStrike" cap="none" normalizeH="0" baseline="0" dirty="0" smtClean="0">
                <a:ln>
                  <a:noFill/>
                </a:ln>
                <a:solidFill>
                  <a:srgbClr val="E74C3C"/>
                </a:solidFill>
                <a:effectLst/>
                <a:latin typeface="Consolas" pitchFamily="49" charset="0"/>
                <a:cs typeface="Consolas" pitchFamily="49" charset="0"/>
              </a:rPr>
              <a:t> </a:t>
            </a:r>
            <a:r>
              <a:rPr kumimoji="0" lang="en-US" altLang="en-US" sz="1600" b="0" i="0" u="none" strike="noStrike" cap="none" normalizeH="0" baseline="0" dirty="0" smtClean="0">
                <a:ln>
                  <a:noFill/>
                </a:ln>
                <a:solidFill>
                  <a:srgbClr val="404040"/>
                </a:solidFill>
                <a:effectLst/>
                <a:latin typeface="Lato"/>
                <a:cs typeface="Arial" pitchFamily="34" charset="0"/>
              </a:rPr>
              <a:t>when there are no more elements.</a:t>
            </a:r>
            <a:r>
              <a:rPr kumimoji="0" lang="en-US" altLang="en-US" sz="1000" b="0" i="0" u="none" strike="noStrike" cap="none" normalizeH="0" baseline="0" dirty="0" smtClean="0">
                <a:ln>
                  <a:noFill/>
                </a:ln>
                <a:solidFill>
                  <a:schemeClr val="tx1"/>
                </a:solidFill>
                <a:effectLst/>
                <a:latin typeface="Arial" pitchFamily="34" charset="0"/>
                <a:cs typeface="Arial" pitchFamily="34" charset="0"/>
              </a:rPr>
              <a:t> </a:t>
            </a:r>
            <a:endParaRPr kumimoji="0" lang="en-US" altLang="en-US"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62398338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Generators</a:t>
            </a:r>
            <a:endParaRPr lang="en-US" dirty="0"/>
          </a:p>
        </p:txBody>
      </p:sp>
      <p:sp>
        <p:nvSpPr>
          <p:cNvPr id="3" name="Content Placeholder 2"/>
          <p:cNvSpPr>
            <a:spLocks noGrp="1"/>
          </p:cNvSpPr>
          <p:nvPr>
            <p:ph idx="13"/>
          </p:nvPr>
        </p:nvSpPr>
        <p:spPr>
          <a:xfrm>
            <a:off x="289012" y="952500"/>
            <a:ext cx="8385087" cy="781050"/>
          </a:xfrm>
        </p:spPr>
        <p:txBody>
          <a:bodyPr/>
          <a:lstStyle/>
          <a:p>
            <a:r>
              <a:rPr lang="en-US" dirty="0"/>
              <a:t>Generators simplifies creation of iterators. A generator is a function that produces a sequence of results instead of a single value.</a:t>
            </a:r>
          </a:p>
        </p:txBody>
      </p:sp>
      <p:sp>
        <p:nvSpPr>
          <p:cNvPr id="4" name="Rectangle 1"/>
          <p:cNvSpPr>
            <a:spLocks noChangeArrowheads="1"/>
          </p:cNvSpPr>
          <p:nvPr/>
        </p:nvSpPr>
        <p:spPr bwMode="auto">
          <a:xfrm>
            <a:off x="838200" y="1828383"/>
            <a:ext cx="2159566" cy="2800767"/>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yrange</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(n):</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i</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0</a:t>
            </a:r>
            <a:b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while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i</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&lt; n:</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yield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i</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i</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a:t>
            </a:r>
            <a:b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
            </a:r>
            <a:b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y=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yrange</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3</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(y)</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next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(y))</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next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(y))</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next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(y))</a:t>
            </a:r>
            <a:endParaRPr kumimoji="0" lang="en-US" alt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Rectangle 2"/>
          <p:cNvSpPr>
            <a:spLocks noChangeArrowheads="1"/>
          </p:cNvSpPr>
          <p:nvPr/>
        </p:nvSpPr>
        <p:spPr bwMode="auto">
          <a:xfrm>
            <a:off x="4191000" y="1828383"/>
            <a:ext cx="3625351" cy="830997"/>
          </a:xfrm>
          <a:prstGeom prst="rect">
            <a:avLst/>
          </a:prstGeom>
          <a:ln/>
          <a:effectLst>
            <a:glow rad="101600">
              <a:schemeClr val="accent4">
                <a:satMod val="175000"/>
                <a:alpha val="40000"/>
              </a:schemeClr>
            </a:glow>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404040"/>
                </a:solidFill>
                <a:effectLst/>
                <a:latin typeface="Lato"/>
                <a:cs typeface="Arial" pitchFamily="34" charset="0"/>
              </a:rPr>
              <a:t>Each time the </a:t>
            </a:r>
            <a:r>
              <a:rPr kumimoji="0" lang="en-US" altLang="en-US" sz="1050" b="0" i="0" u="none" strike="noStrike" cap="none" normalizeH="0" baseline="0" dirty="0" smtClean="0">
                <a:ln>
                  <a:noFill/>
                </a:ln>
                <a:solidFill>
                  <a:srgbClr val="E74C3C"/>
                </a:solidFill>
                <a:effectLst/>
                <a:latin typeface="Consolas" pitchFamily="49" charset="0"/>
                <a:cs typeface="Consolas" pitchFamily="49" charset="0"/>
              </a:rPr>
              <a:t>yield</a:t>
            </a:r>
            <a:r>
              <a:rPr kumimoji="0" lang="en-US" altLang="en-US" sz="1600" b="0" i="0" u="none" strike="noStrike" cap="none" normalizeH="0" baseline="0" dirty="0" smtClean="0">
                <a:ln>
                  <a:noFill/>
                </a:ln>
                <a:solidFill>
                  <a:srgbClr val="404040"/>
                </a:solidFill>
                <a:effectLst/>
                <a:latin typeface="Lato"/>
                <a:cs typeface="Arial" pitchFamily="34" charset="0"/>
              </a:rPr>
              <a:t> statement is executed the function generates a new value.</a:t>
            </a:r>
            <a:r>
              <a:rPr kumimoji="0" lang="en-US" altLang="en-US" sz="1000" b="0" i="0" u="none" strike="noStrike" cap="none" normalizeH="0" baseline="0" dirty="0" smtClean="0">
                <a:ln>
                  <a:noFill/>
                </a:ln>
                <a:solidFill>
                  <a:schemeClr val="tx1"/>
                </a:solidFill>
                <a:effectLst/>
                <a:latin typeface="Arial" pitchFamily="34" charset="0"/>
                <a:cs typeface="Arial" pitchFamily="34" charset="0"/>
              </a:rPr>
              <a:t> </a:t>
            </a:r>
            <a:endParaRPr kumimoji="0" lang="en-US" alt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6"/>
          <p:cNvSpPr/>
          <p:nvPr/>
        </p:nvSpPr>
        <p:spPr>
          <a:xfrm>
            <a:off x="4191000" y="2807553"/>
            <a:ext cx="3625351" cy="830997"/>
          </a:xfrm>
          <a:prstGeom prst="rect">
            <a:avLst/>
          </a:prstGeom>
          <a:effectLst>
            <a:glow rad="101600">
              <a:schemeClr val="accent5">
                <a:satMod val="175000"/>
                <a:alpha val="40000"/>
              </a:schemeClr>
            </a:glow>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600" dirty="0" smtClean="0">
                <a:solidFill>
                  <a:srgbClr val="404040"/>
                </a:solidFill>
                <a:latin typeface="Lato"/>
                <a:cs typeface="Arial" pitchFamily="34" charset="0"/>
              </a:rPr>
              <a:t>Generator </a:t>
            </a:r>
            <a:r>
              <a:rPr lang="en-US" sz="1600" dirty="0">
                <a:solidFill>
                  <a:srgbClr val="404040"/>
                </a:solidFill>
                <a:latin typeface="Lato"/>
                <a:cs typeface="Arial" pitchFamily="34" charset="0"/>
              </a:rPr>
              <a:t>is also an iterator. You don’t have to worry about the iterator protocol.</a:t>
            </a:r>
          </a:p>
        </p:txBody>
      </p:sp>
    </p:spTree>
    <p:extLst>
      <p:ext uri="{BB962C8B-B14F-4D97-AF65-F5344CB8AC3E}">
        <p14:creationId xmlns:p14="http://schemas.microsoft.com/office/powerpoint/2010/main" val="20162389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Itertools</a:t>
            </a:r>
            <a:endParaRPr lang="en-US" dirty="0"/>
          </a:p>
        </p:txBody>
      </p:sp>
      <p:sp>
        <p:nvSpPr>
          <p:cNvPr id="3" name="Content Placeholder 2"/>
          <p:cNvSpPr>
            <a:spLocks noGrp="1"/>
          </p:cNvSpPr>
          <p:nvPr>
            <p:ph idx="13"/>
          </p:nvPr>
        </p:nvSpPr>
        <p:spPr>
          <a:xfrm>
            <a:off x="289012" y="952500"/>
            <a:ext cx="8385087" cy="704850"/>
          </a:xfrm>
        </p:spPr>
        <p:txBody>
          <a:bodyPr/>
          <a:lstStyle/>
          <a:p>
            <a:r>
              <a:rPr lang="en-US" dirty="0"/>
              <a:t>The </a:t>
            </a:r>
            <a:r>
              <a:rPr lang="en-US" dirty="0" err="1"/>
              <a:t>itertools</a:t>
            </a:r>
            <a:r>
              <a:rPr lang="en-US" dirty="0"/>
              <a:t> module in the standard library provides lot of </a:t>
            </a:r>
            <a:r>
              <a:rPr lang="en-US" dirty="0" smtClean="0"/>
              <a:t>interesting </a:t>
            </a:r>
            <a:r>
              <a:rPr lang="en-US" dirty="0"/>
              <a:t>tools to work with iterators.</a:t>
            </a:r>
          </a:p>
        </p:txBody>
      </p:sp>
      <p:sp>
        <p:nvSpPr>
          <p:cNvPr id="4" name="Rectangle 3"/>
          <p:cNvSpPr/>
          <p:nvPr/>
        </p:nvSpPr>
        <p:spPr>
          <a:xfrm>
            <a:off x="381000" y="1821418"/>
            <a:ext cx="4087081" cy="369332"/>
          </a:xfrm>
          <a:prstGeom prst="rect">
            <a:avLst/>
          </a:prstGeom>
        </p:spPr>
        <p:txBody>
          <a:bodyPr wrap="none">
            <a:spAutoFit/>
          </a:bodyPr>
          <a:lstStyle/>
          <a:p>
            <a:r>
              <a:rPr lang="en-US" b="1" dirty="0">
                <a:solidFill>
                  <a:srgbClr val="404040"/>
                </a:solidFill>
                <a:latin typeface="+mj-lt"/>
              </a:rPr>
              <a:t>chain</a:t>
            </a:r>
            <a:r>
              <a:rPr lang="en-US" dirty="0">
                <a:solidFill>
                  <a:srgbClr val="404040"/>
                </a:solidFill>
                <a:latin typeface="+mj-lt"/>
              </a:rPr>
              <a:t> – chains multiple iterators together.</a:t>
            </a:r>
            <a:endParaRPr lang="en-US" dirty="0">
              <a:latin typeface="+mj-lt"/>
            </a:endParaRPr>
          </a:p>
        </p:txBody>
      </p:sp>
      <p:sp>
        <p:nvSpPr>
          <p:cNvPr id="5" name="Rectangle 1"/>
          <p:cNvSpPr>
            <a:spLocks noChangeArrowheads="1"/>
          </p:cNvSpPr>
          <p:nvPr/>
        </p:nvSpPr>
        <p:spPr bwMode="auto">
          <a:xfrm>
            <a:off x="304800" y="2343150"/>
            <a:ext cx="3810659" cy="1200329"/>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itertools</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it1 = </a:t>
            </a:r>
            <a:r>
              <a:rPr kumimoji="0" lang="en-US" altLang="en-US" sz="1200" b="0" i="0" u="none" strike="noStrike" cap="none" normalizeH="0" baseline="0" dirty="0" err="1" smtClean="0">
                <a:ln>
                  <a:noFill/>
                </a:ln>
                <a:solidFill>
                  <a:srgbClr val="000080"/>
                </a:solidFill>
                <a:effectLst/>
                <a:latin typeface="Courier New" pitchFamily="49" charset="0"/>
                <a:cs typeface="Courier New" pitchFamily="49" charset="0"/>
              </a:rPr>
              <a:t>iter</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3</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it2 = </a:t>
            </a:r>
            <a:r>
              <a:rPr kumimoji="0" lang="en-US" altLang="en-US" sz="1200" b="0" i="0" u="none" strike="noStrike" cap="none" normalizeH="0" baseline="0" dirty="0" err="1" smtClean="0">
                <a:ln>
                  <a:noFill/>
                </a:ln>
                <a:solidFill>
                  <a:srgbClr val="000080"/>
                </a:solidFill>
                <a:effectLst/>
                <a:latin typeface="Courier New" pitchFamily="49" charset="0"/>
                <a:cs typeface="Courier New" pitchFamily="49" charset="0"/>
              </a:rPr>
              <a:t>iter</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4</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FF"/>
                </a:solidFill>
                <a:effectLst/>
                <a:latin typeface="Courier New" pitchFamily="49" charset="0"/>
                <a:cs typeface="Courier New" pitchFamily="49" charset="0"/>
              </a:rPr>
              <a:t>6</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for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value </a:t>
            </a:r>
            <a:r>
              <a:rPr kumimoji="0" lang="en-US" altLang="en-US" sz="1200" b="1" i="0" u="none" strike="noStrike" cap="none" normalizeH="0" baseline="0" dirty="0" smtClean="0">
                <a:ln>
                  <a:noFill/>
                </a:ln>
                <a:solidFill>
                  <a:srgbClr val="000080"/>
                </a:solidFill>
                <a:effectLst/>
                <a:latin typeface="Courier New" pitchFamily="49" charset="0"/>
                <a:cs typeface="Courier New" pitchFamily="49" charset="0"/>
              </a:rPr>
              <a:t>in </a:t>
            </a:r>
            <a:r>
              <a:rPr kumimoji="0" lang="en-US" altLang="en-US" sz="1200" b="0" i="0" u="none" strike="noStrike" cap="none" normalizeH="0" baseline="0" dirty="0" err="1" smtClean="0">
                <a:ln>
                  <a:noFill/>
                </a:ln>
                <a:solidFill>
                  <a:srgbClr val="000000"/>
                </a:solidFill>
                <a:effectLst/>
                <a:latin typeface="Courier New" pitchFamily="49" charset="0"/>
                <a:cs typeface="Courier New" pitchFamily="49" charset="0"/>
              </a:rPr>
              <a:t>itertools.chain</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(it1, it2):</a:t>
            </a:r>
            <a:b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2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200" b="0" i="0" u="none" strike="noStrike" cap="none" normalizeH="0" baseline="0" dirty="0" smtClean="0">
                <a:ln>
                  <a:noFill/>
                </a:ln>
                <a:solidFill>
                  <a:srgbClr val="000000"/>
                </a:solidFill>
                <a:effectLst/>
                <a:latin typeface="Courier New" pitchFamily="49" charset="0"/>
                <a:cs typeface="Courier New" pitchFamily="49" charset="0"/>
              </a:rPr>
              <a:t>(value)</a:t>
            </a:r>
            <a:endParaRPr kumimoji="0" lang="en-US" alt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5"/>
          <p:cNvSpPr/>
          <p:nvPr/>
        </p:nvSpPr>
        <p:spPr>
          <a:xfrm>
            <a:off x="4343400" y="3438194"/>
            <a:ext cx="3486532" cy="369332"/>
          </a:xfrm>
          <a:prstGeom prst="rect">
            <a:avLst/>
          </a:prstGeom>
        </p:spPr>
        <p:txBody>
          <a:bodyPr wrap="none">
            <a:spAutoFit/>
          </a:bodyPr>
          <a:lstStyle/>
          <a:p>
            <a:r>
              <a:rPr lang="en-US" altLang="en-US" dirty="0" err="1" smtClean="0">
                <a:solidFill>
                  <a:srgbClr val="404040"/>
                </a:solidFill>
                <a:latin typeface="+mj-lt"/>
              </a:rPr>
              <a:t>zip_longest</a:t>
            </a:r>
            <a:r>
              <a:rPr lang="en-US" dirty="0">
                <a:solidFill>
                  <a:srgbClr val="404040"/>
                </a:solidFill>
                <a:latin typeface="+mj-lt"/>
              </a:rPr>
              <a:t> – </a:t>
            </a:r>
            <a:r>
              <a:rPr lang="en-US" dirty="0" err="1">
                <a:solidFill>
                  <a:srgbClr val="404040"/>
                </a:solidFill>
                <a:latin typeface="+mj-lt"/>
              </a:rPr>
              <a:t>iterable</a:t>
            </a:r>
            <a:r>
              <a:rPr lang="en-US" dirty="0">
                <a:solidFill>
                  <a:srgbClr val="404040"/>
                </a:solidFill>
                <a:latin typeface="+mj-lt"/>
              </a:rPr>
              <a:t> version of zip</a:t>
            </a:r>
          </a:p>
        </p:txBody>
      </p:sp>
      <p:sp>
        <p:nvSpPr>
          <p:cNvPr id="7" name="Rectangle 2"/>
          <p:cNvSpPr>
            <a:spLocks noChangeArrowheads="1"/>
          </p:cNvSpPr>
          <p:nvPr/>
        </p:nvSpPr>
        <p:spPr bwMode="auto">
          <a:xfrm>
            <a:off x="2133600" y="3790950"/>
            <a:ext cx="6843540" cy="738664"/>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for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x, y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in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itertools.zip_longest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"a"</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"b"</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"c"</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.format(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x,y</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46791554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Module</a:t>
            </a:r>
            <a:endParaRPr lang="en-US" dirty="0"/>
          </a:p>
        </p:txBody>
      </p:sp>
      <p:sp>
        <p:nvSpPr>
          <p:cNvPr id="3" name="Content Placeholder 2"/>
          <p:cNvSpPr>
            <a:spLocks noGrp="1"/>
          </p:cNvSpPr>
          <p:nvPr>
            <p:ph idx="13"/>
          </p:nvPr>
        </p:nvSpPr>
        <p:spPr/>
        <p:txBody>
          <a:bodyPr/>
          <a:lstStyle/>
          <a:p>
            <a:r>
              <a:rPr lang="en-US" b="1" dirty="0"/>
              <a:t>Modules</a:t>
            </a:r>
            <a:r>
              <a:rPr lang="en-US" dirty="0"/>
              <a:t> are Python .</a:t>
            </a:r>
            <a:r>
              <a:rPr lang="en-US" dirty="0" err="1"/>
              <a:t>py</a:t>
            </a:r>
            <a:r>
              <a:rPr lang="en-US" dirty="0"/>
              <a:t> files that consist of Python code. Any Python file can be referenced as a module. A Python file called hello.py has the module name of hello that can be imported into other Python files or used on the Python command line interpreter. </a:t>
            </a:r>
            <a:endParaRPr lang="en-US" dirty="0" smtClean="0"/>
          </a:p>
          <a:p>
            <a:r>
              <a:rPr lang="en-US" dirty="0"/>
              <a:t>Modules can define functions, classes, and variables that you can reference in other Python .</a:t>
            </a:r>
            <a:r>
              <a:rPr lang="en-US" dirty="0" err="1"/>
              <a:t>py</a:t>
            </a:r>
            <a:r>
              <a:rPr lang="en-US" dirty="0"/>
              <a:t> files or via the Python command line interpreter</a:t>
            </a:r>
            <a:r>
              <a:rPr lang="en-US" dirty="0" smtClean="0"/>
              <a:t>.</a:t>
            </a:r>
          </a:p>
          <a:p>
            <a:r>
              <a:rPr lang="en-US" dirty="0"/>
              <a:t> </a:t>
            </a:r>
            <a:r>
              <a:rPr lang="en-US" dirty="0" smtClean="0"/>
              <a:t>Modules </a:t>
            </a:r>
            <a:r>
              <a:rPr lang="en-US" dirty="0"/>
              <a:t>are accessed by using the import statement</a:t>
            </a:r>
            <a:r>
              <a:rPr lang="en-US" dirty="0" smtClean="0"/>
              <a:t>.</a:t>
            </a:r>
          </a:p>
          <a:p>
            <a:r>
              <a:rPr lang="en-US" dirty="0"/>
              <a:t>When Python imports a module called hello for example, the interpreter will first search for a built-in module called hello. If a built-in module is not found, the Python interpreter will then search for a file named hello.py in a list of directories that it receives from the </a:t>
            </a:r>
            <a:r>
              <a:rPr lang="en-US" dirty="0" err="1"/>
              <a:t>sys.path</a:t>
            </a:r>
            <a:r>
              <a:rPr lang="en-US" dirty="0"/>
              <a:t> variable.</a:t>
            </a:r>
          </a:p>
        </p:txBody>
      </p:sp>
    </p:spTree>
    <p:extLst>
      <p:ext uri="{BB962C8B-B14F-4D97-AF65-F5344CB8AC3E}">
        <p14:creationId xmlns:p14="http://schemas.microsoft.com/office/powerpoint/2010/main" val="14112856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Download </a:t>
            </a:r>
            <a:r>
              <a:rPr lang="en-US" dirty="0" smtClean="0"/>
              <a:t>&amp; setup Python 3.6.*</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646" b="17448"/>
          <a:stretch/>
        </p:blipFill>
        <p:spPr bwMode="auto">
          <a:xfrm>
            <a:off x="304800" y="1029230"/>
            <a:ext cx="8458200" cy="3752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28889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“bars.py” Module Example</a:t>
            </a:r>
          </a:p>
        </p:txBody>
      </p:sp>
      <p:sp>
        <p:nvSpPr>
          <p:cNvPr id="4" name="Rectangle 3"/>
          <p:cNvSpPr/>
          <p:nvPr/>
        </p:nvSpPr>
        <p:spPr>
          <a:xfrm>
            <a:off x="457200" y="895350"/>
            <a:ext cx="7848600" cy="4031873"/>
          </a:xfrm>
          <a:prstGeom prst="rect">
            <a:avLst/>
          </a:prstGeom>
        </p:spPr>
        <p:txBody>
          <a:bodyPr wrap="square">
            <a:spAutoFit/>
          </a:bodyPr>
          <a:lstStyle/>
          <a:p>
            <a:r>
              <a:rPr lang="en-US" sz="1600" i="1" dirty="0">
                <a:solidFill>
                  <a:srgbClr val="C9802B"/>
                </a:solidFill>
                <a:latin typeface="Consolas"/>
              </a:rPr>
              <a:t>"""</a:t>
            </a:r>
          </a:p>
          <a:p>
            <a:r>
              <a:rPr lang="en-US" sz="1600" i="1" dirty="0">
                <a:solidFill>
                  <a:srgbClr val="C9802B"/>
                </a:solidFill>
                <a:latin typeface="Consolas"/>
              </a:rPr>
              <a:t>Bars Module</a:t>
            </a:r>
          </a:p>
          <a:p>
            <a:r>
              <a:rPr lang="en-US" sz="1600" i="1" dirty="0">
                <a:solidFill>
                  <a:srgbClr val="C9802B"/>
                </a:solidFill>
                <a:latin typeface="Consolas"/>
              </a:rPr>
              <a:t>============</a:t>
            </a:r>
          </a:p>
          <a:p>
            <a:r>
              <a:rPr lang="en-US" sz="1600" i="1" dirty="0">
                <a:solidFill>
                  <a:srgbClr val="C9802B"/>
                </a:solidFill>
                <a:latin typeface="Consolas"/>
              </a:rPr>
              <a:t>This is an example module with provide different ways to print bars.</a:t>
            </a:r>
          </a:p>
          <a:p>
            <a:r>
              <a:rPr lang="en-US" sz="1600" i="1" dirty="0">
                <a:solidFill>
                  <a:srgbClr val="C9802B"/>
                </a:solidFill>
                <a:latin typeface="Consolas"/>
              </a:rPr>
              <a:t>"""</a:t>
            </a:r>
          </a:p>
          <a:p>
            <a:r>
              <a:rPr lang="en-US" sz="1600" dirty="0" err="1">
                <a:solidFill>
                  <a:srgbClr val="0000FF"/>
                </a:solidFill>
                <a:latin typeface="Consolas"/>
              </a:rPr>
              <a:t>def</a:t>
            </a:r>
            <a:r>
              <a:rPr lang="en-US" sz="1600" dirty="0">
                <a:solidFill>
                  <a:srgbClr val="000000"/>
                </a:solidFill>
                <a:latin typeface="Consolas"/>
              </a:rPr>
              <a:t> </a:t>
            </a:r>
            <a:r>
              <a:rPr lang="en-US" sz="1600" dirty="0" err="1">
                <a:solidFill>
                  <a:srgbClr val="000000"/>
                </a:solidFill>
                <a:latin typeface="Consolas"/>
              </a:rPr>
              <a:t>starbar</a:t>
            </a:r>
            <a:r>
              <a:rPr lang="en-US" sz="1600" dirty="0">
                <a:solidFill>
                  <a:srgbClr val="000000"/>
                </a:solidFill>
                <a:latin typeface="Consolas"/>
              </a:rPr>
              <a:t>(</a:t>
            </a:r>
            <a:r>
              <a:rPr lang="en-US" sz="1600" dirty="0" err="1">
                <a:solidFill>
                  <a:srgbClr val="000000"/>
                </a:solidFill>
                <a:latin typeface="Consolas"/>
              </a:rPr>
              <a:t>num</a:t>
            </a:r>
            <a:r>
              <a:rPr lang="en-US" sz="1600" dirty="0">
                <a:solidFill>
                  <a:srgbClr val="000000"/>
                </a:solidFill>
                <a:latin typeface="Consolas"/>
              </a:rPr>
              <a:t>):</a:t>
            </a:r>
          </a:p>
          <a:p>
            <a:r>
              <a:rPr lang="en-US" sz="1600" dirty="0">
                <a:solidFill>
                  <a:srgbClr val="000000"/>
                </a:solidFill>
                <a:latin typeface="Consolas"/>
              </a:rPr>
              <a:t>    </a:t>
            </a:r>
            <a:r>
              <a:rPr lang="en-US" sz="1600" i="1" dirty="0">
                <a:solidFill>
                  <a:srgbClr val="C9802B"/>
                </a:solidFill>
                <a:latin typeface="Consolas"/>
              </a:rPr>
              <a:t>"""Prints a bar with * :</a:t>
            </a:r>
            <a:r>
              <a:rPr lang="en-US" sz="1600" i="1" dirty="0" err="1">
                <a:solidFill>
                  <a:srgbClr val="C9802B"/>
                </a:solidFill>
                <a:latin typeface="Consolas"/>
              </a:rPr>
              <a:t>arg</a:t>
            </a:r>
            <a:r>
              <a:rPr lang="en-US" sz="1600" i="1" dirty="0">
                <a:solidFill>
                  <a:srgbClr val="C9802B"/>
                </a:solidFill>
                <a:latin typeface="Consolas"/>
              </a:rPr>
              <a:t> </a:t>
            </a:r>
            <a:r>
              <a:rPr lang="en-US" sz="1600" i="1" dirty="0" err="1">
                <a:solidFill>
                  <a:srgbClr val="C9802B"/>
                </a:solidFill>
                <a:latin typeface="Consolas"/>
              </a:rPr>
              <a:t>num</a:t>
            </a:r>
            <a:r>
              <a:rPr lang="en-US" sz="1600" i="1" dirty="0">
                <a:solidFill>
                  <a:srgbClr val="C9802B"/>
                </a:solidFill>
                <a:latin typeface="Consolas"/>
              </a:rPr>
              <a:t>: Length of the bar """</a:t>
            </a:r>
          </a:p>
          <a:p>
            <a:r>
              <a:rPr lang="en-US" sz="1600" dirty="0">
                <a:solidFill>
                  <a:srgbClr val="000000"/>
                </a:solidFill>
                <a:latin typeface="Consolas"/>
              </a:rPr>
              <a:t>    </a:t>
            </a:r>
            <a:r>
              <a:rPr lang="en-US" sz="1600" dirty="0">
                <a:solidFill>
                  <a:srgbClr val="0000FF"/>
                </a:solidFill>
                <a:latin typeface="Consolas"/>
              </a:rPr>
              <a:t>print</a:t>
            </a:r>
            <a:r>
              <a:rPr lang="en-US" sz="1600" dirty="0">
                <a:solidFill>
                  <a:srgbClr val="000000"/>
                </a:solidFill>
                <a:latin typeface="Consolas"/>
              </a:rPr>
              <a:t>(</a:t>
            </a:r>
            <a:r>
              <a:rPr lang="en-US" sz="1600" i="1" dirty="0">
                <a:solidFill>
                  <a:srgbClr val="C9802B"/>
                </a:solidFill>
                <a:latin typeface="Consolas"/>
              </a:rPr>
              <a:t>'*'</a:t>
            </a:r>
            <a:r>
              <a:rPr lang="en-US" sz="1600" i="1" dirty="0">
                <a:solidFill>
                  <a:srgbClr val="000000"/>
                </a:solidFill>
                <a:latin typeface="Consolas"/>
              </a:rPr>
              <a:t> * </a:t>
            </a:r>
            <a:r>
              <a:rPr lang="en-US" sz="1600" i="1" dirty="0" err="1">
                <a:solidFill>
                  <a:srgbClr val="000000"/>
                </a:solidFill>
                <a:latin typeface="Consolas"/>
              </a:rPr>
              <a:t>num</a:t>
            </a:r>
            <a:r>
              <a:rPr lang="en-US" sz="1600" i="1" dirty="0">
                <a:solidFill>
                  <a:srgbClr val="000000"/>
                </a:solidFill>
                <a:latin typeface="Consolas"/>
              </a:rPr>
              <a:t>)</a:t>
            </a:r>
          </a:p>
          <a:p>
            <a:endParaRPr lang="en-US" sz="1600" dirty="0">
              <a:latin typeface="Consolas"/>
            </a:endParaRPr>
          </a:p>
          <a:p>
            <a:r>
              <a:rPr lang="en-US" sz="1600" dirty="0" err="1">
                <a:solidFill>
                  <a:srgbClr val="0000FF"/>
                </a:solidFill>
                <a:latin typeface="Consolas"/>
              </a:rPr>
              <a:t>def</a:t>
            </a:r>
            <a:r>
              <a:rPr lang="en-US" sz="1600" dirty="0">
                <a:solidFill>
                  <a:srgbClr val="000000"/>
                </a:solidFill>
                <a:latin typeface="Consolas"/>
              </a:rPr>
              <a:t> </a:t>
            </a:r>
            <a:r>
              <a:rPr lang="en-US" sz="1600" dirty="0" err="1">
                <a:solidFill>
                  <a:srgbClr val="000000"/>
                </a:solidFill>
                <a:latin typeface="Consolas"/>
              </a:rPr>
              <a:t>hashbar</a:t>
            </a:r>
            <a:r>
              <a:rPr lang="en-US" sz="1600" dirty="0">
                <a:solidFill>
                  <a:srgbClr val="000000"/>
                </a:solidFill>
                <a:latin typeface="Consolas"/>
              </a:rPr>
              <a:t>(</a:t>
            </a:r>
            <a:r>
              <a:rPr lang="en-US" sz="1600" dirty="0" err="1">
                <a:solidFill>
                  <a:srgbClr val="000000"/>
                </a:solidFill>
                <a:latin typeface="Consolas"/>
              </a:rPr>
              <a:t>num</a:t>
            </a:r>
            <a:r>
              <a:rPr lang="en-US" sz="1600" dirty="0">
                <a:solidFill>
                  <a:srgbClr val="000000"/>
                </a:solidFill>
                <a:latin typeface="Consolas"/>
              </a:rPr>
              <a:t>):</a:t>
            </a:r>
          </a:p>
          <a:p>
            <a:r>
              <a:rPr lang="en-US" sz="1600" dirty="0">
                <a:solidFill>
                  <a:srgbClr val="000000"/>
                </a:solidFill>
                <a:latin typeface="Consolas"/>
              </a:rPr>
              <a:t>    </a:t>
            </a:r>
            <a:r>
              <a:rPr lang="en-US" sz="1600" i="1" dirty="0">
                <a:solidFill>
                  <a:srgbClr val="C9802B"/>
                </a:solidFill>
                <a:latin typeface="Consolas"/>
              </a:rPr>
              <a:t>"""Prints a bar with # :</a:t>
            </a:r>
            <a:r>
              <a:rPr lang="en-US" sz="1600" i="1" dirty="0" err="1">
                <a:solidFill>
                  <a:srgbClr val="C9802B"/>
                </a:solidFill>
                <a:latin typeface="Consolas"/>
              </a:rPr>
              <a:t>arg</a:t>
            </a:r>
            <a:r>
              <a:rPr lang="en-US" sz="1600" i="1" dirty="0">
                <a:solidFill>
                  <a:srgbClr val="C9802B"/>
                </a:solidFill>
                <a:latin typeface="Consolas"/>
              </a:rPr>
              <a:t> </a:t>
            </a:r>
            <a:r>
              <a:rPr lang="en-US" sz="1600" i="1" dirty="0" err="1">
                <a:solidFill>
                  <a:srgbClr val="C9802B"/>
                </a:solidFill>
                <a:latin typeface="Consolas"/>
              </a:rPr>
              <a:t>num</a:t>
            </a:r>
            <a:r>
              <a:rPr lang="en-US" sz="1600" i="1" dirty="0">
                <a:solidFill>
                  <a:srgbClr val="C9802B"/>
                </a:solidFill>
                <a:latin typeface="Consolas"/>
              </a:rPr>
              <a:t>: Length of the bar """</a:t>
            </a:r>
          </a:p>
          <a:p>
            <a:r>
              <a:rPr lang="en-US" sz="1600" dirty="0">
                <a:solidFill>
                  <a:srgbClr val="000000"/>
                </a:solidFill>
                <a:latin typeface="Consolas"/>
              </a:rPr>
              <a:t>    </a:t>
            </a:r>
            <a:r>
              <a:rPr lang="en-US" sz="1600" dirty="0">
                <a:solidFill>
                  <a:srgbClr val="0000FF"/>
                </a:solidFill>
                <a:latin typeface="Consolas"/>
              </a:rPr>
              <a:t>print</a:t>
            </a:r>
            <a:r>
              <a:rPr lang="en-US" sz="1600" dirty="0">
                <a:solidFill>
                  <a:srgbClr val="000000"/>
                </a:solidFill>
                <a:latin typeface="Consolas"/>
              </a:rPr>
              <a:t>(</a:t>
            </a:r>
            <a:r>
              <a:rPr lang="en-US" sz="1600" i="1" dirty="0">
                <a:solidFill>
                  <a:srgbClr val="C9802B"/>
                </a:solidFill>
                <a:latin typeface="Consolas"/>
              </a:rPr>
              <a:t>'#'</a:t>
            </a:r>
            <a:r>
              <a:rPr lang="en-US" sz="1600" i="1" dirty="0">
                <a:solidFill>
                  <a:srgbClr val="000000"/>
                </a:solidFill>
                <a:latin typeface="Consolas"/>
              </a:rPr>
              <a:t> * </a:t>
            </a:r>
            <a:r>
              <a:rPr lang="en-US" sz="1600" i="1" dirty="0" err="1">
                <a:solidFill>
                  <a:srgbClr val="000000"/>
                </a:solidFill>
                <a:latin typeface="Consolas"/>
              </a:rPr>
              <a:t>num</a:t>
            </a:r>
            <a:r>
              <a:rPr lang="en-US" sz="1600" i="1" dirty="0">
                <a:solidFill>
                  <a:srgbClr val="000000"/>
                </a:solidFill>
                <a:latin typeface="Consolas"/>
              </a:rPr>
              <a:t>)</a:t>
            </a:r>
          </a:p>
          <a:p>
            <a:endParaRPr lang="en-US" sz="1600" dirty="0">
              <a:latin typeface="Consolas"/>
            </a:endParaRPr>
          </a:p>
          <a:p>
            <a:r>
              <a:rPr lang="en-US" sz="1600" dirty="0" err="1">
                <a:solidFill>
                  <a:srgbClr val="0000FF"/>
                </a:solidFill>
                <a:latin typeface="Consolas"/>
              </a:rPr>
              <a:t>def</a:t>
            </a:r>
            <a:r>
              <a:rPr lang="en-US" sz="1600" dirty="0">
                <a:solidFill>
                  <a:srgbClr val="000000"/>
                </a:solidFill>
                <a:latin typeface="Consolas"/>
              </a:rPr>
              <a:t> </a:t>
            </a:r>
            <a:r>
              <a:rPr lang="en-US" sz="1600" dirty="0" err="1">
                <a:solidFill>
                  <a:srgbClr val="000000"/>
                </a:solidFill>
                <a:latin typeface="Consolas"/>
              </a:rPr>
              <a:t>simplebar</a:t>
            </a:r>
            <a:r>
              <a:rPr lang="en-US" sz="1600" dirty="0">
                <a:solidFill>
                  <a:srgbClr val="000000"/>
                </a:solidFill>
                <a:latin typeface="Consolas"/>
              </a:rPr>
              <a:t>(</a:t>
            </a:r>
            <a:r>
              <a:rPr lang="en-US" sz="1600" dirty="0" err="1">
                <a:solidFill>
                  <a:srgbClr val="000000"/>
                </a:solidFill>
                <a:latin typeface="Consolas"/>
              </a:rPr>
              <a:t>num</a:t>
            </a:r>
            <a:r>
              <a:rPr lang="en-US" sz="1600" dirty="0">
                <a:solidFill>
                  <a:srgbClr val="000000"/>
                </a:solidFill>
                <a:latin typeface="Consolas"/>
              </a:rPr>
              <a:t>):</a:t>
            </a:r>
          </a:p>
          <a:p>
            <a:r>
              <a:rPr lang="en-US" sz="1600" dirty="0">
                <a:solidFill>
                  <a:srgbClr val="000000"/>
                </a:solidFill>
                <a:latin typeface="Consolas"/>
              </a:rPr>
              <a:t>    </a:t>
            </a:r>
            <a:r>
              <a:rPr lang="en-US" sz="1600" i="1" dirty="0">
                <a:solidFill>
                  <a:srgbClr val="C9802B"/>
                </a:solidFill>
                <a:latin typeface="Consolas"/>
              </a:rPr>
              <a:t>"""Prints a bar with - :</a:t>
            </a:r>
            <a:r>
              <a:rPr lang="en-US" sz="1600" i="1" dirty="0" err="1">
                <a:solidFill>
                  <a:srgbClr val="C9802B"/>
                </a:solidFill>
                <a:latin typeface="Consolas"/>
              </a:rPr>
              <a:t>arg</a:t>
            </a:r>
            <a:r>
              <a:rPr lang="en-US" sz="1600" i="1" dirty="0">
                <a:solidFill>
                  <a:srgbClr val="C9802B"/>
                </a:solidFill>
                <a:latin typeface="Consolas"/>
              </a:rPr>
              <a:t> </a:t>
            </a:r>
            <a:r>
              <a:rPr lang="en-US" sz="1600" i="1" dirty="0" err="1">
                <a:solidFill>
                  <a:srgbClr val="C9802B"/>
                </a:solidFill>
                <a:latin typeface="Consolas"/>
              </a:rPr>
              <a:t>num</a:t>
            </a:r>
            <a:r>
              <a:rPr lang="en-US" sz="1600" i="1" dirty="0">
                <a:solidFill>
                  <a:srgbClr val="C9802B"/>
                </a:solidFill>
                <a:latin typeface="Consolas"/>
              </a:rPr>
              <a:t>: Length of the bar """</a:t>
            </a:r>
          </a:p>
          <a:p>
            <a:r>
              <a:rPr lang="en-US" sz="1600" dirty="0">
                <a:solidFill>
                  <a:srgbClr val="000000"/>
                </a:solidFill>
                <a:latin typeface="Consolas"/>
              </a:rPr>
              <a:t>    </a:t>
            </a:r>
            <a:r>
              <a:rPr lang="en-US" sz="1600" dirty="0">
                <a:solidFill>
                  <a:srgbClr val="0000FF"/>
                </a:solidFill>
                <a:latin typeface="Consolas"/>
              </a:rPr>
              <a:t>print</a:t>
            </a:r>
            <a:r>
              <a:rPr lang="en-US" sz="1600" dirty="0">
                <a:solidFill>
                  <a:srgbClr val="000000"/>
                </a:solidFill>
                <a:latin typeface="Consolas"/>
              </a:rPr>
              <a:t>(</a:t>
            </a:r>
            <a:r>
              <a:rPr lang="en-US" sz="1600" i="1" dirty="0">
                <a:solidFill>
                  <a:srgbClr val="C9802B"/>
                </a:solidFill>
                <a:latin typeface="Consolas"/>
              </a:rPr>
              <a:t>'-'</a:t>
            </a:r>
            <a:r>
              <a:rPr lang="en-US" sz="1600" i="1" dirty="0">
                <a:solidFill>
                  <a:srgbClr val="000000"/>
                </a:solidFill>
                <a:latin typeface="Consolas"/>
              </a:rPr>
              <a:t> * </a:t>
            </a:r>
            <a:r>
              <a:rPr lang="en-US" sz="1600" i="1" dirty="0" err="1">
                <a:solidFill>
                  <a:srgbClr val="000000"/>
                </a:solidFill>
                <a:latin typeface="Consolas"/>
              </a:rPr>
              <a:t>num</a:t>
            </a:r>
            <a:r>
              <a:rPr lang="en-US" sz="1600" i="1" dirty="0">
                <a:solidFill>
                  <a:srgbClr val="000000"/>
                </a:solidFill>
                <a:latin typeface="Consolas"/>
              </a:rPr>
              <a:t>)</a:t>
            </a:r>
            <a:endParaRPr lang="en-US" sz="1600" dirty="0"/>
          </a:p>
        </p:txBody>
      </p:sp>
    </p:spTree>
    <p:extLst>
      <p:ext uri="{BB962C8B-B14F-4D97-AF65-F5344CB8AC3E}">
        <p14:creationId xmlns:p14="http://schemas.microsoft.com/office/powerpoint/2010/main" val="333619902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bars.py Module</a:t>
            </a:r>
          </a:p>
        </p:txBody>
      </p:sp>
      <p:sp>
        <p:nvSpPr>
          <p:cNvPr id="5" name="Rectangle 4"/>
          <p:cNvSpPr/>
          <p:nvPr/>
        </p:nvSpPr>
        <p:spPr>
          <a:xfrm>
            <a:off x="533400" y="1455740"/>
            <a:ext cx="4572000" cy="2031325"/>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FF"/>
                </a:solidFill>
                <a:effectLst/>
                <a:uLnTx/>
                <a:uFillTx/>
                <a:latin typeface="Consolas"/>
              </a:rPr>
              <a:t>import</a:t>
            </a:r>
            <a:r>
              <a:rPr kumimoji="0" lang="en-US" sz="1800" b="0" i="0" u="none" strike="noStrike" kern="0" cap="none" spc="0" normalizeH="0" baseline="0" noProof="0" dirty="0" smtClean="0">
                <a:ln>
                  <a:noFill/>
                </a:ln>
                <a:solidFill>
                  <a:srgbClr val="000000"/>
                </a:solidFill>
                <a:effectLst/>
                <a:uLnTx/>
                <a:uFillTx/>
                <a:latin typeface="Consolas"/>
              </a:rPr>
              <a:t> bars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onsola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000000"/>
                </a:solidFill>
                <a:effectLst/>
                <a:uLnTx/>
                <a:uFillTx/>
                <a:latin typeface="Consolas"/>
              </a:rPr>
              <a:t>bars.hashbar</a:t>
            </a:r>
            <a:r>
              <a:rPr kumimoji="0" lang="en-US" sz="1800" b="0" i="0" u="none" strike="noStrike" kern="0" cap="none" spc="0" normalizeH="0" baseline="0" noProof="0" dirty="0" smtClean="0">
                <a:ln>
                  <a:noFill/>
                </a:ln>
                <a:solidFill>
                  <a:srgbClr val="000000"/>
                </a:solidFill>
                <a:effectLst/>
                <a:uLnTx/>
                <a:uFillTx/>
                <a:latin typeface="Consolas"/>
              </a:rPr>
              <a:t>(</a:t>
            </a:r>
            <a:r>
              <a:rPr kumimoji="0" lang="en-US" sz="1800" b="0" i="0" u="none" strike="noStrike" kern="0" cap="none" spc="0" normalizeH="0" baseline="0" noProof="0" dirty="0" smtClean="0">
                <a:ln>
                  <a:noFill/>
                </a:ln>
                <a:solidFill>
                  <a:srgbClr val="800000"/>
                </a:solidFill>
                <a:effectLst/>
                <a:uLnTx/>
                <a:uFillTx/>
                <a:latin typeface="Consolas"/>
              </a:rPr>
              <a:t>10</a:t>
            </a:r>
            <a:r>
              <a:rPr kumimoji="0" lang="en-US" sz="1800" b="0" i="0" u="none" strike="noStrike" kern="0" cap="none" spc="0" normalizeH="0" baseline="0" noProof="0" dirty="0" smtClean="0">
                <a:ln>
                  <a:noFill/>
                </a:ln>
                <a:solidFill>
                  <a:srgbClr val="000000"/>
                </a:solidFill>
                <a:effectLst/>
                <a:uLnTx/>
                <a:uFillTx/>
                <a:latin typeface="Consolas"/>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onsola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000000"/>
                </a:solidFill>
                <a:effectLst/>
                <a:uLnTx/>
                <a:uFillTx/>
                <a:latin typeface="Consolas"/>
              </a:rPr>
              <a:t>bars.simplebar</a:t>
            </a:r>
            <a:r>
              <a:rPr kumimoji="0" lang="en-US" sz="1800" b="0" i="0" u="none" strike="noStrike" kern="0" cap="none" spc="0" normalizeH="0" baseline="0" noProof="0" dirty="0" smtClean="0">
                <a:ln>
                  <a:noFill/>
                </a:ln>
                <a:solidFill>
                  <a:srgbClr val="000000"/>
                </a:solidFill>
                <a:effectLst/>
                <a:uLnTx/>
                <a:uFillTx/>
                <a:latin typeface="Consolas"/>
              </a:rPr>
              <a:t>(</a:t>
            </a:r>
            <a:r>
              <a:rPr kumimoji="0" lang="en-US" sz="1800" b="0" i="0" u="none" strike="noStrike" kern="0" cap="none" spc="0" normalizeH="0" baseline="0" noProof="0" dirty="0" smtClean="0">
                <a:ln>
                  <a:noFill/>
                </a:ln>
                <a:solidFill>
                  <a:srgbClr val="800000"/>
                </a:solidFill>
                <a:effectLst/>
                <a:uLnTx/>
                <a:uFillTx/>
                <a:latin typeface="Consolas"/>
              </a:rPr>
              <a:t>10</a:t>
            </a:r>
            <a:r>
              <a:rPr kumimoji="0" lang="en-US" sz="1800" b="0" i="0" u="none" strike="noStrike" kern="0" cap="none" spc="0" normalizeH="0" baseline="0" noProof="0" dirty="0" smtClean="0">
                <a:ln>
                  <a:noFill/>
                </a:ln>
                <a:solidFill>
                  <a:srgbClr val="000000"/>
                </a:solidFill>
                <a:effectLst/>
                <a:uLnTx/>
                <a:uFillTx/>
                <a:latin typeface="Consolas"/>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onsola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000000"/>
                </a:solidFill>
                <a:effectLst/>
                <a:uLnTx/>
                <a:uFillTx/>
                <a:latin typeface="Consolas"/>
              </a:rPr>
              <a:t>bars.starbar</a:t>
            </a:r>
            <a:r>
              <a:rPr kumimoji="0" lang="en-US" sz="1800" b="0" i="0" u="none" strike="noStrike" kern="0" cap="none" spc="0" normalizeH="0" baseline="0" noProof="0" dirty="0" smtClean="0">
                <a:ln>
                  <a:noFill/>
                </a:ln>
                <a:solidFill>
                  <a:srgbClr val="000000"/>
                </a:solidFill>
                <a:effectLst/>
                <a:uLnTx/>
                <a:uFillTx/>
                <a:latin typeface="Consolas"/>
              </a:rPr>
              <a:t>(</a:t>
            </a:r>
            <a:r>
              <a:rPr kumimoji="0" lang="en-US" sz="1800" b="0" i="0" u="none" strike="noStrike" kern="0" cap="none" spc="0" normalizeH="0" baseline="0" noProof="0" dirty="0" smtClean="0">
                <a:ln>
                  <a:noFill/>
                </a:ln>
                <a:solidFill>
                  <a:srgbClr val="800000"/>
                </a:solidFill>
                <a:effectLst/>
                <a:uLnTx/>
                <a:uFillTx/>
                <a:latin typeface="Consolas"/>
              </a:rPr>
              <a:t>10</a:t>
            </a:r>
            <a:r>
              <a:rPr kumimoji="0" lang="en-US" sz="1800" b="0" i="0" u="none" strike="noStrike" kern="0" cap="none" spc="0" normalizeH="0" baseline="0" noProof="0" dirty="0" smtClean="0">
                <a:ln>
                  <a:noFill/>
                </a:ln>
                <a:solidFill>
                  <a:srgbClr val="000000"/>
                </a:solidFill>
                <a:effectLst/>
                <a:uLnTx/>
                <a:uFillTx/>
                <a:latin typeface="Consolas"/>
              </a:rPr>
              <a:t>)</a:t>
            </a:r>
            <a:endParaRPr kumimoji="0" lang="en-US" sz="1800" b="0" i="0" u="none" strike="noStrike" kern="0" cap="none" spc="0" normalizeH="0" baseline="0" noProof="0" dirty="0" smtClean="0">
              <a:ln>
                <a:noFill/>
              </a:ln>
              <a:solidFill>
                <a:prstClr val="black"/>
              </a:solidFill>
              <a:effectLst/>
              <a:uLnTx/>
              <a:uFillTx/>
            </a:endParaRPr>
          </a:p>
        </p:txBody>
      </p:sp>
    </p:spTree>
    <p:extLst>
      <p:ext uri="{BB962C8B-B14F-4D97-AF65-F5344CB8AC3E}">
        <p14:creationId xmlns:p14="http://schemas.microsoft.com/office/powerpoint/2010/main" val="424335887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modules </a:t>
            </a:r>
          </a:p>
        </p:txBody>
      </p:sp>
      <p:sp>
        <p:nvSpPr>
          <p:cNvPr id="3" name="Content Placeholder 2"/>
          <p:cNvSpPr>
            <a:spLocks noGrp="1"/>
          </p:cNvSpPr>
          <p:nvPr>
            <p:ph idx="13"/>
          </p:nvPr>
        </p:nvSpPr>
        <p:spPr>
          <a:xfrm>
            <a:off x="289012" y="952500"/>
            <a:ext cx="8385087" cy="552450"/>
          </a:xfrm>
        </p:spPr>
        <p:txBody>
          <a:bodyPr/>
          <a:lstStyle/>
          <a:p>
            <a:r>
              <a:rPr lang="en-US" dirty="0"/>
              <a:t>You can even import selected functions from modules.</a:t>
            </a:r>
          </a:p>
          <a:p>
            <a:pPr marL="0" indent="0">
              <a:buNone/>
            </a:pPr>
            <a:endParaRPr lang="en-US" dirty="0"/>
          </a:p>
        </p:txBody>
      </p:sp>
      <p:sp>
        <p:nvSpPr>
          <p:cNvPr id="4" name="Rectangle 3"/>
          <p:cNvSpPr/>
          <p:nvPr/>
        </p:nvSpPr>
        <p:spPr>
          <a:xfrm>
            <a:off x="685800" y="1428750"/>
            <a:ext cx="7010400" cy="646331"/>
          </a:xfrm>
          <a:prstGeom prst="rect">
            <a:avLst/>
          </a:prstGeom>
        </p:spPr>
        <p:txBody>
          <a:bodyPr wrap="square">
            <a:spAutoFit/>
          </a:bodyPr>
          <a:lstStyle/>
          <a:p>
            <a:r>
              <a:rPr lang="en-US" b="1" dirty="0">
                <a:solidFill>
                  <a:srgbClr val="007121"/>
                </a:solidFill>
                <a:latin typeface="Consolas" pitchFamily="49" charset="0"/>
                <a:cs typeface="Consolas" pitchFamily="49" charset="0"/>
              </a:rPr>
              <a:t>from </a:t>
            </a:r>
            <a:r>
              <a:rPr lang="en-US" b="1" dirty="0">
                <a:solidFill>
                  <a:srgbClr val="0D85B6"/>
                </a:solidFill>
                <a:latin typeface="Consolas" pitchFamily="49" charset="0"/>
                <a:cs typeface="Consolas" pitchFamily="49" charset="0"/>
              </a:rPr>
              <a:t>bars </a:t>
            </a:r>
            <a:r>
              <a:rPr lang="en-US" b="1" dirty="0">
                <a:solidFill>
                  <a:srgbClr val="007121"/>
                </a:solidFill>
                <a:latin typeface="Consolas" pitchFamily="49" charset="0"/>
                <a:cs typeface="Consolas" pitchFamily="49" charset="0"/>
              </a:rPr>
              <a:t>import </a:t>
            </a:r>
            <a:r>
              <a:rPr lang="en-US" dirty="0" err="1">
                <a:solidFill>
                  <a:srgbClr val="000000"/>
                </a:solidFill>
                <a:latin typeface="Consolas" pitchFamily="49" charset="0"/>
                <a:cs typeface="Consolas" pitchFamily="49" charset="0"/>
              </a:rPr>
              <a:t>simplebar</a:t>
            </a:r>
            <a:r>
              <a:rPr lang="en-US" dirty="0">
                <a:solidFill>
                  <a:srgbClr val="000000"/>
                </a:solidFill>
                <a:latin typeface="Consolas" pitchFamily="49" charset="0"/>
                <a:cs typeface="Consolas" pitchFamily="49" charset="0"/>
              </a:rPr>
              <a:t>, </a:t>
            </a:r>
            <a:r>
              <a:rPr lang="en-US" dirty="0" err="1">
                <a:solidFill>
                  <a:srgbClr val="000000"/>
                </a:solidFill>
                <a:latin typeface="Consolas" pitchFamily="49" charset="0"/>
                <a:cs typeface="Consolas" pitchFamily="49" charset="0"/>
              </a:rPr>
              <a:t>starbar</a:t>
            </a:r>
            <a:endParaRPr lang="en-US" dirty="0">
              <a:solidFill>
                <a:srgbClr val="000000"/>
              </a:solidFill>
              <a:latin typeface="Consolas" pitchFamily="49" charset="0"/>
              <a:cs typeface="Consolas" pitchFamily="49" charset="0"/>
            </a:endParaRPr>
          </a:p>
          <a:p>
            <a:r>
              <a:rPr lang="en-US" dirty="0" err="1" smtClean="0">
                <a:solidFill>
                  <a:srgbClr val="000000"/>
                </a:solidFill>
                <a:latin typeface="Consolas" pitchFamily="49" charset="0"/>
                <a:cs typeface="Consolas" pitchFamily="49" charset="0"/>
              </a:rPr>
              <a:t>simplebar</a:t>
            </a:r>
            <a:r>
              <a:rPr lang="en-US" dirty="0" smtClean="0">
                <a:solidFill>
                  <a:srgbClr val="000000"/>
                </a:solidFill>
                <a:latin typeface="Consolas" pitchFamily="49" charset="0"/>
                <a:cs typeface="Consolas" pitchFamily="49" charset="0"/>
              </a:rPr>
              <a:t>(</a:t>
            </a:r>
            <a:r>
              <a:rPr lang="en-US" dirty="0" smtClean="0">
                <a:solidFill>
                  <a:srgbClr val="21804F"/>
                </a:solidFill>
                <a:latin typeface="Consolas" pitchFamily="49" charset="0"/>
                <a:cs typeface="Consolas" pitchFamily="49" charset="0"/>
              </a:rPr>
              <a:t>20</a:t>
            </a:r>
            <a:r>
              <a:rPr lang="en-US" dirty="0">
                <a:solidFill>
                  <a:srgbClr val="000000"/>
                </a:solidFill>
                <a:latin typeface="Consolas" pitchFamily="49" charset="0"/>
                <a:cs typeface="Consolas" pitchFamily="49" charset="0"/>
              </a:rPr>
              <a:t>)</a:t>
            </a:r>
            <a:endParaRPr lang="en-US" dirty="0">
              <a:latin typeface="Consolas" pitchFamily="49" charset="0"/>
              <a:cs typeface="Consolas" pitchFamily="49" charset="0"/>
            </a:endParaRPr>
          </a:p>
        </p:txBody>
      </p:sp>
    </p:spTree>
    <p:extLst>
      <p:ext uri="{BB962C8B-B14F-4D97-AF65-F5344CB8AC3E}">
        <p14:creationId xmlns:p14="http://schemas.microsoft.com/office/powerpoint/2010/main" val="60687426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Lambda</a:t>
            </a:r>
            <a:endParaRPr lang="en-US" dirty="0"/>
          </a:p>
        </p:txBody>
      </p:sp>
      <p:sp>
        <p:nvSpPr>
          <p:cNvPr id="3" name="Content Placeholder 2"/>
          <p:cNvSpPr>
            <a:spLocks noGrp="1"/>
          </p:cNvSpPr>
          <p:nvPr>
            <p:ph idx="13"/>
          </p:nvPr>
        </p:nvSpPr>
        <p:spPr>
          <a:xfrm>
            <a:off x="289012" y="952500"/>
            <a:ext cx="8385087" cy="2305050"/>
          </a:xfrm>
        </p:spPr>
        <p:txBody>
          <a:bodyPr/>
          <a:lstStyle/>
          <a:p>
            <a:r>
              <a:rPr lang="en-US" dirty="0"/>
              <a:t>A</a:t>
            </a:r>
            <a:r>
              <a:rPr lang="en-US" dirty="0" smtClean="0"/>
              <a:t>nonymous </a:t>
            </a:r>
            <a:r>
              <a:rPr lang="en-US" dirty="0"/>
              <a:t>functions (i.e. functions that are not bound to a name) at </a:t>
            </a:r>
            <a:r>
              <a:rPr lang="en-US" dirty="0" smtClean="0"/>
              <a:t>runtime</a:t>
            </a:r>
            <a:r>
              <a:rPr lang="en-US" dirty="0"/>
              <a:t> </a:t>
            </a:r>
            <a:r>
              <a:rPr lang="en-US" dirty="0" smtClean="0"/>
              <a:t>is know as Lambda </a:t>
            </a:r>
          </a:p>
          <a:p>
            <a:r>
              <a:rPr lang="en-US" dirty="0"/>
              <a:t>This is not exactly the same as lambda in functional programming languages, but it is a very powerful </a:t>
            </a:r>
            <a:r>
              <a:rPr lang="en-US" dirty="0" smtClean="0"/>
              <a:t>concept tweak by python to achieve programing maturity.</a:t>
            </a:r>
          </a:p>
          <a:p>
            <a:r>
              <a:rPr lang="en-US" dirty="0" smtClean="0"/>
              <a:t>Lambda </a:t>
            </a:r>
            <a:r>
              <a:rPr lang="en-US" dirty="0"/>
              <a:t>is often used in conjunction with typical functional concepts like filter(), map() and reduce().</a:t>
            </a:r>
          </a:p>
        </p:txBody>
      </p:sp>
      <p:sp>
        <p:nvSpPr>
          <p:cNvPr id="4" name="Rectangle 3"/>
          <p:cNvSpPr/>
          <p:nvPr/>
        </p:nvSpPr>
        <p:spPr>
          <a:xfrm>
            <a:off x="538868" y="3345418"/>
            <a:ext cx="3568669" cy="369332"/>
          </a:xfrm>
          <a:prstGeom prst="rect">
            <a:avLst/>
          </a:prstGeom>
        </p:spPr>
        <p:txBody>
          <a:bodyPr wrap="none">
            <a:spAutoFit/>
          </a:bodyPr>
          <a:lstStyle/>
          <a:p>
            <a:r>
              <a:rPr lang="en-US" dirty="0" smtClean="0">
                <a:solidFill>
                  <a:srgbClr val="555555"/>
                </a:solidFill>
                <a:latin typeface="+mj-lt"/>
              </a:rPr>
              <a:t>General </a:t>
            </a:r>
            <a:r>
              <a:rPr lang="en-US" dirty="0">
                <a:solidFill>
                  <a:srgbClr val="555555"/>
                </a:solidFill>
                <a:latin typeface="+mj-lt"/>
              </a:rPr>
              <a:t>syntax of a lambda function</a:t>
            </a:r>
            <a:endParaRPr lang="en-US" dirty="0">
              <a:latin typeface="+mj-lt"/>
            </a:endParaRPr>
          </a:p>
        </p:txBody>
      </p:sp>
      <p:sp>
        <p:nvSpPr>
          <p:cNvPr id="5" name="Rectangle 1"/>
          <p:cNvSpPr>
            <a:spLocks noChangeArrowheads="1"/>
          </p:cNvSpPr>
          <p:nvPr/>
        </p:nvSpPr>
        <p:spPr bwMode="auto">
          <a:xfrm>
            <a:off x="691268" y="3714750"/>
            <a:ext cx="4490332" cy="369332"/>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555555"/>
                </a:solidFill>
                <a:effectLst/>
                <a:latin typeface="Consolas" panose="020B0609020204030204" pitchFamily="49" charset="0"/>
                <a:cs typeface="Consolas" panose="020B0609020204030204" pitchFamily="49" charset="0"/>
              </a:rPr>
              <a:t>lambda </a:t>
            </a:r>
            <a:r>
              <a:rPr kumimoji="0" lang="en-US" altLang="en-US" b="1" i="0" u="none" strike="noStrike" cap="none" normalizeH="0" baseline="0" dirty="0" err="1" smtClean="0">
                <a:ln>
                  <a:noFill/>
                </a:ln>
                <a:solidFill>
                  <a:srgbClr val="555555"/>
                </a:solidFill>
                <a:effectLst/>
                <a:latin typeface="Consolas" panose="020B0609020204030204" pitchFamily="49" charset="0"/>
                <a:cs typeface="Consolas" panose="020B0609020204030204" pitchFamily="49" charset="0"/>
              </a:rPr>
              <a:t>argument_list</a:t>
            </a:r>
            <a:r>
              <a:rPr kumimoji="0" lang="en-US" altLang="en-US" b="1" i="0" u="none" strike="noStrike" cap="none" normalizeH="0" baseline="0" dirty="0" smtClean="0">
                <a:ln>
                  <a:noFill/>
                </a:ln>
                <a:solidFill>
                  <a:srgbClr val="555555"/>
                </a:solidFill>
                <a:effectLst/>
                <a:latin typeface="Consolas" panose="020B0609020204030204" pitchFamily="49" charset="0"/>
                <a:cs typeface="Consolas" panose="020B0609020204030204" pitchFamily="49" charset="0"/>
              </a:rPr>
              <a:t>: expression</a:t>
            </a:r>
            <a:r>
              <a:rPr kumimoji="0" lang="en-US" altLang="en-US" b="0" i="0" u="none" strike="noStrike" cap="none" normalizeH="0" baseline="0" dirty="0" smtClean="0">
                <a:ln>
                  <a:noFill/>
                </a:ln>
                <a:solidFill>
                  <a:srgbClr val="555555"/>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p>
        </p:txBody>
      </p:sp>
      <p:sp>
        <p:nvSpPr>
          <p:cNvPr id="6" name="Rectangle 1"/>
          <p:cNvSpPr>
            <a:spLocks noChangeArrowheads="1"/>
          </p:cNvSpPr>
          <p:nvPr/>
        </p:nvSpPr>
        <p:spPr bwMode="auto">
          <a:xfrm>
            <a:off x="4660136" y="4211419"/>
            <a:ext cx="3493264" cy="646331"/>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sum = </a:t>
            </a:r>
            <a:r>
              <a:rPr kumimoji="0" lang="en-US" altLang="en-US" b="1" i="0" u="none" strike="noStrike" cap="none" normalizeH="0" baseline="0" dirty="0" smtClean="0">
                <a:ln>
                  <a:noFill/>
                </a:ln>
                <a:solidFill>
                  <a:srgbClr val="000080"/>
                </a:solidFill>
                <a:effectLst/>
                <a:latin typeface="Courier New" pitchFamily="49" charset="0"/>
                <a:cs typeface="Courier New" pitchFamily="49" charset="0"/>
              </a:rPr>
              <a:t>lambda </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x, y: x + y</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(sum(</a:t>
            </a:r>
            <a:r>
              <a:rPr kumimoji="0" lang="en-US" altLang="en-US" b="0" i="0" u="none" strike="noStrike" cap="none" normalizeH="0" baseline="0" dirty="0" smtClean="0">
                <a:ln>
                  <a:noFill/>
                </a:ln>
                <a:solidFill>
                  <a:srgbClr val="0000FF"/>
                </a:solidFill>
                <a:effectLst/>
                <a:latin typeface="Courier New" pitchFamily="49" charset="0"/>
                <a:cs typeface="Courier New" pitchFamily="49" charset="0"/>
              </a:rPr>
              <a:t>10</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0" i="0" u="none" strike="noStrike" cap="none" normalizeH="0" baseline="0" dirty="0" smtClean="0">
                <a:ln>
                  <a:noFill/>
                </a:ln>
                <a:solidFill>
                  <a:srgbClr val="0000FF"/>
                </a:solidFill>
                <a:effectLst/>
                <a:latin typeface="Courier New" pitchFamily="49" charset="0"/>
                <a:cs typeface="Courier New" pitchFamily="49" charset="0"/>
              </a:rPr>
              <a:t>20</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6"/>
          <p:cNvSpPr/>
          <p:nvPr/>
        </p:nvSpPr>
        <p:spPr>
          <a:xfrm>
            <a:off x="3429000" y="4349918"/>
            <a:ext cx="995401" cy="369332"/>
          </a:xfrm>
          <a:prstGeom prst="rect">
            <a:avLst/>
          </a:prstGeom>
        </p:spPr>
        <p:txBody>
          <a:bodyPr wrap="none">
            <a:spAutoFit/>
          </a:bodyPr>
          <a:lstStyle/>
          <a:p>
            <a:r>
              <a:rPr lang="en-US" b="1" dirty="0" smtClean="0">
                <a:solidFill>
                  <a:srgbClr val="555555"/>
                </a:solidFill>
              </a:rPr>
              <a:t>Example</a:t>
            </a:r>
            <a:endParaRPr lang="en-US" b="1" dirty="0"/>
          </a:p>
        </p:txBody>
      </p:sp>
    </p:spTree>
    <p:extLst>
      <p:ext uri="{BB962C8B-B14F-4D97-AF65-F5344CB8AC3E}">
        <p14:creationId xmlns:p14="http://schemas.microsoft.com/office/powerpoint/2010/main" val="239029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map() Function</a:t>
            </a:r>
            <a:endParaRPr lang="en-US" dirty="0"/>
          </a:p>
        </p:txBody>
      </p:sp>
      <p:sp>
        <p:nvSpPr>
          <p:cNvPr id="7" name="Content Placeholder 6"/>
          <p:cNvSpPr>
            <a:spLocks noGrp="1"/>
          </p:cNvSpPr>
          <p:nvPr>
            <p:ph idx="13"/>
          </p:nvPr>
        </p:nvSpPr>
        <p:spPr>
          <a:xfrm>
            <a:off x="289012" y="952500"/>
            <a:ext cx="8385087" cy="1085850"/>
          </a:xfrm>
        </p:spPr>
        <p:txBody>
          <a:bodyPr/>
          <a:lstStyle/>
          <a:p>
            <a:r>
              <a:rPr lang="en-US" dirty="0"/>
              <a:t>the advantage of the lambda operator can be seen when it is used in combination with the map() </a:t>
            </a:r>
            <a:r>
              <a:rPr lang="en-US" dirty="0" smtClean="0"/>
              <a:t>function.</a:t>
            </a:r>
          </a:p>
          <a:p>
            <a:r>
              <a:rPr lang="en-US" dirty="0"/>
              <a:t>map() is a function which takes two arguments</a:t>
            </a:r>
          </a:p>
        </p:txBody>
      </p:sp>
      <p:sp>
        <p:nvSpPr>
          <p:cNvPr id="8" name="Rectangle 2"/>
          <p:cNvSpPr>
            <a:spLocks noChangeArrowheads="1"/>
          </p:cNvSpPr>
          <p:nvPr/>
        </p:nvSpPr>
        <p:spPr bwMode="auto">
          <a:xfrm>
            <a:off x="0" y="22795"/>
            <a:ext cx="134674" cy="411609"/>
          </a:xfrm>
          <a:prstGeom prst="rect">
            <a:avLst/>
          </a:prstGeom>
          <a:solidFill>
            <a:srgbClr val="DDFF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6654" tIns="66654" rIns="66654" bIns="66654"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Rectangle 9"/>
          <p:cNvSpPr/>
          <p:nvPr/>
        </p:nvSpPr>
        <p:spPr>
          <a:xfrm>
            <a:off x="1066800" y="2038350"/>
            <a:ext cx="297180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lvl="0" fontAlgn="base">
              <a:spcBef>
                <a:spcPct val="0"/>
              </a:spcBef>
              <a:spcAft>
                <a:spcPct val="0"/>
              </a:spcAft>
            </a:pPr>
            <a:r>
              <a:rPr lang="en-US" altLang="en-US" dirty="0">
                <a:solidFill>
                  <a:srgbClr val="000066"/>
                </a:solidFill>
                <a:latin typeface="Courier New" pitchFamily="49" charset="0"/>
                <a:cs typeface="Courier New" pitchFamily="49" charset="0"/>
              </a:rPr>
              <a:t>r = map(</a:t>
            </a:r>
            <a:r>
              <a:rPr lang="en-US" altLang="en-US" dirty="0" err="1">
                <a:solidFill>
                  <a:srgbClr val="000066"/>
                </a:solidFill>
                <a:latin typeface="Courier New" pitchFamily="49" charset="0"/>
                <a:cs typeface="Courier New" pitchFamily="49" charset="0"/>
              </a:rPr>
              <a:t>func</a:t>
            </a:r>
            <a:r>
              <a:rPr lang="en-US" altLang="en-US" dirty="0">
                <a:solidFill>
                  <a:srgbClr val="000066"/>
                </a:solidFill>
                <a:latin typeface="Courier New" pitchFamily="49" charset="0"/>
                <a:cs typeface="Courier New" pitchFamily="49" charset="0"/>
              </a:rPr>
              <a:t>, </a:t>
            </a:r>
            <a:r>
              <a:rPr lang="en-US" altLang="en-US" dirty="0" err="1">
                <a:solidFill>
                  <a:srgbClr val="000066"/>
                </a:solidFill>
                <a:latin typeface="Courier New" pitchFamily="49" charset="0"/>
                <a:cs typeface="Courier New" pitchFamily="49" charset="0"/>
              </a:rPr>
              <a:t>seq</a:t>
            </a:r>
            <a:r>
              <a:rPr lang="en-US" altLang="en-US" dirty="0">
                <a:solidFill>
                  <a:srgbClr val="000066"/>
                </a:solidFill>
                <a:latin typeface="Courier New" pitchFamily="49" charset="0"/>
                <a:cs typeface="Courier New" pitchFamily="49" charset="0"/>
              </a:rPr>
              <a:t>)</a:t>
            </a:r>
            <a:r>
              <a:rPr lang="en-US" altLang="en-US" dirty="0">
                <a:solidFill>
                  <a:srgbClr val="000000"/>
                </a:solidFill>
                <a:latin typeface="Arial" pitchFamily="34" charset="0"/>
                <a:cs typeface="Arial" pitchFamily="34" charset="0"/>
              </a:rPr>
              <a:t> </a:t>
            </a:r>
          </a:p>
        </p:txBody>
      </p:sp>
      <p:cxnSp>
        <p:nvCxnSpPr>
          <p:cNvPr id="14" name="Straight Connector 13"/>
          <p:cNvCxnSpPr>
            <a:stCxn id="10" idx="2"/>
          </p:cNvCxnSpPr>
          <p:nvPr/>
        </p:nvCxnSpPr>
        <p:spPr>
          <a:xfrm>
            <a:off x="2552700" y="2407682"/>
            <a:ext cx="0" cy="316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276600" y="2407682"/>
            <a:ext cx="0" cy="926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52700" y="2729100"/>
            <a:ext cx="32385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791199" y="2382619"/>
            <a:ext cx="3213501"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 first argument </a:t>
            </a:r>
            <a:r>
              <a:rPr lang="en-US" i="1" dirty="0" err="1"/>
              <a:t>func</a:t>
            </a:r>
            <a:r>
              <a:rPr lang="en-US" dirty="0"/>
              <a:t> is the name of a function</a:t>
            </a:r>
          </a:p>
        </p:txBody>
      </p:sp>
      <p:cxnSp>
        <p:nvCxnSpPr>
          <p:cNvPr id="22" name="Straight Arrow Connector 21"/>
          <p:cNvCxnSpPr/>
          <p:nvPr/>
        </p:nvCxnSpPr>
        <p:spPr>
          <a:xfrm>
            <a:off x="3276600" y="3333750"/>
            <a:ext cx="25145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791201" y="3133274"/>
            <a:ext cx="321350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second argument </a:t>
            </a:r>
            <a:r>
              <a:rPr lang="en-US" dirty="0" smtClean="0"/>
              <a:t>is a </a:t>
            </a:r>
            <a:r>
              <a:rPr lang="en-US" dirty="0"/>
              <a:t>sequence (e.g. a list) </a:t>
            </a:r>
            <a:r>
              <a:rPr lang="en-US" i="1" dirty="0" err="1"/>
              <a:t>seq</a:t>
            </a:r>
            <a:endParaRPr lang="en-US" dirty="0"/>
          </a:p>
        </p:txBody>
      </p:sp>
    </p:spTree>
    <p:extLst>
      <p:ext uri="{BB962C8B-B14F-4D97-AF65-F5344CB8AC3E}">
        <p14:creationId xmlns:p14="http://schemas.microsoft.com/office/powerpoint/2010/main" val="224495787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Working with map</a:t>
            </a:r>
            <a:r>
              <a:rPr lang="en-US" i="1" dirty="0" smtClean="0"/>
              <a:t>()</a:t>
            </a:r>
            <a:endParaRPr lang="en-US" dirty="0"/>
          </a:p>
        </p:txBody>
      </p:sp>
      <p:sp>
        <p:nvSpPr>
          <p:cNvPr id="6" name="Rectangle 3"/>
          <p:cNvSpPr>
            <a:spLocks noChangeArrowheads="1"/>
          </p:cNvSpPr>
          <p:nvPr/>
        </p:nvSpPr>
        <p:spPr bwMode="auto">
          <a:xfrm>
            <a:off x="263443" y="1026676"/>
            <a:ext cx="8347157" cy="3754874"/>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4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fahrenheit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808080"/>
                </a:solidFill>
                <a:effectLst/>
                <a:latin typeface="Courier New" pitchFamily="49" charset="0"/>
                <a:cs typeface="Courier New" pitchFamily="49" charset="0"/>
              </a:rPr>
              <a:t>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return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((float(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9</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)*T +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32</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4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celsius</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808080"/>
                </a:solidFill>
                <a:effectLst/>
                <a:latin typeface="Courier New" pitchFamily="49" charset="0"/>
                <a:cs typeface="Courier New" pitchFamily="49" charset="0"/>
              </a:rPr>
              <a:t>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return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(float(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9</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32</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 temperatures =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36.5</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37</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37.5</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38</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39</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 F = </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map</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fahrenheit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temperatures)</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 C = </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map</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celsius</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F)</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temperatures_in_Fahrenheit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list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map</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fahrenheit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temperatures))</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temperatures_in_Celsius</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list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map</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celsius</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temperatures_in_Fahrenheit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temperatures_in_Fahrenheit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97.7</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98.60000000000001</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99.5</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100.4</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102.2</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temperatures_in_Celsius</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36.5</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37.00000000000001</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37.5</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38.00000000000001</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39.0</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 </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35201139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Working with map() with Lambda's</a:t>
            </a:r>
            <a:endParaRPr lang="en-US" dirty="0"/>
          </a:p>
        </p:txBody>
      </p:sp>
      <p:sp>
        <p:nvSpPr>
          <p:cNvPr id="5" name="Rectangle 2"/>
          <p:cNvSpPr>
            <a:spLocks noChangeArrowheads="1"/>
          </p:cNvSpPr>
          <p:nvPr/>
        </p:nvSpPr>
        <p:spPr bwMode="auto">
          <a:xfrm>
            <a:off x="628354" y="1657350"/>
            <a:ext cx="7220246" cy="2062103"/>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&gt;&gt;&gt; C =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39.2</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36.5</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37.3</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38</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37.8</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&gt;&gt;&gt; F = </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list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map</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lambda </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x: (</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float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9</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)*x +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32</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C))</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(F)</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102.56</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97.7</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99.14</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100.4</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100.03999999999999</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&gt;&gt;&gt; C = </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list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map</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lambda </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x: (</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float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9</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)*(x-</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32</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F))</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(C)</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39.2</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36.5</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37.300000000000004</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38.00000000000001</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37.8</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&gt;&gt;&gt; </a:t>
            </a:r>
            <a:endParaRPr kumimoji="0" lang="en-US" altLang="en-US"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07495773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with multiple list</a:t>
            </a:r>
            <a:endParaRPr lang="en-US" dirty="0"/>
          </a:p>
        </p:txBody>
      </p:sp>
      <p:sp>
        <p:nvSpPr>
          <p:cNvPr id="4" name="Rectangle 1"/>
          <p:cNvSpPr>
            <a:spLocks noChangeArrowheads="1"/>
          </p:cNvSpPr>
          <p:nvPr/>
        </p:nvSpPr>
        <p:spPr bwMode="auto">
          <a:xfrm>
            <a:off x="559710" y="1236405"/>
            <a:ext cx="6603090" cy="2554545"/>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rgbClr val="808080"/>
                </a:solidFill>
                <a:effectLst/>
                <a:latin typeface="Courier New" pitchFamily="49" charset="0"/>
                <a:cs typeface="Courier New" pitchFamily="49" charset="0"/>
              </a:rPr>
              <a:t># Map() with multiple list</a:t>
            </a:r>
            <a:br>
              <a:rPr kumimoji="0" lang="en-US" altLang="en-US" sz="16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&gt;&gt;&gt; a =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3</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4</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&gt;&gt;&gt; b =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17</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12</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11</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10</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&gt;&gt;&gt; c =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4</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9</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list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map</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lambda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x,y:x+y</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a,b</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18</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14</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14</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14</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list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map</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lambda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x,y,z:x+y+z</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a,b,c</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17</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10</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19</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23</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list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map</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lambda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x,y,z</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2.5</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*x +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*y - z,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a,b,c</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37.5</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33.0</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24.5</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21.0</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67467514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Mapping a List of </a:t>
            </a:r>
            <a:r>
              <a:rPr lang="en-US" dirty="0" smtClean="0"/>
              <a:t>Functions</a:t>
            </a:r>
            <a:endParaRPr lang="en-US" dirty="0"/>
          </a:p>
        </p:txBody>
      </p:sp>
      <p:sp>
        <p:nvSpPr>
          <p:cNvPr id="3" name="Content Placeholder 2"/>
          <p:cNvSpPr>
            <a:spLocks noGrp="1"/>
          </p:cNvSpPr>
          <p:nvPr>
            <p:ph idx="13"/>
          </p:nvPr>
        </p:nvSpPr>
        <p:spPr>
          <a:xfrm>
            <a:off x="289012" y="952500"/>
            <a:ext cx="8385087" cy="1085850"/>
          </a:xfrm>
        </p:spPr>
        <p:txBody>
          <a:bodyPr/>
          <a:lstStyle/>
          <a:p>
            <a:r>
              <a:rPr lang="en-US" dirty="0"/>
              <a:t>The map function of the previous chapter was used to apply one function to one or more </a:t>
            </a:r>
            <a:r>
              <a:rPr lang="en-US" dirty="0" err="1"/>
              <a:t>iterables</a:t>
            </a:r>
            <a:r>
              <a:rPr lang="en-US" dirty="0"/>
              <a:t>. We will now write a function which applies a bunch of functions, which may be an </a:t>
            </a:r>
            <a:r>
              <a:rPr lang="en-US" dirty="0" err="1"/>
              <a:t>iterable</a:t>
            </a:r>
            <a:r>
              <a:rPr lang="en-US" dirty="0"/>
              <a:t> such as a list or a tuple</a:t>
            </a:r>
          </a:p>
        </p:txBody>
      </p:sp>
      <p:sp>
        <p:nvSpPr>
          <p:cNvPr id="4" name="Rectangle 1"/>
          <p:cNvSpPr>
            <a:spLocks noChangeArrowheads="1"/>
          </p:cNvSpPr>
          <p:nvPr/>
        </p:nvSpPr>
        <p:spPr bwMode="auto">
          <a:xfrm>
            <a:off x="991262" y="2038350"/>
            <a:ext cx="6628738" cy="2769989"/>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from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math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sin, cos, tan, pi</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1" i="0" u="none" strike="noStrike" cap="none" normalizeH="0" baseline="0" dirty="0" err="1" smtClean="0">
                <a:ln>
                  <a:noFill/>
                </a:ln>
                <a:solidFill>
                  <a:srgbClr val="000080"/>
                </a:solidFill>
                <a:effectLst/>
                <a:latin typeface="Courier New" pitchFamily="49" charset="0"/>
                <a:cs typeface="Courier New" pitchFamily="49" charset="0"/>
              </a:rPr>
              <a:t>def</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map_functions</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(x, functions):</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map an </a:t>
            </a:r>
            <a:r>
              <a:rPr kumimoji="0" lang="en-US" altLang="en-US" sz="1400" b="0" i="1" u="none" strike="noStrike" cap="none" normalizeH="0" baseline="0" dirty="0" err="1" smtClean="0">
                <a:ln>
                  <a:noFill/>
                </a:ln>
                <a:solidFill>
                  <a:srgbClr val="808080"/>
                </a:solidFill>
                <a:effectLst/>
                <a:latin typeface="Courier New" pitchFamily="49" charset="0"/>
                <a:cs typeface="Courier New" pitchFamily="49" charset="0"/>
              </a:rPr>
              <a:t>iterable</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of functions on the </a:t>
            </a:r>
            <a:r>
              <a:rPr kumimoji="0" lang="en-US" altLang="en-US" sz="1400" b="0" i="1" u="none" strike="noStrike" cap="none" normalizeH="0" baseline="0" dirty="0" err="1" smtClean="0">
                <a:ln>
                  <a:noFill/>
                </a:ln>
                <a:solidFill>
                  <a:srgbClr val="808080"/>
                </a:solidFill>
                <a:effectLst/>
                <a:latin typeface="Courier New" pitchFamily="49" charset="0"/>
                <a:cs typeface="Courier New" pitchFamily="49" charset="0"/>
              </a:rPr>
              <a:t>the</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object x """</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res = []</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for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func</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in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functions:</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res.append</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func</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(x))</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return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res</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family_of_functions</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(sin, cos, tan)</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map_functions</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(pi,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family_of_functions</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68683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Filtering</a:t>
            </a:r>
            <a:endParaRPr lang="en-US" dirty="0"/>
          </a:p>
        </p:txBody>
      </p:sp>
      <p:sp>
        <p:nvSpPr>
          <p:cNvPr id="4" name="Rectangle 1"/>
          <p:cNvSpPr>
            <a:spLocks noChangeArrowheads="1"/>
          </p:cNvSpPr>
          <p:nvPr/>
        </p:nvSpPr>
        <p:spPr bwMode="auto">
          <a:xfrm>
            <a:off x="1628457" y="1964650"/>
            <a:ext cx="7058343" cy="2893100"/>
          </a:xfrm>
          <a:prstGeom prst="rect">
            <a:avLst/>
          </a:prstGeom>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fibonacci</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0</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8</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13</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21</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34</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55</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odd_numbers</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list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filter</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lambda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x: x %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fibonacci</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odd_numbers</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13</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21</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55</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even_numbers</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list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filter</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lambda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x: x %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2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0</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fibonacci</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even_numbers</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0</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8</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34</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or alternatively:</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even_numbers</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list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filter</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lambda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x: x %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2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fibonacci</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 </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even_numbers</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0</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8</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34</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&gt;&gt;&gt; </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Rectangle 2"/>
          <p:cNvSpPr>
            <a:spLocks noChangeArrowheads="1"/>
          </p:cNvSpPr>
          <p:nvPr/>
        </p:nvSpPr>
        <p:spPr bwMode="auto">
          <a:xfrm>
            <a:off x="526336" y="1119485"/>
            <a:ext cx="1957587" cy="461665"/>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555555"/>
                </a:solidFill>
                <a:effectLst/>
                <a:latin typeface="Verdana" pitchFamily="34" charset="0"/>
                <a:cs typeface="Arial" pitchFamily="34" charset="0"/>
              </a:rPr>
              <a:t>The function </a:t>
            </a:r>
            <a:r>
              <a:rPr kumimoji="0" lang="en-US" altLang="en-US" sz="3200" b="0" i="0" u="none" strike="noStrike" cap="none" normalizeH="0" baseline="0" dirty="0" smtClean="0">
                <a:ln>
                  <a:noFill/>
                </a:ln>
                <a:solidFill>
                  <a:schemeClr val="tx1"/>
                </a:solidFill>
                <a:effectLst/>
                <a:latin typeface="Arial" pitchFamily="34" charset="0"/>
                <a:cs typeface="Arial" pitchFamily="34" charset="0"/>
              </a:rPr>
              <a:t/>
            </a:r>
            <a:br>
              <a:rPr kumimoji="0" lang="en-US" altLang="en-US" sz="3200" b="0" i="0" u="none" strike="noStrike" cap="none" normalizeH="0" baseline="0" dirty="0" smtClean="0">
                <a:ln>
                  <a:noFill/>
                </a:ln>
                <a:solidFill>
                  <a:schemeClr val="tx1"/>
                </a:solidFill>
                <a:effectLst/>
                <a:latin typeface="Arial" pitchFamily="34" charset="0"/>
                <a:cs typeface="Arial" pitchFamily="34" charset="0"/>
              </a:rPr>
            </a:br>
            <a:r>
              <a:rPr kumimoji="0" lang="en-US" altLang="en-US" sz="1200" b="1" i="0" u="none" strike="noStrike" cap="none" normalizeH="0" baseline="0" dirty="0" smtClean="0">
                <a:ln>
                  <a:noFill/>
                </a:ln>
                <a:solidFill>
                  <a:srgbClr val="555555"/>
                </a:solidFill>
                <a:effectLst/>
                <a:latin typeface="Arial Unicode MS" pitchFamily="34" charset="-128"/>
                <a:cs typeface="Arial" pitchFamily="34" charset="0"/>
              </a:rPr>
              <a:t>filter(function, sequence)</a:t>
            </a:r>
            <a:r>
              <a:rPr kumimoji="0" lang="en-US" altLang="en-US" sz="1200" b="0" i="0" u="none" strike="noStrike" cap="none" normalizeH="0" baseline="0" dirty="0" smtClean="0">
                <a:ln>
                  <a:noFill/>
                </a:ln>
                <a:solidFill>
                  <a:srgbClr val="555555"/>
                </a:solidFill>
                <a:effectLst/>
                <a:latin typeface="Verdana" pitchFamily="34" charset="0"/>
                <a:cs typeface="Arial" pitchFamily="34" charset="0"/>
              </a:rPr>
              <a:t> </a:t>
            </a:r>
            <a:r>
              <a:rPr kumimoji="0" lang="en-US" altLang="en-US" sz="1100" b="0" i="0" u="none" strike="noStrike" cap="none" normalizeH="0" baseline="0" dirty="0" smtClean="0">
                <a:ln>
                  <a:noFill/>
                </a:ln>
                <a:solidFill>
                  <a:schemeClr val="tx1"/>
                </a:solidFill>
                <a:effectLst/>
                <a:latin typeface="Arial" pitchFamily="34" charset="0"/>
                <a:cs typeface="Arial" pitchFamily="34" charset="0"/>
              </a:rPr>
              <a:t> </a:t>
            </a:r>
            <a:endParaRPr kumimoji="0" lang="en-US" altLang="en-US" sz="3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88788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Python Shell</a:t>
            </a:r>
            <a:endParaRPr 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3019" r="70636" b="4957"/>
          <a:stretch/>
        </p:blipFill>
        <p:spPr bwMode="auto">
          <a:xfrm>
            <a:off x="2590800" y="971550"/>
            <a:ext cx="3384331" cy="4018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56911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Reducing a </a:t>
            </a:r>
            <a:r>
              <a:rPr lang="en-US" dirty="0" smtClean="0"/>
              <a:t>List</a:t>
            </a:r>
            <a:endParaRPr lang="en-US" dirty="0"/>
          </a:p>
        </p:txBody>
      </p:sp>
      <p:sp>
        <p:nvSpPr>
          <p:cNvPr id="4" name="Rectangle 1"/>
          <p:cNvSpPr>
            <a:spLocks noChangeArrowheads="1"/>
          </p:cNvSpPr>
          <p:nvPr/>
        </p:nvSpPr>
        <p:spPr bwMode="auto">
          <a:xfrm>
            <a:off x="192926" y="965766"/>
            <a:ext cx="5826874" cy="996384"/>
          </a:xfrm>
          <a:prstGeom prst="rect">
            <a:avLst/>
          </a:prstGeom>
          <a:solidFill>
            <a:srgbClr val="DDFF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6654" tIns="66654" rIns="66654" bIns="66654"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66"/>
                </a:solidFill>
                <a:effectLst/>
                <a:latin typeface="Courier New" pitchFamily="49" charset="0"/>
                <a:cs typeface="Courier New" pitchFamily="49" charset="0"/>
              </a:rPr>
              <a:t>&gt;&gt;&gt; import </a:t>
            </a:r>
            <a:r>
              <a:rPr kumimoji="0" lang="en-US" altLang="en-US" sz="1400" b="0" i="0" u="none" strike="noStrike" cap="none" normalizeH="0" baseline="0" dirty="0" err="1" smtClean="0">
                <a:ln>
                  <a:noFill/>
                </a:ln>
                <a:solidFill>
                  <a:srgbClr val="000066"/>
                </a:solidFill>
                <a:effectLst/>
                <a:latin typeface="Courier New" pitchFamily="49" charset="0"/>
                <a:cs typeface="Courier New" pitchFamily="49" charset="0"/>
              </a:rPr>
              <a:t>functools</a:t>
            </a:r>
            <a:r>
              <a:rPr kumimoji="0" lang="en-US" altLang="en-US" sz="1400" b="0" i="0" u="none" strike="noStrike" cap="none" normalizeH="0" baseline="0" dirty="0" smtClean="0">
                <a:ln>
                  <a:noFill/>
                </a:ln>
                <a:solidFill>
                  <a:srgbClr val="000066"/>
                </a:solidFill>
                <a:effectLst/>
                <a:latin typeface="Courier New" pitchFamily="49" charset="0"/>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66"/>
                </a:solidFill>
                <a:effectLst/>
                <a:latin typeface="Courier New" pitchFamily="49" charset="0"/>
                <a:cs typeface="Courier New" pitchFamily="49" charset="0"/>
              </a:rPr>
              <a:t>&gt;&gt;&gt; </a:t>
            </a:r>
            <a:r>
              <a:rPr kumimoji="0" lang="en-US" altLang="en-US" sz="1400" b="0" i="0" u="none" strike="noStrike" cap="none" normalizeH="0" baseline="0" dirty="0" err="1" smtClean="0">
                <a:ln>
                  <a:noFill/>
                </a:ln>
                <a:solidFill>
                  <a:srgbClr val="000066"/>
                </a:solidFill>
                <a:effectLst/>
                <a:latin typeface="Courier New" pitchFamily="49" charset="0"/>
                <a:cs typeface="Courier New" pitchFamily="49" charset="0"/>
              </a:rPr>
              <a:t>functools.reduce</a:t>
            </a:r>
            <a:r>
              <a:rPr kumimoji="0" lang="en-US" altLang="en-US" sz="1400" b="0" i="0" u="none" strike="noStrike" cap="none" normalizeH="0" baseline="0" dirty="0" smtClean="0">
                <a:ln>
                  <a:noFill/>
                </a:ln>
                <a:solidFill>
                  <a:srgbClr val="000066"/>
                </a:solidFill>
                <a:effectLst/>
                <a:latin typeface="Courier New" pitchFamily="49" charset="0"/>
                <a:cs typeface="Courier New" pitchFamily="49" charset="0"/>
              </a:rPr>
              <a:t>(lambda </a:t>
            </a:r>
            <a:r>
              <a:rPr kumimoji="0" lang="en-US" altLang="en-US" sz="1400" b="0" i="0" u="none" strike="noStrike" cap="none" normalizeH="0" baseline="0" dirty="0" err="1" smtClean="0">
                <a:ln>
                  <a:noFill/>
                </a:ln>
                <a:solidFill>
                  <a:srgbClr val="000066"/>
                </a:solidFill>
                <a:effectLst/>
                <a:latin typeface="Courier New" pitchFamily="49" charset="0"/>
                <a:cs typeface="Courier New" pitchFamily="49" charset="0"/>
              </a:rPr>
              <a:t>x,y</a:t>
            </a:r>
            <a:r>
              <a:rPr kumimoji="0" lang="en-US" altLang="en-US" sz="1400" b="0" i="0" u="none" strike="noStrike" cap="none" normalizeH="0" baseline="0" dirty="0" smtClean="0">
                <a:ln>
                  <a:noFill/>
                </a:ln>
                <a:solidFill>
                  <a:srgbClr val="000066"/>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000066"/>
                </a:solidFill>
                <a:effectLst/>
                <a:latin typeface="Courier New" pitchFamily="49" charset="0"/>
                <a:cs typeface="Courier New" pitchFamily="49" charset="0"/>
              </a:rPr>
              <a:t>x+y</a:t>
            </a:r>
            <a:r>
              <a:rPr kumimoji="0" lang="en-US" altLang="en-US" sz="1400" b="0" i="0" u="none" strike="noStrike" cap="none" normalizeH="0" baseline="0" dirty="0" smtClean="0">
                <a:ln>
                  <a:noFill/>
                </a:ln>
                <a:solidFill>
                  <a:srgbClr val="000066"/>
                </a:solidFill>
                <a:effectLst/>
                <a:latin typeface="Courier New" pitchFamily="49" charset="0"/>
                <a:cs typeface="Courier New" pitchFamily="49" charset="0"/>
              </a:rPr>
              <a:t>, [47,11,42,13])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66"/>
                </a:solidFill>
                <a:effectLst/>
                <a:latin typeface="Courier New" pitchFamily="49" charset="0"/>
                <a:cs typeface="Courier New" pitchFamily="49" charset="0"/>
              </a:rPr>
              <a:t>113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66"/>
                </a:solidFill>
                <a:effectLst/>
                <a:latin typeface="Courier New" pitchFamily="49" charset="0"/>
                <a:cs typeface="Courier New" pitchFamily="49" charset="0"/>
              </a:rPr>
              <a:t>&gt;&gt;&gt; </a:t>
            </a:r>
            <a:endParaRPr kumimoji="0" lang="en-US" altLang="en-US" sz="36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195" name="Picture 3" descr="Reduce: Method of opera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495550"/>
            <a:ext cx="3619500" cy="196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4961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Examples of reduce</a:t>
            </a:r>
            <a:r>
              <a:rPr lang="en-US" dirty="0" smtClean="0"/>
              <a:t>()</a:t>
            </a:r>
            <a:endParaRPr lang="en-US" dirty="0"/>
          </a:p>
        </p:txBody>
      </p:sp>
      <p:sp>
        <p:nvSpPr>
          <p:cNvPr id="4" name="Rectangle 1"/>
          <p:cNvSpPr>
            <a:spLocks noChangeArrowheads="1"/>
          </p:cNvSpPr>
          <p:nvPr/>
        </p:nvSpPr>
        <p:spPr bwMode="auto">
          <a:xfrm>
            <a:off x="217542" y="1093916"/>
            <a:ext cx="5071859" cy="1119495"/>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66654" tIns="66654" rIns="66654" bIns="66654"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66"/>
                </a:solidFill>
                <a:effectLst/>
                <a:latin typeface="Courier New" pitchFamily="49" charset="0"/>
                <a:cs typeface="Courier New" pitchFamily="49" charset="0"/>
              </a:rPr>
              <a:t>&gt;&gt;&gt; from </a:t>
            </a:r>
            <a:r>
              <a:rPr kumimoji="0" lang="en-US" altLang="en-US" sz="1600" b="0" i="0" u="none" strike="noStrike" cap="none" normalizeH="0" baseline="0" dirty="0" err="1" smtClean="0">
                <a:ln>
                  <a:noFill/>
                </a:ln>
                <a:solidFill>
                  <a:srgbClr val="000066"/>
                </a:solidFill>
                <a:effectLst/>
                <a:latin typeface="Courier New" pitchFamily="49" charset="0"/>
                <a:cs typeface="Courier New" pitchFamily="49" charset="0"/>
              </a:rPr>
              <a:t>functools</a:t>
            </a:r>
            <a:r>
              <a:rPr kumimoji="0" lang="en-US" altLang="en-US" sz="1600" b="0" i="0" u="none" strike="noStrike" cap="none" normalizeH="0" baseline="0" dirty="0" smtClean="0">
                <a:ln>
                  <a:noFill/>
                </a:ln>
                <a:solidFill>
                  <a:srgbClr val="000066"/>
                </a:solidFill>
                <a:effectLst/>
                <a:latin typeface="Courier New" pitchFamily="49" charset="0"/>
                <a:cs typeface="Courier New" pitchFamily="49" charset="0"/>
              </a:rPr>
              <a:t> import reduce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66"/>
                </a:solidFill>
                <a:effectLst/>
                <a:latin typeface="Courier New" pitchFamily="49" charset="0"/>
                <a:cs typeface="Courier New" pitchFamily="49" charset="0"/>
              </a:rPr>
              <a:t>&gt;&gt;&gt; f = lambda </a:t>
            </a:r>
            <a:r>
              <a:rPr kumimoji="0" lang="en-US" altLang="en-US" sz="1600" b="0" i="0" u="none" strike="noStrike" cap="none" normalizeH="0" baseline="0" dirty="0" err="1" smtClean="0">
                <a:ln>
                  <a:noFill/>
                </a:ln>
                <a:solidFill>
                  <a:srgbClr val="000066"/>
                </a:solidFill>
                <a:effectLst/>
                <a:latin typeface="Courier New" pitchFamily="49" charset="0"/>
                <a:cs typeface="Courier New" pitchFamily="49" charset="0"/>
              </a:rPr>
              <a:t>a,b</a:t>
            </a:r>
            <a:r>
              <a:rPr kumimoji="0" lang="en-US" altLang="en-US" sz="1600" b="0" i="0" u="none" strike="noStrike" cap="none" normalizeH="0" baseline="0" dirty="0" smtClean="0">
                <a:ln>
                  <a:noFill/>
                </a:ln>
                <a:solidFill>
                  <a:srgbClr val="000066"/>
                </a:solidFill>
                <a:effectLst/>
                <a:latin typeface="Courier New" pitchFamily="49" charset="0"/>
                <a:cs typeface="Courier New" pitchFamily="49" charset="0"/>
              </a:rPr>
              <a:t>: a if (a &gt; b) else b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66"/>
                </a:solidFill>
                <a:effectLst/>
                <a:latin typeface="Courier New" pitchFamily="49" charset="0"/>
                <a:cs typeface="Courier New" pitchFamily="49" charset="0"/>
              </a:rPr>
              <a:t>&gt;&gt;&gt; reduce(f, [47,11,42,102,13])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66"/>
                </a:solidFill>
                <a:effectLst/>
                <a:latin typeface="Courier New" pitchFamily="49" charset="0"/>
                <a:cs typeface="Courier New" pitchFamily="49" charset="0"/>
              </a:rPr>
              <a:t>102 </a:t>
            </a:r>
          </a:p>
        </p:txBody>
      </p:sp>
      <p:sp>
        <p:nvSpPr>
          <p:cNvPr id="5" name="Rectangle 2"/>
          <p:cNvSpPr>
            <a:spLocks noChangeArrowheads="1"/>
          </p:cNvSpPr>
          <p:nvPr/>
        </p:nvSpPr>
        <p:spPr bwMode="auto">
          <a:xfrm>
            <a:off x="272847" y="2536676"/>
            <a:ext cx="5442153" cy="873274"/>
          </a:xfrm>
          <a:prstGeom prst="rect">
            <a:avLst/>
          </a:prstGeom>
          <a:solidFill>
            <a:srgbClr val="DDFF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6654" tIns="66654" rIns="66654" bIns="66654"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66"/>
                </a:solidFill>
                <a:effectLst/>
                <a:latin typeface="Courier New" pitchFamily="49" charset="0"/>
                <a:cs typeface="Courier New" pitchFamily="49" charset="0"/>
              </a:rPr>
              <a:t>&gt;&gt;&gt; from </a:t>
            </a:r>
            <a:r>
              <a:rPr kumimoji="0" lang="en-US" altLang="en-US" sz="1600" b="0" i="0" u="none" strike="noStrike" cap="none" normalizeH="0" baseline="0" dirty="0" err="1" smtClean="0">
                <a:ln>
                  <a:noFill/>
                </a:ln>
                <a:solidFill>
                  <a:srgbClr val="000066"/>
                </a:solidFill>
                <a:effectLst/>
                <a:latin typeface="Courier New" pitchFamily="49" charset="0"/>
                <a:cs typeface="Courier New" pitchFamily="49" charset="0"/>
              </a:rPr>
              <a:t>functools</a:t>
            </a:r>
            <a:r>
              <a:rPr kumimoji="0" lang="en-US" altLang="en-US" sz="1600" b="0" i="0" u="none" strike="noStrike" cap="none" normalizeH="0" baseline="0" dirty="0" smtClean="0">
                <a:ln>
                  <a:noFill/>
                </a:ln>
                <a:solidFill>
                  <a:srgbClr val="000066"/>
                </a:solidFill>
                <a:effectLst/>
                <a:latin typeface="Courier New" pitchFamily="49" charset="0"/>
                <a:cs typeface="Courier New" pitchFamily="49" charset="0"/>
              </a:rPr>
              <a:t> import reduce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66"/>
                </a:solidFill>
                <a:effectLst/>
                <a:latin typeface="Courier New" pitchFamily="49" charset="0"/>
                <a:cs typeface="Courier New" pitchFamily="49" charset="0"/>
              </a:rPr>
              <a:t>&gt;&gt;&gt; reduce(lambda x, y: </a:t>
            </a:r>
            <a:r>
              <a:rPr kumimoji="0" lang="en-US" altLang="en-US" sz="1600" b="0" i="0" u="none" strike="noStrike" cap="none" normalizeH="0" baseline="0" dirty="0" err="1" smtClean="0">
                <a:ln>
                  <a:noFill/>
                </a:ln>
                <a:solidFill>
                  <a:srgbClr val="000066"/>
                </a:solidFill>
                <a:effectLst/>
                <a:latin typeface="Courier New" pitchFamily="49" charset="0"/>
                <a:cs typeface="Courier New" pitchFamily="49" charset="0"/>
              </a:rPr>
              <a:t>x+y</a:t>
            </a:r>
            <a:r>
              <a:rPr kumimoji="0" lang="en-US" altLang="en-US" sz="1600" b="0" i="0" u="none" strike="noStrike" cap="none" normalizeH="0" baseline="0" dirty="0" smtClean="0">
                <a:ln>
                  <a:noFill/>
                </a:ln>
                <a:solidFill>
                  <a:srgbClr val="000066"/>
                </a:solidFill>
                <a:effectLst/>
                <a:latin typeface="Courier New" pitchFamily="49" charset="0"/>
                <a:cs typeface="Courier New" pitchFamily="49" charset="0"/>
              </a:rPr>
              <a:t>, range(1,101))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66"/>
                </a:solidFill>
                <a:effectLst/>
                <a:latin typeface="Courier New" pitchFamily="49" charset="0"/>
                <a:cs typeface="Courier New" pitchFamily="49" charset="0"/>
              </a:rPr>
              <a:t>5050</a:t>
            </a:r>
            <a:r>
              <a:rPr kumimoji="0" lang="en-US" altLang="en-US" sz="1600" b="0" i="0" u="none" strike="noStrike" cap="none" normalizeH="0" baseline="0" dirty="0" smtClean="0">
                <a:ln>
                  <a:noFill/>
                </a:ln>
                <a:solidFill>
                  <a:schemeClr val="tx1"/>
                </a:solidFill>
                <a:effectLst/>
                <a:latin typeface="Arial" pitchFamily="34" charset="0"/>
                <a:cs typeface="Arial" pitchFamily="34" charset="0"/>
              </a:rPr>
              <a:t> </a:t>
            </a:r>
          </a:p>
        </p:txBody>
      </p:sp>
    </p:spTree>
    <p:extLst>
      <p:ext uri="{BB962C8B-B14F-4D97-AF65-F5344CB8AC3E}">
        <p14:creationId xmlns:p14="http://schemas.microsoft.com/office/powerpoint/2010/main" val="403590717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Datetime</a:t>
            </a:r>
            <a:r>
              <a:rPr lang="en-US" dirty="0" smtClean="0"/>
              <a:t> module</a:t>
            </a:r>
            <a:endParaRPr lang="en-US" dirty="0"/>
          </a:p>
        </p:txBody>
      </p:sp>
      <p:sp>
        <p:nvSpPr>
          <p:cNvPr id="3" name="Content Placeholder 2"/>
          <p:cNvSpPr>
            <a:spLocks noGrp="1"/>
          </p:cNvSpPr>
          <p:nvPr>
            <p:ph idx="13"/>
          </p:nvPr>
        </p:nvSpPr>
        <p:spPr/>
        <p:txBody>
          <a:bodyPr/>
          <a:lstStyle/>
          <a:p>
            <a:r>
              <a:rPr lang="en-US" dirty="0"/>
              <a:t>A Python program can handle date and time in several ways. Converting between date formats is a common chore for computers. Python's time and calendar modules help track dates and times</a:t>
            </a:r>
            <a:r>
              <a:rPr lang="en-US" dirty="0" smtClean="0"/>
              <a:t>.</a:t>
            </a:r>
          </a:p>
          <a:p>
            <a:r>
              <a:rPr lang="en-US" dirty="0"/>
              <a:t>There is a popular </a:t>
            </a:r>
            <a:r>
              <a:rPr lang="en-US" b="1" dirty="0"/>
              <a:t>time</a:t>
            </a:r>
            <a:r>
              <a:rPr lang="en-US" dirty="0"/>
              <a:t> module available in Python which provides functions for working with times, and for converting between representations. The function </a:t>
            </a:r>
            <a:r>
              <a:rPr lang="en-US" b="1" dirty="0" err="1"/>
              <a:t>time.time</a:t>
            </a:r>
            <a:r>
              <a:rPr lang="en-US" b="1" dirty="0"/>
              <a:t>()</a:t>
            </a:r>
            <a:r>
              <a:rPr lang="en-US" dirty="0"/>
              <a:t> returns the current system </a:t>
            </a:r>
            <a:r>
              <a:rPr lang="en-US" dirty="0" smtClean="0"/>
              <a:t>time </a:t>
            </a:r>
            <a:r>
              <a:rPr lang="en-US" dirty="0"/>
              <a:t> in ticks since 12:00am, January 1, 1970(epoch).</a:t>
            </a:r>
          </a:p>
        </p:txBody>
      </p:sp>
      <p:sp>
        <p:nvSpPr>
          <p:cNvPr id="5" name="Rectangle 3"/>
          <p:cNvSpPr>
            <a:spLocks noChangeArrowheads="1"/>
          </p:cNvSpPr>
          <p:nvPr/>
        </p:nvSpPr>
        <p:spPr bwMode="auto">
          <a:xfrm>
            <a:off x="620453" y="3181350"/>
            <a:ext cx="7380547" cy="1600438"/>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#Example</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time;  </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This is required to include time module.</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ticks =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time.time</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"Number of ticks since 12:00am, January 1, 1970:"</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ticks)</a:t>
            </a:r>
          </a:p>
          <a:p>
            <a:pPr lvl="0" fontAlgn="base">
              <a:spcBef>
                <a:spcPct val="0"/>
              </a:spcBef>
              <a:spcAft>
                <a:spcPct val="0"/>
              </a:spcAft>
            </a:pPr>
            <a:endParaRPr lang="en-US" altLang="en-US" sz="1400" i="1" dirty="0" smtClean="0">
              <a:solidFill>
                <a:srgbClr val="808080"/>
              </a:solidFill>
              <a:latin typeface="Courier New" pitchFamily="49" charset="0"/>
              <a:cs typeface="Courier New" pitchFamily="49" charset="0"/>
            </a:endParaRPr>
          </a:p>
          <a:p>
            <a:pPr lvl="0" fontAlgn="base">
              <a:spcBef>
                <a:spcPct val="0"/>
              </a:spcBef>
              <a:spcAft>
                <a:spcPct val="0"/>
              </a:spcAft>
            </a:pPr>
            <a:r>
              <a:rPr lang="en-US" altLang="en-US" sz="1400" i="1" dirty="0" smtClean="0">
                <a:solidFill>
                  <a:srgbClr val="808080"/>
                </a:solidFill>
                <a:latin typeface="Courier New" pitchFamily="49" charset="0"/>
                <a:cs typeface="Courier New" pitchFamily="49" charset="0"/>
              </a:rPr>
              <a:t>#Number </a:t>
            </a:r>
            <a:r>
              <a:rPr lang="en-US" altLang="en-US" sz="1400" i="1" dirty="0">
                <a:solidFill>
                  <a:srgbClr val="808080"/>
                </a:solidFill>
                <a:latin typeface="Courier New" pitchFamily="49" charset="0"/>
                <a:cs typeface="Courier New" pitchFamily="49" charset="0"/>
              </a:rPr>
              <a:t>of ticks since 12:00am, January 1, 1970: 1503842085.9712768</a:t>
            </a:r>
          </a:p>
        </p:txBody>
      </p:sp>
    </p:spTree>
    <p:extLst>
      <p:ext uri="{BB962C8B-B14F-4D97-AF65-F5344CB8AC3E}">
        <p14:creationId xmlns:p14="http://schemas.microsoft.com/office/powerpoint/2010/main" val="58171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err="1" smtClean="0"/>
              <a:t>TimeTuple</a:t>
            </a:r>
            <a:endParaRPr lang="en-US" dirty="0"/>
          </a:p>
        </p:txBody>
      </p:sp>
      <p:graphicFrame>
        <p:nvGraphicFramePr>
          <p:cNvPr id="4" name="Content Placeholder 3"/>
          <p:cNvGraphicFramePr>
            <a:graphicFrameLocks noGrp="1"/>
          </p:cNvGraphicFramePr>
          <p:nvPr>
            <p:ph idx="13"/>
            <p:extLst>
              <p:ext uri="{D42A27DB-BD31-4B8C-83A1-F6EECF244321}">
                <p14:modId xmlns:p14="http://schemas.microsoft.com/office/powerpoint/2010/main" val="458831948"/>
              </p:ext>
            </p:extLst>
          </p:nvPr>
        </p:nvGraphicFramePr>
        <p:xfrm>
          <a:off x="3556107" y="952500"/>
          <a:ext cx="5359293" cy="3742553"/>
        </p:xfrm>
        <a:graphic>
          <a:graphicData uri="http://schemas.openxmlformats.org/drawingml/2006/table">
            <a:tbl>
              <a:tblPr>
                <a:tableStyleId>{69C7853C-536D-4A76-A0AE-DD22124D55A5}</a:tableStyleId>
              </a:tblPr>
              <a:tblGrid>
                <a:gridCol w="1092093"/>
                <a:gridCol w="1600200"/>
                <a:gridCol w="2667000"/>
              </a:tblGrid>
              <a:tr h="295532">
                <a:tc>
                  <a:txBody>
                    <a:bodyPr/>
                    <a:lstStyle/>
                    <a:p>
                      <a:pPr algn="ctr" fontAlgn="t"/>
                      <a:r>
                        <a:rPr lang="en-US" sz="1400" b="1" dirty="0">
                          <a:effectLst/>
                        </a:rPr>
                        <a:t>Index</a:t>
                      </a:r>
                    </a:p>
                  </a:txBody>
                  <a:tcPr marL="52774" marR="52774" marT="52774" marB="52774">
                    <a:solidFill>
                      <a:schemeClr val="accent1"/>
                    </a:solidFill>
                  </a:tcPr>
                </a:tc>
                <a:tc>
                  <a:txBody>
                    <a:bodyPr/>
                    <a:lstStyle/>
                    <a:p>
                      <a:pPr algn="ctr" fontAlgn="t"/>
                      <a:r>
                        <a:rPr lang="en-US" sz="1400" b="1" dirty="0">
                          <a:effectLst/>
                        </a:rPr>
                        <a:t>Field</a:t>
                      </a:r>
                    </a:p>
                  </a:txBody>
                  <a:tcPr marL="52774" marR="52774" marT="52774" marB="52774">
                    <a:solidFill>
                      <a:schemeClr val="accent1"/>
                    </a:solidFill>
                  </a:tcPr>
                </a:tc>
                <a:tc>
                  <a:txBody>
                    <a:bodyPr/>
                    <a:lstStyle/>
                    <a:p>
                      <a:pPr algn="ctr" fontAlgn="t"/>
                      <a:r>
                        <a:rPr lang="en-US" sz="1400" b="1" dirty="0">
                          <a:effectLst/>
                        </a:rPr>
                        <a:t>Values</a:t>
                      </a:r>
                    </a:p>
                  </a:txBody>
                  <a:tcPr marL="52774" marR="52774" marT="52774" marB="52774">
                    <a:solidFill>
                      <a:schemeClr val="accent1"/>
                    </a:solidFill>
                  </a:tcPr>
                </a:tc>
              </a:tr>
              <a:tr h="295532">
                <a:tc>
                  <a:txBody>
                    <a:bodyPr/>
                    <a:lstStyle/>
                    <a:p>
                      <a:pPr fontAlgn="t"/>
                      <a:r>
                        <a:rPr lang="en-US" sz="1400">
                          <a:effectLst/>
                        </a:rPr>
                        <a:t>0</a:t>
                      </a:r>
                    </a:p>
                  </a:txBody>
                  <a:tcPr marL="52774" marR="52774" marT="52774" marB="52774"/>
                </a:tc>
                <a:tc>
                  <a:txBody>
                    <a:bodyPr/>
                    <a:lstStyle/>
                    <a:p>
                      <a:pPr fontAlgn="t"/>
                      <a:r>
                        <a:rPr lang="en-US" sz="1400">
                          <a:effectLst/>
                        </a:rPr>
                        <a:t>4-digit year</a:t>
                      </a:r>
                    </a:p>
                  </a:txBody>
                  <a:tcPr marL="52774" marR="52774" marT="52774" marB="52774"/>
                </a:tc>
                <a:tc>
                  <a:txBody>
                    <a:bodyPr/>
                    <a:lstStyle/>
                    <a:p>
                      <a:pPr fontAlgn="t"/>
                      <a:r>
                        <a:rPr lang="en-US" sz="1400">
                          <a:effectLst/>
                        </a:rPr>
                        <a:t>2016</a:t>
                      </a:r>
                    </a:p>
                  </a:txBody>
                  <a:tcPr marL="52774" marR="52774" marT="52774" marB="52774"/>
                </a:tc>
              </a:tr>
              <a:tr h="295532">
                <a:tc>
                  <a:txBody>
                    <a:bodyPr/>
                    <a:lstStyle/>
                    <a:p>
                      <a:pPr fontAlgn="t"/>
                      <a:r>
                        <a:rPr lang="en-US" sz="1400">
                          <a:effectLst/>
                        </a:rPr>
                        <a:t>1</a:t>
                      </a:r>
                    </a:p>
                  </a:txBody>
                  <a:tcPr marL="52774" marR="52774" marT="52774" marB="52774"/>
                </a:tc>
                <a:tc>
                  <a:txBody>
                    <a:bodyPr/>
                    <a:lstStyle/>
                    <a:p>
                      <a:pPr fontAlgn="t"/>
                      <a:r>
                        <a:rPr lang="en-US" sz="1400">
                          <a:effectLst/>
                        </a:rPr>
                        <a:t>Month</a:t>
                      </a:r>
                    </a:p>
                  </a:txBody>
                  <a:tcPr marL="52774" marR="52774" marT="52774" marB="52774"/>
                </a:tc>
                <a:tc>
                  <a:txBody>
                    <a:bodyPr/>
                    <a:lstStyle/>
                    <a:p>
                      <a:pPr fontAlgn="t"/>
                      <a:r>
                        <a:rPr lang="en-US" sz="1400">
                          <a:effectLst/>
                        </a:rPr>
                        <a:t>1 to 12</a:t>
                      </a:r>
                    </a:p>
                  </a:txBody>
                  <a:tcPr marL="52774" marR="52774" marT="52774" marB="52774"/>
                </a:tc>
              </a:tr>
              <a:tr h="295532">
                <a:tc>
                  <a:txBody>
                    <a:bodyPr/>
                    <a:lstStyle/>
                    <a:p>
                      <a:pPr fontAlgn="t"/>
                      <a:r>
                        <a:rPr lang="en-US" sz="1400" dirty="0">
                          <a:effectLst/>
                        </a:rPr>
                        <a:t>2</a:t>
                      </a:r>
                    </a:p>
                  </a:txBody>
                  <a:tcPr marL="52774" marR="52774" marT="52774" marB="52774"/>
                </a:tc>
                <a:tc>
                  <a:txBody>
                    <a:bodyPr/>
                    <a:lstStyle/>
                    <a:p>
                      <a:pPr fontAlgn="t"/>
                      <a:r>
                        <a:rPr lang="en-US" sz="1400">
                          <a:effectLst/>
                        </a:rPr>
                        <a:t>Day</a:t>
                      </a:r>
                    </a:p>
                  </a:txBody>
                  <a:tcPr marL="52774" marR="52774" marT="52774" marB="52774"/>
                </a:tc>
                <a:tc>
                  <a:txBody>
                    <a:bodyPr/>
                    <a:lstStyle/>
                    <a:p>
                      <a:pPr fontAlgn="t"/>
                      <a:r>
                        <a:rPr lang="en-US" sz="1400">
                          <a:effectLst/>
                        </a:rPr>
                        <a:t>1 to 31</a:t>
                      </a:r>
                    </a:p>
                  </a:txBody>
                  <a:tcPr marL="52774" marR="52774" marT="52774" marB="52774"/>
                </a:tc>
              </a:tr>
              <a:tr h="295532">
                <a:tc>
                  <a:txBody>
                    <a:bodyPr/>
                    <a:lstStyle/>
                    <a:p>
                      <a:pPr fontAlgn="t"/>
                      <a:r>
                        <a:rPr lang="en-US" sz="1400">
                          <a:effectLst/>
                        </a:rPr>
                        <a:t>3</a:t>
                      </a:r>
                    </a:p>
                  </a:txBody>
                  <a:tcPr marL="52774" marR="52774" marT="52774" marB="52774"/>
                </a:tc>
                <a:tc>
                  <a:txBody>
                    <a:bodyPr/>
                    <a:lstStyle/>
                    <a:p>
                      <a:pPr fontAlgn="t"/>
                      <a:r>
                        <a:rPr lang="en-US" sz="1400">
                          <a:effectLst/>
                        </a:rPr>
                        <a:t>Hour</a:t>
                      </a:r>
                    </a:p>
                  </a:txBody>
                  <a:tcPr marL="52774" marR="52774" marT="52774" marB="52774"/>
                </a:tc>
                <a:tc>
                  <a:txBody>
                    <a:bodyPr/>
                    <a:lstStyle/>
                    <a:p>
                      <a:pPr fontAlgn="t"/>
                      <a:r>
                        <a:rPr lang="en-US" sz="1400" dirty="0">
                          <a:effectLst/>
                        </a:rPr>
                        <a:t>0 to 23</a:t>
                      </a:r>
                    </a:p>
                  </a:txBody>
                  <a:tcPr marL="52774" marR="52774" marT="52774" marB="52774"/>
                </a:tc>
              </a:tr>
              <a:tr h="295532">
                <a:tc>
                  <a:txBody>
                    <a:bodyPr/>
                    <a:lstStyle/>
                    <a:p>
                      <a:pPr fontAlgn="t"/>
                      <a:r>
                        <a:rPr lang="en-US" sz="1400">
                          <a:effectLst/>
                        </a:rPr>
                        <a:t>4</a:t>
                      </a:r>
                    </a:p>
                  </a:txBody>
                  <a:tcPr marL="52774" marR="52774" marT="52774" marB="52774"/>
                </a:tc>
                <a:tc>
                  <a:txBody>
                    <a:bodyPr/>
                    <a:lstStyle/>
                    <a:p>
                      <a:pPr fontAlgn="t"/>
                      <a:r>
                        <a:rPr lang="en-US" sz="1400">
                          <a:effectLst/>
                        </a:rPr>
                        <a:t>Minute</a:t>
                      </a:r>
                    </a:p>
                  </a:txBody>
                  <a:tcPr marL="52774" marR="52774" marT="52774" marB="52774"/>
                </a:tc>
                <a:tc>
                  <a:txBody>
                    <a:bodyPr/>
                    <a:lstStyle/>
                    <a:p>
                      <a:pPr fontAlgn="t"/>
                      <a:r>
                        <a:rPr lang="en-US" sz="1400">
                          <a:effectLst/>
                        </a:rPr>
                        <a:t>0 to 59</a:t>
                      </a:r>
                    </a:p>
                  </a:txBody>
                  <a:tcPr marL="52774" marR="52774" marT="52774" marB="52774"/>
                </a:tc>
              </a:tr>
              <a:tr h="391602">
                <a:tc>
                  <a:txBody>
                    <a:bodyPr/>
                    <a:lstStyle/>
                    <a:p>
                      <a:pPr fontAlgn="t"/>
                      <a:r>
                        <a:rPr lang="en-US" sz="1400">
                          <a:effectLst/>
                        </a:rPr>
                        <a:t>5</a:t>
                      </a:r>
                    </a:p>
                  </a:txBody>
                  <a:tcPr marL="52774" marR="52774" marT="52774" marB="52774"/>
                </a:tc>
                <a:tc>
                  <a:txBody>
                    <a:bodyPr/>
                    <a:lstStyle/>
                    <a:p>
                      <a:pPr fontAlgn="t"/>
                      <a:r>
                        <a:rPr lang="en-US" sz="1400">
                          <a:effectLst/>
                        </a:rPr>
                        <a:t>Second</a:t>
                      </a:r>
                    </a:p>
                  </a:txBody>
                  <a:tcPr marL="52774" marR="52774" marT="52774" marB="52774"/>
                </a:tc>
                <a:tc>
                  <a:txBody>
                    <a:bodyPr/>
                    <a:lstStyle/>
                    <a:p>
                      <a:pPr fontAlgn="t"/>
                      <a:r>
                        <a:rPr lang="en-US" sz="1400">
                          <a:effectLst/>
                        </a:rPr>
                        <a:t>0 to 61 (60 or 61 are leap-seconds)</a:t>
                      </a:r>
                    </a:p>
                  </a:txBody>
                  <a:tcPr marL="52774" marR="52774" marT="52774" marB="52774"/>
                </a:tc>
              </a:tr>
              <a:tr h="381000">
                <a:tc>
                  <a:txBody>
                    <a:bodyPr/>
                    <a:lstStyle/>
                    <a:p>
                      <a:pPr fontAlgn="t"/>
                      <a:r>
                        <a:rPr lang="en-US" sz="1400">
                          <a:effectLst/>
                        </a:rPr>
                        <a:t>6</a:t>
                      </a:r>
                    </a:p>
                  </a:txBody>
                  <a:tcPr marL="52774" marR="52774" marT="52774" marB="52774"/>
                </a:tc>
                <a:tc>
                  <a:txBody>
                    <a:bodyPr/>
                    <a:lstStyle/>
                    <a:p>
                      <a:pPr fontAlgn="t"/>
                      <a:r>
                        <a:rPr lang="en-US" sz="1400">
                          <a:effectLst/>
                        </a:rPr>
                        <a:t>Day of Week</a:t>
                      </a:r>
                    </a:p>
                  </a:txBody>
                  <a:tcPr marL="52774" marR="52774" marT="52774" marB="52774"/>
                </a:tc>
                <a:tc>
                  <a:txBody>
                    <a:bodyPr/>
                    <a:lstStyle/>
                    <a:p>
                      <a:pPr fontAlgn="t"/>
                      <a:r>
                        <a:rPr lang="en-US" sz="1400">
                          <a:effectLst/>
                        </a:rPr>
                        <a:t>0 to 6 (0 is Monday)</a:t>
                      </a:r>
                    </a:p>
                  </a:txBody>
                  <a:tcPr marL="52774" marR="52774" marT="52774" marB="52774"/>
                </a:tc>
              </a:tr>
              <a:tr h="381000">
                <a:tc>
                  <a:txBody>
                    <a:bodyPr/>
                    <a:lstStyle/>
                    <a:p>
                      <a:pPr fontAlgn="t"/>
                      <a:r>
                        <a:rPr lang="en-US" sz="1400">
                          <a:effectLst/>
                        </a:rPr>
                        <a:t>7</a:t>
                      </a:r>
                    </a:p>
                  </a:txBody>
                  <a:tcPr marL="52774" marR="52774" marT="52774" marB="52774"/>
                </a:tc>
                <a:tc>
                  <a:txBody>
                    <a:bodyPr/>
                    <a:lstStyle/>
                    <a:p>
                      <a:pPr fontAlgn="t"/>
                      <a:r>
                        <a:rPr lang="en-US" sz="1400" dirty="0">
                          <a:effectLst/>
                        </a:rPr>
                        <a:t>Day of year</a:t>
                      </a:r>
                    </a:p>
                  </a:txBody>
                  <a:tcPr marL="52774" marR="52774" marT="52774" marB="52774"/>
                </a:tc>
                <a:tc>
                  <a:txBody>
                    <a:bodyPr/>
                    <a:lstStyle/>
                    <a:p>
                      <a:pPr fontAlgn="t"/>
                      <a:r>
                        <a:rPr lang="en-US" sz="1400">
                          <a:effectLst/>
                        </a:rPr>
                        <a:t>1 to 366 (Julian day)</a:t>
                      </a:r>
                    </a:p>
                  </a:txBody>
                  <a:tcPr marL="52774" marR="52774" marT="52774" marB="52774"/>
                </a:tc>
              </a:tr>
              <a:tr h="675503">
                <a:tc>
                  <a:txBody>
                    <a:bodyPr/>
                    <a:lstStyle/>
                    <a:p>
                      <a:pPr fontAlgn="t"/>
                      <a:r>
                        <a:rPr lang="en-US" sz="1400">
                          <a:effectLst/>
                        </a:rPr>
                        <a:t>8</a:t>
                      </a:r>
                    </a:p>
                  </a:txBody>
                  <a:tcPr marL="52774" marR="52774" marT="52774" marB="52774"/>
                </a:tc>
                <a:tc>
                  <a:txBody>
                    <a:bodyPr/>
                    <a:lstStyle/>
                    <a:p>
                      <a:pPr fontAlgn="t"/>
                      <a:r>
                        <a:rPr lang="en-US" sz="1400">
                          <a:effectLst/>
                        </a:rPr>
                        <a:t>Daylight savings</a:t>
                      </a:r>
                    </a:p>
                  </a:txBody>
                  <a:tcPr marL="52774" marR="52774" marT="52774" marB="52774"/>
                </a:tc>
                <a:tc>
                  <a:txBody>
                    <a:bodyPr/>
                    <a:lstStyle/>
                    <a:p>
                      <a:pPr fontAlgn="t"/>
                      <a:r>
                        <a:rPr lang="en-US" sz="1400" dirty="0">
                          <a:effectLst/>
                        </a:rPr>
                        <a:t>-1, 0, 1, -1 means library determines DST</a:t>
                      </a:r>
                    </a:p>
                  </a:txBody>
                  <a:tcPr marL="52774" marR="52774" marT="52774" marB="52774"/>
                </a:tc>
              </a:tr>
            </a:tbl>
          </a:graphicData>
        </a:graphic>
      </p:graphicFrame>
      <p:sp>
        <p:nvSpPr>
          <p:cNvPr id="5" name="Rectangle 4"/>
          <p:cNvSpPr/>
          <p:nvPr/>
        </p:nvSpPr>
        <p:spPr>
          <a:xfrm>
            <a:off x="304800" y="1276350"/>
            <a:ext cx="2438400" cy="1200329"/>
          </a:xfrm>
          <a:prstGeom prst="rect">
            <a:avLst/>
          </a:prstGeom>
        </p:spPr>
        <p:txBody>
          <a:bodyPr wrap="square">
            <a:spAutoFit/>
          </a:bodyPr>
          <a:lstStyle/>
          <a:p>
            <a:r>
              <a:rPr lang="en-US" dirty="0"/>
              <a:t>Many of the Python's time functions handle time as a tuple of 9 numbers</a:t>
            </a:r>
          </a:p>
        </p:txBody>
      </p:sp>
      <p:sp>
        <p:nvSpPr>
          <p:cNvPr id="7" name="Rectangle 6"/>
          <p:cNvSpPr/>
          <p:nvPr/>
        </p:nvSpPr>
        <p:spPr>
          <a:xfrm>
            <a:off x="152400" y="2544415"/>
            <a:ext cx="3352800" cy="1815882"/>
          </a:xfrm>
          <a:prstGeom prst="rect">
            <a:avLst/>
          </a:prstGeom>
        </p:spPr>
        <p:txBody>
          <a:bodyPr wrap="square">
            <a:spAutoFit/>
          </a:bodyPr>
          <a:lstStyle/>
          <a:p>
            <a:r>
              <a:rPr lang="en-US" sz="1600" dirty="0"/>
              <a:t>&gt;&gt;&gt; </a:t>
            </a:r>
            <a:r>
              <a:rPr lang="en-US" sz="1600" dirty="0">
                <a:solidFill>
                  <a:srgbClr val="0070C0"/>
                </a:solidFill>
              </a:rPr>
              <a:t>import</a:t>
            </a:r>
            <a:r>
              <a:rPr lang="en-US" sz="1600" dirty="0"/>
              <a:t> time</a:t>
            </a:r>
          </a:p>
          <a:p>
            <a:r>
              <a:rPr lang="en-US" sz="1600" dirty="0"/>
              <a:t>&gt;&gt;&gt; </a:t>
            </a:r>
            <a:r>
              <a:rPr lang="en-US" sz="1600" dirty="0">
                <a:solidFill>
                  <a:srgbClr val="0070C0"/>
                </a:solidFill>
              </a:rPr>
              <a:t>print(</a:t>
            </a:r>
            <a:r>
              <a:rPr lang="en-US" sz="1600" dirty="0" err="1">
                <a:solidFill>
                  <a:srgbClr val="0070C0"/>
                </a:solidFill>
              </a:rPr>
              <a:t>time.localtime</a:t>
            </a:r>
            <a:r>
              <a:rPr lang="en-US" sz="1600" dirty="0"/>
              <a:t>())</a:t>
            </a:r>
          </a:p>
          <a:p>
            <a:r>
              <a:rPr lang="en-US" sz="1600" dirty="0" err="1">
                <a:solidFill>
                  <a:srgbClr val="FF0000"/>
                </a:solidFill>
              </a:rPr>
              <a:t>time.struct_time</a:t>
            </a:r>
            <a:r>
              <a:rPr lang="en-US" sz="1600" dirty="0">
                <a:solidFill>
                  <a:srgbClr val="FF0000"/>
                </a:solidFill>
              </a:rPr>
              <a:t>(</a:t>
            </a:r>
            <a:r>
              <a:rPr lang="en-US" sz="1600" dirty="0" err="1">
                <a:solidFill>
                  <a:srgbClr val="FF0000"/>
                </a:solidFill>
              </a:rPr>
              <a:t>tm_year</a:t>
            </a:r>
            <a:r>
              <a:rPr lang="en-US" sz="1600" dirty="0">
                <a:solidFill>
                  <a:srgbClr val="FF0000"/>
                </a:solidFill>
              </a:rPr>
              <a:t>=2017, </a:t>
            </a:r>
            <a:r>
              <a:rPr lang="en-US" sz="1600" dirty="0" err="1">
                <a:solidFill>
                  <a:srgbClr val="FF0000"/>
                </a:solidFill>
              </a:rPr>
              <a:t>tm_mon</a:t>
            </a:r>
            <a:r>
              <a:rPr lang="en-US" sz="1600" dirty="0">
                <a:solidFill>
                  <a:srgbClr val="FF0000"/>
                </a:solidFill>
              </a:rPr>
              <a:t>=8, </a:t>
            </a:r>
            <a:r>
              <a:rPr lang="en-US" sz="1600" dirty="0" err="1">
                <a:solidFill>
                  <a:srgbClr val="FF0000"/>
                </a:solidFill>
              </a:rPr>
              <a:t>tm_mday</a:t>
            </a:r>
            <a:r>
              <a:rPr lang="en-US" sz="1600" dirty="0">
                <a:solidFill>
                  <a:srgbClr val="FF0000"/>
                </a:solidFill>
              </a:rPr>
              <a:t>=27, </a:t>
            </a:r>
            <a:r>
              <a:rPr lang="en-US" sz="1600" dirty="0" err="1">
                <a:solidFill>
                  <a:srgbClr val="FF0000"/>
                </a:solidFill>
              </a:rPr>
              <a:t>tm_hour</a:t>
            </a:r>
            <a:r>
              <a:rPr lang="en-US" sz="1600" dirty="0">
                <a:solidFill>
                  <a:srgbClr val="FF0000"/>
                </a:solidFill>
              </a:rPr>
              <a:t>=19, </a:t>
            </a:r>
            <a:r>
              <a:rPr lang="en-US" sz="1600" dirty="0" err="1">
                <a:solidFill>
                  <a:srgbClr val="FF0000"/>
                </a:solidFill>
              </a:rPr>
              <a:t>tm_min</a:t>
            </a:r>
            <a:r>
              <a:rPr lang="en-US" sz="1600" dirty="0">
                <a:solidFill>
                  <a:srgbClr val="FF0000"/>
                </a:solidFill>
              </a:rPr>
              <a:t>=18</a:t>
            </a:r>
            <a:r>
              <a:rPr lang="en-US" sz="1600" dirty="0" smtClean="0">
                <a:solidFill>
                  <a:srgbClr val="FF0000"/>
                </a:solidFill>
              </a:rPr>
              <a:t>, </a:t>
            </a:r>
            <a:r>
              <a:rPr lang="en-US" sz="1600" dirty="0" err="1">
                <a:solidFill>
                  <a:srgbClr val="FF0000"/>
                </a:solidFill>
              </a:rPr>
              <a:t>tm_sec</a:t>
            </a:r>
            <a:r>
              <a:rPr lang="en-US" sz="1600" dirty="0">
                <a:solidFill>
                  <a:srgbClr val="FF0000"/>
                </a:solidFill>
              </a:rPr>
              <a:t>=56, </a:t>
            </a:r>
            <a:r>
              <a:rPr lang="en-US" sz="1600" dirty="0" err="1">
                <a:solidFill>
                  <a:srgbClr val="FF0000"/>
                </a:solidFill>
              </a:rPr>
              <a:t>tm_wday</a:t>
            </a:r>
            <a:r>
              <a:rPr lang="en-US" sz="1600" dirty="0">
                <a:solidFill>
                  <a:srgbClr val="FF0000"/>
                </a:solidFill>
              </a:rPr>
              <a:t>=6, </a:t>
            </a:r>
            <a:r>
              <a:rPr lang="en-US" sz="1600" dirty="0" err="1">
                <a:solidFill>
                  <a:srgbClr val="FF0000"/>
                </a:solidFill>
              </a:rPr>
              <a:t>tm_yday</a:t>
            </a:r>
            <a:r>
              <a:rPr lang="en-US" sz="1600" dirty="0">
                <a:solidFill>
                  <a:srgbClr val="FF0000"/>
                </a:solidFill>
              </a:rPr>
              <a:t>=239, </a:t>
            </a:r>
            <a:r>
              <a:rPr lang="en-US" sz="1600" dirty="0" err="1">
                <a:solidFill>
                  <a:srgbClr val="FF0000"/>
                </a:solidFill>
              </a:rPr>
              <a:t>tm_isdst</a:t>
            </a:r>
            <a:r>
              <a:rPr lang="en-US" sz="1600" dirty="0">
                <a:solidFill>
                  <a:srgbClr val="FF0000"/>
                </a:solidFill>
              </a:rPr>
              <a:t>=0)</a:t>
            </a:r>
          </a:p>
        </p:txBody>
      </p:sp>
    </p:spTree>
    <p:extLst>
      <p:ext uri="{BB962C8B-B14F-4D97-AF65-F5344CB8AC3E}">
        <p14:creationId xmlns:p14="http://schemas.microsoft.com/office/powerpoint/2010/main" val="193887414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Getting formatted </a:t>
            </a:r>
            <a:r>
              <a:rPr lang="en-US" b="0" dirty="0" smtClean="0"/>
              <a:t>time</a:t>
            </a:r>
            <a:endParaRPr lang="en-US" dirty="0"/>
          </a:p>
        </p:txBody>
      </p:sp>
      <p:sp>
        <p:nvSpPr>
          <p:cNvPr id="5" name="Rectangle 3"/>
          <p:cNvSpPr>
            <a:spLocks noChangeArrowheads="1"/>
          </p:cNvSpPr>
          <p:nvPr/>
        </p:nvSpPr>
        <p:spPr bwMode="auto">
          <a:xfrm>
            <a:off x="691330" y="1150025"/>
            <a:ext cx="7766870" cy="2031325"/>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1" u="none" strike="noStrike" cap="none" normalizeH="0" baseline="0" dirty="0" smtClean="0">
                <a:ln>
                  <a:noFill/>
                </a:ln>
                <a:solidFill>
                  <a:srgbClr val="808080"/>
                </a:solidFill>
                <a:effectLst/>
                <a:latin typeface="Courier New" pitchFamily="49" charset="0"/>
                <a:cs typeface="Courier New" pitchFamily="49" charset="0"/>
              </a:rPr>
              <a:t>#!/</a:t>
            </a:r>
            <a:r>
              <a:rPr kumimoji="0" lang="en-US" altLang="en-US" b="0" i="1" u="none" strike="noStrike" cap="none" normalizeH="0" baseline="0" dirty="0" err="1" smtClean="0">
                <a:ln>
                  <a:noFill/>
                </a:ln>
                <a:solidFill>
                  <a:srgbClr val="808080"/>
                </a:solidFill>
                <a:effectLst/>
                <a:latin typeface="Courier New" pitchFamily="49" charset="0"/>
                <a:cs typeface="Courier New" pitchFamily="49" charset="0"/>
              </a:rPr>
              <a:t>usr</a:t>
            </a:r>
            <a:r>
              <a:rPr kumimoji="0" lang="en-US" altLang="en-US" b="0" i="1" u="none" strike="noStrike" cap="none" normalizeH="0" baseline="0" dirty="0" smtClean="0">
                <a:ln>
                  <a:noFill/>
                </a:ln>
                <a:solidFill>
                  <a:srgbClr val="808080"/>
                </a:solidFill>
                <a:effectLst/>
                <a:latin typeface="Courier New" pitchFamily="49" charset="0"/>
                <a:cs typeface="Courier New" pitchFamily="49" charset="0"/>
              </a:rPr>
              <a:t>/bin/python3</a:t>
            </a:r>
            <a:br>
              <a:rPr kumimoji="0" lang="en-US" altLang="en-US"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time</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localtime</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time.asctime</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time.localtime</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time.time</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1" i="0" u="none" strike="noStrike" cap="none" normalizeH="0" baseline="0" dirty="0" smtClean="0">
                <a:ln>
                  <a:noFill/>
                </a:ln>
                <a:solidFill>
                  <a:srgbClr val="008080"/>
                </a:solidFill>
                <a:effectLst/>
                <a:latin typeface="Courier New" pitchFamily="49" charset="0"/>
                <a:cs typeface="Courier New" pitchFamily="49" charset="0"/>
              </a:rPr>
              <a:t>"Local current time :"</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localtime</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p>
          <a:p>
            <a:pPr lvl="0" fontAlgn="base">
              <a:spcBef>
                <a:spcPct val="0"/>
              </a:spcBef>
              <a:spcAft>
                <a:spcPct val="0"/>
              </a:spcAft>
            </a:pPr>
            <a:endParaRPr lang="en-US" i="1" dirty="0" smtClean="0">
              <a:solidFill>
                <a:srgbClr val="808080"/>
              </a:solidFill>
              <a:latin typeface="Courier New" pitchFamily="49" charset="0"/>
              <a:cs typeface="Courier New" pitchFamily="49" charset="0"/>
            </a:endParaRPr>
          </a:p>
          <a:p>
            <a:pPr lvl="0" fontAlgn="base">
              <a:spcBef>
                <a:spcPct val="0"/>
              </a:spcBef>
              <a:spcAft>
                <a:spcPct val="0"/>
              </a:spcAft>
            </a:pPr>
            <a:r>
              <a:rPr lang="en-US" i="1" dirty="0">
                <a:solidFill>
                  <a:srgbClr val="808080"/>
                </a:solidFill>
                <a:latin typeface="Courier New" pitchFamily="49" charset="0"/>
                <a:cs typeface="Courier New" pitchFamily="49" charset="0"/>
              </a:rPr>
              <a:t>#Local current time : Sun Aug 27 19:23:11 2017</a:t>
            </a:r>
            <a:endParaRPr lang="en-US" altLang="en-US" i="1" dirty="0">
              <a:solidFill>
                <a:srgbClr val="808080"/>
              </a:solidFill>
              <a:latin typeface="Courier New" pitchFamily="49" charset="0"/>
              <a:cs typeface="Courier New" pitchFamily="49" charset="0"/>
            </a:endParaRPr>
          </a:p>
        </p:txBody>
      </p:sp>
    </p:spTree>
    <p:extLst>
      <p:ext uri="{BB962C8B-B14F-4D97-AF65-F5344CB8AC3E}">
        <p14:creationId xmlns:p14="http://schemas.microsoft.com/office/powerpoint/2010/main" val="339235446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Getting calendar for a </a:t>
            </a:r>
            <a:r>
              <a:rPr lang="en-US" b="0" dirty="0" smtClean="0"/>
              <a:t>month</a:t>
            </a:r>
            <a:endParaRPr lang="en-US" dirty="0"/>
          </a:p>
        </p:txBody>
      </p:sp>
      <p:sp>
        <p:nvSpPr>
          <p:cNvPr id="4" name="Rectangle 1"/>
          <p:cNvSpPr>
            <a:spLocks noChangeArrowheads="1"/>
          </p:cNvSpPr>
          <p:nvPr/>
        </p:nvSpPr>
        <p:spPr bwMode="auto">
          <a:xfrm>
            <a:off x="457200" y="1352550"/>
            <a:ext cx="4011034" cy="1569660"/>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rgbClr val="808080"/>
                </a:solidFill>
                <a:effectLst/>
                <a:latin typeface="Courier New" pitchFamily="49" charset="0"/>
                <a:cs typeface="Courier New" pitchFamily="49" charset="0"/>
              </a:rPr>
              <a:t>#!/</a:t>
            </a:r>
            <a:r>
              <a:rPr kumimoji="0" lang="en-US" altLang="en-US" sz="1600" b="0" i="1" u="none" strike="noStrike" cap="none" normalizeH="0" baseline="0" dirty="0" err="1" smtClean="0">
                <a:ln>
                  <a:noFill/>
                </a:ln>
                <a:solidFill>
                  <a:srgbClr val="808080"/>
                </a:solidFill>
                <a:effectLst/>
                <a:latin typeface="Courier New" pitchFamily="49" charset="0"/>
                <a:cs typeface="Courier New" pitchFamily="49" charset="0"/>
              </a:rPr>
              <a:t>usr</a:t>
            </a:r>
            <a:r>
              <a:rPr kumimoji="0" lang="en-US" altLang="en-US" sz="1600" b="0" i="1" u="none" strike="noStrike" cap="none" normalizeH="0" baseline="0" dirty="0" smtClean="0">
                <a:ln>
                  <a:noFill/>
                </a:ln>
                <a:solidFill>
                  <a:srgbClr val="808080"/>
                </a:solidFill>
                <a:effectLst/>
                <a:latin typeface="Courier New" pitchFamily="49" charset="0"/>
                <a:cs typeface="Courier New" pitchFamily="49" charset="0"/>
              </a:rPr>
              <a:t>/bin/python3</a:t>
            </a:r>
            <a:br>
              <a:rPr kumimoji="0" lang="en-US" altLang="en-US" sz="16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calendar</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cal</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calendar.month</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2016</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"Here is the calendar:"</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cal</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5"/>
          <p:cNvSpPr/>
          <p:nvPr/>
        </p:nvSpPr>
        <p:spPr>
          <a:xfrm>
            <a:off x="5257800" y="1276350"/>
            <a:ext cx="2971800" cy="206210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600" i="1" dirty="0">
                <a:solidFill>
                  <a:srgbClr val="808080"/>
                </a:solidFill>
                <a:latin typeface="Courier New" pitchFamily="49" charset="0"/>
                <a:cs typeface="Courier New" pitchFamily="49" charset="0"/>
              </a:rPr>
              <a:t>Here is the calendar:</a:t>
            </a:r>
          </a:p>
          <a:p>
            <a:r>
              <a:rPr lang="en-US" sz="1600" i="1" dirty="0">
                <a:solidFill>
                  <a:srgbClr val="808080"/>
                </a:solidFill>
                <a:latin typeface="Courier New" pitchFamily="49" charset="0"/>
                <a:cs typeface="Courier New" pitchFamily="49" charset="0"/>
              </a:rPr>
              <a:t>   February 2016</a:t>
            </a:r>
          </a:p>
          <a:p>
            <a:r>
              <a:rPr lang="en-US" sz="1600" i="1" dirty="0">
                <a:solidFill>
                  <a:srgbClr val="808080"/>
                </a:solidFill>
                <a:latin typeface="Courier New" pitchFamily="49" charset="0"/>
                <a:cs typeface="Courier New" pitchFamily="49" charset="0"/>
              </a:rPr>
              <a:t>Mo </a:t>
            </a:r>
            <a:r>
              <a:rPr lang="en-US" sz="1600" i="1" dirty="0" err="1">
                <a:solidFill>
                  <a:srgbClr val="808080"/>
                </a:solidFill>
                <a:latin typeface="Courier New" pitchFamily="49" charset="0"/>
                <a:cs typeface="Courier New" pitchFamily="49" charset="0"/>
              </a:rPr>
              <a:t>Tu</a:t>
            </a:r>
            <a:r>
              <a:rPr lang="en-US" sz="1600" i="1" dirty="0">
                <a:solidFill>
                  <a:srgbClr val="808080"/>
                </a:solidFill>
                <a:latin typeface="Courier New" pitchFamily="49" charset="0"/>
                <a:cs typeface="Courier New" pitchFamily="49" charset="0"/>
              </a:rPr>
              <a:t> We </a:t>
            </a:r>
            <a:r>
              <a:rPr lang="en-US" sz="1600" i="1" dirty="0" err="1">
                <a:solidFill>
                  <a:srgbClr val="808080"/>
                </a:solidFill>
                <a:latin typeface="Courier New" pitchFamily="49" charset="0"/>
                <a:cs typeface="Courier New" pitchFamily="49" charset="0"/>
              </a:rPr>
              <a:t>Th</a:t>
            </a:r>
            <a:r>
              <a:rPr lang="en-US" sz="1600" i="1" dirty="0">
                <a:solidFill>
                  <a:srgbClr val="808080"/>
                </a:solidFill>
                <a:latin typeface="Courier New" pitchFamily="49" charset="0"/>
                <a:cs typeface="Courier New" pitchFamily="49" charset="0"/>
              </a:rPr>
              <a:t> Fr Sa Su</a:t>
            </a:r>
          </a:p>
          <a:p>
            <a:r>
              <a:rPr lang="en-US" sz="1600" i="1" dirty="0">
                <a:solidFill>
                  <a:srgbClr val="808080"/>
                </a:solidFill>
                <a:latin typeface="Courier New" pitchFamily="49" charset="0"/>
                <a:cs typeface="Courier New" pitchFamily="49" charset="0"/>
              </a:rPr>
              <a:t> 1  2  3  4  5  6  7</a:t>
            </a:r>
          </a:p>
          <a:p>
            <a:r>
              <a:rPr lang="en-US" sz="1600" i="1" dirty="0">
                <a:solidFill>
                  <a:srgbClr val="808080"/>
                </a:solidFill>
                <a:latin typeface="Courier New" pitchFamily="49" charset="0"/>
                <a:cs typeface="Courier New" pitchFamily="49" charset="0"/>
              </a:rPr>
              <a:t> 8  9 10 11 12 13 14</a:t>
            </a:r>
          </a:p>
          <a:p>
            <a:r>
              <a:rPr lang="en-US" sz="1600" i="1" dirty="0">
                <a:solidFill>
                  <a:srgbClr val="808080"/>
                </a:solidFill>
                <a:latin typeface="Courier New" pitchFamily="49" charset="0"/>
                <a:cs typeface="Courier New" pitchFamily="49" charset="0"/>
              </a:rPr>
              <a:t>15 16 17 18 19 20 21</a:t>
            </a:r>
          </a:p>
          <a:p>
            <a:r>
              <a:rPr lang="en-US" sz="1600" i="1" dirty="0">
                <a:solidFill>
                  <a:srgbClr val="808080"/>
                </a:solidFill>
                <a:latin typeface="Courier New" pitchFamily="49" charset="0"/>
                <a:cs typeface="Courier New" pitchFamily="49" charset="0"/>
              </a:rPr>
              <a:t>22 23 24 25 26 27 28</a:t>
            </a:r>
          </a:p>
          <a:p>
            <a:r>
              <a:rPr lang="en-US" sz="1600" i="1" dirty="0">
                <a:solidFill>
                  <a:srgbClr val="808080"/>
                </a:solidFill>
                <a:latin typeface="Courier New" pitchFamily="49" charset="0"/>
                <a:cs typeface="Courier New" pitchFamily="49" charset="0"/>
              </a:rPr>
              <a:t>29</a:t>
            </a:r>
          </a:p>
        </p:txBody>
      </p:sp>
    </p:spTree>
    <p:extLst>
      <p:ext uri="{BB962C8B-B14F-4D97-AF65-F5344CB8AC3E}">
        <p14:creationId xmlns:p14="http://schemas.microsoft.com/office/powerpoint/2010/main" val="233848885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Example with </a:t>
            </a:r>
            <a:r>
              <a:rPr lang="en-US" dirty="0" err="1" smtClean="0"/>
              <a:t>Datetime</a:t>
            </a:r>
            <a:endParaRPr lang="en-US" dirty="0"/>
          </a:p>
        </p:txBody>
      </p:sp>
      <p:sp>
        <p:nvSpPr>
          <p:cNvPr id="4" name="Rectangle 1"/>
          <p:cNvSpPr>
            <a:spLocks noChangeArrowheads="1"/>
          </p:cNvSpPr>
          <p:nvPr/>
        </p:nvSpPr>
        <p:spPr bwMode="auto">
          <a:xfrm>
            <a:off x="76236" y="1089720"/>
            <a:ext cx="8991564"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from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datetime</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date</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from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datetime</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datetime</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from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datetime</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timedelta</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construct a basic </a:t>
            </a:r>
            <a:r>
              <a:rPr kumimoji="0" lang="en-US" altLang="en-US" sz="1400" b="0" i="1" u="none" strike="noStrike" cap="none" normalizeH="0" baseline="0" dirty="0" err="1" smtClean="0">
                <a:ln>
                  <a:noFill/>
                </a:ln>
                <a:solidFill>
                  <a:srgbClr val="808080"/>
                </a:solidFill>
                <a:effectLst/>
                <a:latin typeface="Courier New" pitchFamily="49" charset="0"/>
                <a:cs typeface="Courier New" pitchFamily="49" charset="0"/>
              </a:rPr>
              <a:t>timedelta</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and print it</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timedelta</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660099"/>
                </a:solidFill>
                <a:effectLst/>
                <a:latin typeface="Courier New" pitchFamily="49" charset="0"/>
                <a:cs typeface="Courier New" pitchFamily="49" charset="0"/>
              </a:rPr>
              <a:t>days</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365</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660099"/>
                </a:solidFill>
                <a:effectLst/>
                <a:latin typeface="Courier New" pitchFamily="49" charset="0"/>
                <a:cs typeface="Courier New" pitchFamily="49" charset="0"/>
              </a:rPr>
              <a:t>hours</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8</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660099"/>
                </a:solidFill>
                <a:effectLst/>
                <a:latin typeface="Courier New" pitchFamily="49" charset="0"/>
                <a:cs typeface="Courier New" pitchFamily="49" charset="0"/>
              </a:rPr>
              <a:t>minutes</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15</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print today's date</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"today is: "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000080"/>
                </a:solidFill>
                <a:effectLst/>
                <a:latin typeface="Courier New" pitchFamily="49" charset="0"/>
                <a:cs typeface="Courier New" pitchFamily="49" charset="0"/>
              </a:rPr>
              <a:t>str</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datetime.now</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print today's date one year from now</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"one year from now it will be:"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err="1" smtClean="0">
                <a:ln>
                  <a:noFill/>
                </a:ln>
                <a:solidFill>
                  <a:srgbClr val="000080"/>
                </a:solidFill>
                <a:effectLst/>
                <a:latin typeface="Courier New" pitchFamily="49" charset="0"/>
                <a:cs typeface="Courier New" pitchFamily="49" charset="0"/>
              </a:rPr>
              <a:t>str</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datetime.now</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timedelta</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660099"/>
                </a:solidFill>
                <a:effectLst/>
                <a:latin typeface="Courier New" pitchFamily="49" charset="0"/>
                <a:cs typeface="Courier New" pitchFamily="49" charset="0"/>
              </a:rPr>
              <a:t>days</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365</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today =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date.today</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get todays date</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nyd</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 date(</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today.year</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FF"/>
                </a:solidFill>
                <a:effectLst/>
                <a:latin typeface="Courier New" pitchFamily="49" charset="0"/>
                <a:cs typeface="Courier New" pitchFamily="49" charset="0"/>
              </a:rPr>
              <a:t>1</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get New Year Day for the same year</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use date comparison to see if New Year Day has already gone for this year</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t># if it has, use the replace() function to get the date for next year</a:t>
            </a:r>
            <a:br>
              <a:rPr kumimoji="0" lang="en-US" altLang="en-US" sz="1400" b="0" i="1" u="none" strike="noStrike" cap="none" normalizeH="0" baseline="0" dirty="0" smtClean="0">
                <a:ln>
                  <a:noFill/>
                </a:ln>
                <a:solidFill>
                  <a:srgbClr val="808080"/>
                </a:solidFill>
                <a:effectLst/>
                <a:latin typeface="Courier New" pitchFamily="49" charset="0"/>
                <a:cs typeface="Courier New" pitchFamily="49" charset="0"/>
              </a:rPr>
            </a:br>
            <a:r>
              <a:rPr kumimoji="0" lang="en-US" altLang="en-US" sz="1400" b="1" i="0" u="none" strike="noStrike" cap="none" normalizeH="0" baseline="0" dirty="0" smtClean="0">
                <a:ln>
                  <a:noFill/>
                </a:ln>
                <a:solidFill>
                  <a:srgbClr val="000080"/>
                </a:solidFill>
                <a:effectLst/>
                <a:latin typeface="Courier New" pitchFamily="49" charset="0"/>
                <a:cs typeface="Courier New" pitchFamily="49" charset="0"/>
              </a:rPr>
              <a:t>if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nyd</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&lt; today:</a:t>
            </a:r>
            <a:b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4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400" b="1" i="0" u="none" strike="noStrike" cap="none" normalizeH="0" baseline="0" dirty="0" smtClean="0">
                <a:ln>
                  <a:noFill/>
                </a:ln>
                <a:solidFill>
                  <a:srgbClr val="008080"/>
                </a:solidFill>
                <a:effectLst/>
                <a:latin typeface="Courier New" pitchFamily="49" charset="0"/>
                <a:cs typeface="Courier New" pitchFamily="49" charset="0"/>
              </a:rPr>
              <a:t>"New Year day is already went by %d days ago" </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 ((today - </a:t>
            </a:r>
            <a:r>
              <a:rPr kumimoji="0" lang="en-US" altLang="en-US" sz="1400" b="0" i="0" u="none" strike="noStrike" cap="none" normalizeH="0" baseline="0" dirty="0" err="1" smtClean="0">
                <a:ln>
                  <a:noFill/>
                </a:ln>
                <a:solidFill>
                  <a:srgbClr val="000000"/>
                </a:solidFill>
                <a:effectLst/>
                <a:latin typeface="Courier New" pitchFamily="49" charset="0"/>
                <a:cs typeface="Courier New" pitchFamily="49" charset="0"/>
              </a:rPr>
              <a:t>nyd</a:t>
            </a:r>
            <a:r>
              <a:rPr kumimoji="0" lang="en-US" altLang="en-US" sz="1400" b="0" i="0" u="none" strike="noStrike" cap="none" normalizeH="0" baseline="0" dirty="0" smtClean="0">
                <a:ln>
                  <a:noFill/>
                </a:ln>
                <a:solidFill>
                  <a:srgbClr val="000000"/>
                </a:solidFill>
                <a:effectLst/>
                <a:latin typeface="Courier New" pitchFamily="49" charset="0"/>
                <a:cs typeface="Courier New" pitchFamily="49" charset="0"/>
              </a:rPr>
              <a:t>).days))</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98741750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Random Module in Python</a:t>
            </a:r>
            <a:endParaRPr lang="en-US" dirty="0"/>
          </a:p>
        </p:txBody>
      </p:sp>
      <p:sp>
        <p:nvSpPr>
          <p:cNvPr id="3" name="Content Placeholder 2"/>
          <p:cNvSpPr>
            <a:spLocks noGrp="1"/>
          </p:cNvSpPr>
          <p:nvPr>
            <p:ph idx="13"/>
          </p:nvPr>
        </p:nvSpPr>
        <p:spPr/>
        <p:txBody>
          <a:bodyPr/>
          <a:lstStyle/>
          <a:p>
            <a:r>
              <a:rPr lang="en-US" dirty="0" smtClean="0"/>
              <a:t>The random module provides access to functions that support many operations. Perhaps the most important thing is that it allows you to generate random numbers.</a:t>
            </a:r>
          </a:p>
          <a:p>
            <a:r>
              <a:rPr lang="en-US" dirty="0" smtClean="0"/>
              <a:t>When to use it?</a:t>
            </a:r>
          </a:p>
          <a:p>
            <a:pPr lvl="1"/>
            <a:r>
              <a:rPr lang="en-US" dirty="0" smtClean="0"/>
              <a:t>We want the computer to pick a random number in a given range </a:t>
            </a:r>
          </a:p>
          <a:p>
            <a:pPr lvl="1"/>
            <a:r>
              <a:rPr lang="en-US" dirty="0" smtClean="0"/>
              <a:t>Pick a random element from a list, pick a random card from a deck, flip a coin etc. </a:t>
            </a:r>
          </a:p>
          <a:p>
            <a:pPr lvl="1"/>
            <a:r>
              <a:rPr lang="en-US" dirty="0" smtClean="0"/>
              <a:t>When making your password database more secure or powering a random page feature of your website. </a:t>
            </a:r>
          </a:p>
          <a:p>
            <a:endParaRPr lang="en-US" dirty="0"/>
          </a:p>
        </p:txBody>
      </p:sp>
    </p:spTree>
    <p:extLst>
      <p:ext uri="{BB962C8B-B14F-4D97-AF65-F5344CB8AC3E}">
        <p14:creationId xmlns:p14="http://schemas.microsoft.com/office/powerpoint/2010/main" val="222336343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Randint</a:t>
            </a:r>
            <a:endParaRPr lang="en-US" b="0" dirty="0"/>
          </a:p>
        </p:txBody>
      </p:sp>
      <p:sp>
        <p:nvSpPr>
          <p:cNvPr id="5" name="Content Placeholder 4"/>
          <p:cNvSpPr>
            <a:spLocks noGrp="1"/>
          </p:cNvSpPr>
          <p:nvPr>
            <p:ph idx="13"/>
          </p:nvPr>
        </p:nvSpPr>
        <p:spPr>
          <a:xfrm>
            <a:off x="289012" y="952500"/>
            <a:ext cx="8385087" cy="1466850"/>
          </a:xfrm>
        </p:spPr>
        <p:txBody>
          <a:bodyPr/>
          <a:lstStyle/>
          <a:p>
            <a:r>
              <a:rPr lang="en-US" dirty="0"/>
              <a:t>If we wanted a random integer, we can use the </a:t>
            </a:r>
            <a:r>
              <a:rPr lang="en-US" dirty="0" err="1"/>
              <a:t>randint</a:t>
            </a:r>
            <a:r>
              <a:rPr lang="en-US" dirty="0"/>
              <a:t> function </a:t>
            </a:r>
            <a:r>
              <a:rPr lang="en-US" dirty="0" err="1"/>
              <a:t>Randint</a:t>
            </a:r>
            <a:r>
              <a:rPr lang="en-US" dirty="0"/>
              <a:t> accepts two parameters: a lowest and a highest number</a:t>
            </a:r>
            <a:r>
              <a:rPr lang="en-US" dirty="0" smtClean="0"/>
              <a:t>.</a:t>
            </a:r>
          </a:p>
          <a:p>
            <a:r>
              <a:rPr lang="en-US" b="1" dirty="0"/>
              <a:t>Example</a:t>
            </a:r>
            <a:r>
              <a:rPr lang="en-US" dirty="0"/>
              <a:t> : Generate integers between 1,5. The first value should be less than the second.</a:t>
            </a:r>
          </a:p>
        </p:txBody>
      </p:sp>
      <p:sp>
        <p:nvSpPr>
          <p:cNvPr id="7" name="Rectangle 2"/>
          <p:cNvSpPr>
            <a:spLocks noChangeArrowheads="1"/>
          </p:cNvSpPr>
          <p:nvPr/>
        </p:nvSpPr>
        <p:spPr bwMode="auto">
          <a:xfrm>
            <a:off x="593029" y="2334220"/>
            <a:ext cx="6112571"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random</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0" u="none" strike="noStrike" cap="none" normalizeH="0" baseline="0" dirty="0" smtClean="0">
                <a:ln>
                  <a:noFill/>
                </a:ln>
                <a:solidFill>
                  <a:srgbClr val="000080"/>
                </a:solidFill>
                <a:effectLst/>
                <a:latin typeface="Courier New" pitchFamily="49" charset="0"/>
                <a:cs typeface="Courier New" pitchFamily="49" charset="0"/>
              </a:rPr>
              <a:t>print </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0" i="0" u="none" strike="noStrike" cap="none" normalizeH="0" baseline="0" dirty="0" err="1" smtClean="0">
                <a:ln>
                  <a:noFill/>
                </a:ln>
                <a:solidFill>
                  <a:srgbClr val="000000"/>
                </a:solidFill>
                <a:effectLst/>
                <a:latin typeface="Courier New" pitchFamily="49" charset="0"/>
                <a:cs typeface="Courier New" pitchFamily="49" charset="0"/>
              </a:rPr>
              <a:t>random.randint</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b="0" i="0" u="none" strike="noStrike" cap="none" normalizeH="0" baseline="0" dirty="0" smtClean="0">
                <a:ln>
                  <a:noFill/>
                </a:ln>
                <a:solidFill>
                  <a:srgbClr val="0000FF"/>
                </a:solidFill>
                <a:effectLst/>
                <a:latin typeface="Courier New" pitchFamily="49" charset="0"/>
                <a:cs typeface="Courier New" pitchFamily="49" charset="0"/>
              </a:rPr>
              <a:t>0</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b="0" i="0" u="none" strike="noStrike" cap="none" normalizeH="0" baseline="0" dirty="0" smtClean="0">
                <a:ln>
                  <a:noFill/>
                </a:ln>
                <a:solidFill>
                  <a:srgbClr val="0000FF"/>
                </a:solidFill>
                <a:effectLst/>
                <a:latin typeface="Courier New" pitchFamily="49" charset="0"/>
                <a:cs typeface="Courier New" pitchFamily="49" charset="0"/>
              </a:rPr>
              <a:t>5</a:t>
            </a:r>
            <a: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b="0" i="1" u="none" strike="noStrike" cap="none" normalizeH="0" baseline="0" dirty="0" smtClean="0">
                <a:ln>
                  <a:noFill/>
                </a:ln>
                <a:solidFill>
                  <a:srgbClr val="808080"/>
                </a:solidFill>
                <a:effectLst/>
                <a:latin typeface="Courier New" pitchFamily="49" charset="0"/>
                <a:cs typeface="Courier New" pitchFamily="49" charset="0"/>
              </a:rPr>
              <a:t># This will output either 1, 2, 3, 4 or 5. </a:t>
            </a:r>
            <a:endParaRPr kumimoji="0" lang="en-US" altLang="en-US"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81505180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t>Random &amp; Choice</a:t>
            </a:r>
            <a:endParaRPr lang="en-US" dirty="0"/>
          </a:p>
        </p:txBody>
      </p:sp>
      <p:sp>
        <p:nvSpPr>
          <p:cNvPr id="3" name="Content Placeholder 2"/>
          <p:cNvSpPr>
            <a:spLocks noGrp="1"/>
          </p:cNvSpPr>
          <p:nvPr>
            <p:ph idx="13"/>
          </p:nvPr>
        </p:nvSpPr>
        <p:spPr>
          <a:xfrm>
            <a:off x="289012" y="952500"/>
            <a:ext cx="8385087" cy="857250"/>
          </a:xfrm>
        </p:spPr>
        <p:txBody>
          <a:bodyPr/>
          <a:lstStyle/>
          <a:p>
            <a:r>
              <a:rPr lang="en-US" dirty="0"/>
              <a:t>If you want a larger number, you can multiply it</a:t>
            </a:r>
            <a:r>
              <a:rPr lang="en-US" dirty="0" smtClean="0"/>
              <a:t>.</a:t>
            </a:r>
          </a:p>
          <a:p>
            <a:r>
              <a:rPr lang="en-US" b="1" u="sng" dirty="0" smtClean="0"/>
              <a:t>Example</a:t>
            </a:r>
            <a:r>
              <a:rPr lang="en-US" dirty="0" smtClean="0"/>
              <a:t>: Random </a:t>
            </a:r>
            <a:r>
              <a:rPr lang="en-US" dirty="0"/>
              <a:t>number between 0 and 100:</a:t>
            </a:r>
          </a:p>
        </p:txBody>
      </p:sp>
      <p:sp>
        <p:nvSpPr>
          <p:cNvPr id="5" name="Rectangle 2"/>
          <p:cNvSpPr>
            <a:spLocks noChangeArrowheads="1"/>
          </p:cNvSpPr>
          <p:nvPr/>
        </p:nvSpPr>
        <p:spPr bwMode="auto">
          <a:xfrm>
            <a:off x="885746" y="1733550"/>
            <a:ext cx="3914854" cy="707886"/>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2000" b="0" i="0" u="none" strike="noStrike" cap="none" normalizeH="0" baseline="0" dirty="0" smtClean="0">
                <a:ln>
                  <a:noFill/>
                </a:ln>
                <a:solidFill>
                  <a:srgbClr val="000000"/>
                </a:solidFill>
                <a:effectLst/>
                <a:latin typeface="Courier New" pitchFamily="49" charset="0"/>
                <a:cs typeface="Courier New" pitchFamily="49" charset="0"/>
              </a:rPr>
              <a:t>random</a:t>
            </a:r>
            <a:br>
              <a:rPr kumimoji="0" lang="en-US" altLang="en-US" sz="20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random.random</a:t>
            </a:r>
            <a:r>
              <a:rPr kumimoji="0" lang="en-US" altLang="en-US" sz="20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2000" b="0" i="0" u="none" strike="noStrike" cap="none" normalizeH="0" baseline="0" dirty="0" smtClean="0">
                <a:ln>
                  <a:noFill/>
                </a:ln>
                <a:solidFill>
                  <a:srgbClr val="0000FF"/>
                </a:solidFill>
                <a:effectLst/>
                <a:latin typeface="Courier New" pitchFamily="49" charset="0"/>
                <a:cs typeface="Courier New" pitchFamily="49" charset="0"/>
              </a:rPr>
              <a:t>100</a:t>
            </a:r>
            <a:r>
              <a:rPr kumimoji="0" lang="en-US" altLang="en-US" sz="20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32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Content Placeholder 2"/>
          <p:cNvSpPr txBox="1">
            <a:spLocks/>
          </p:cNvSpPr>
          <p:nvPr/>
        </p:nvSpPr>
        <p:spPr>
          <a:xfrm>
            <a:off x="304800" y="2495549"/>
            <a:ext cx="8385087" cy="1150203"/>
          </a:xfrm>
          <a:prstGeom prst="rect">
            <a:avLst/>
          </a:prstGeom>
        </p:spPr>
        <p:txBody>
          <a:bodyPr vert="horz" lIns="91440" tIns="45720" rIns="91440" bIns="45720" rtlCol="0">
            <a:normAutofit fontScale="92500"/>
          </a:bodyPr>
          <a:lstStyle>
            <a:lvl1pPr marL="233363" indent="-233363" algn="l" defTabSz="914400"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50" indent="-190500" algn="l" defTabSz="914400"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313" indent="-152400" algn="l" defTabSz="914400"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50" indent="-142875" algn="l" defTabSz="914400"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38" indent="-119063" algn="l" defTabSz="914400"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Generate a random value from the sequence </a:t>
            </a:r>
            <a:r>
              <a:rPr lang="en-US" dirty="0" err="1"/>
              <a:t>sequence</a:t>
            </a:r>
            <a:r>
              <a:rPr lang="en-US" dirty="0" smtClean="0"/>
              <a:t>.</a:t>
            </a:r>
          </a:p>
          <a:p>
            <a:r>
              <a:rPr lang="en-US" dirty="0" smtClean="0"/>
              <a:t> </a:t>
            </a:r>
            <a:r>
              <a:rPr lang="en-US" dirty="0" err="1"/>
              <a:t>random.choice</a:t>
            </a:r>
            <a:r>
              <a:rPr lang="en-US" dirty="0"/>
              <a:t>( ['red', 'black', 'green'] ). </a:t>
            </a:r>
            <a:endParaRPr lang="en-US" dirty="0" smtClean="0"/>
          </a:p>
          <a:p>
            <a:r>
              <a:rPr lang="en-US" dirty="0" smtClean="0"/>
              <a:t>The </a:t>
            </a:r>
            <a:r>
              <a:rPr lang="en-US" dirty="0"/>
              <a:t>choice function can often be used for choosing a random element from a list.</a:t>
            </a:r>
          </a:p>
        </p:txBody>
      </p:sp>
      <p:sp>
        <p:nvSpPr>
          <p:cNvPr id="7" name="Rectangle 3"/>
          <p:cNvSpPr>
            <a:spLocks noChangeArrowheads="1"/>
          </p:cNvSpPr>
          <p:nvPr/>
        </p:nvSpPr>
        <p:spPr bwMode="auto">
          <a:xfrm>
            <a:off x="911741" y="3645753"/>
            <a:ext cx="6479659" cy="830997"/>
          </a:xfrm>
          <a:prstGeom prst="rect">
            <a:avLst/>
          </a:prstGeo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import </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random</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myList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2</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109</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0080"/>
                </a:solidFill>
                <a:effectLst/>
                <a:latin typeface="Courier New" pitchFamily="49" charset="0"/>
                <a:cs typeface="Courier New" pitchFamily="49" charset="0"/>
              </a:rPr>
              <a:t>False</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10</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"Lorem"</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0" i="0" u="none" strike="noStrike" cap="none" normalizeH="0" baseline="0" dirty="0" smtClean="0">
                <a:ln>
                  <a:noFill/>
                </a:ln>
                <a:solidFill>
                  <a:srgbClr val="0000FF"/>
                </a:solidFill>
                <a:effectLst/>
                <a:latin typeface="Courier New" pitchFamily="49" charset="0"/>
                <a:cs typeface="Courier New" pitchFamily="49" charset="0"/>
              </a:rPr>
              <a:t>482</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 </a:t>
            </a:r>
            <a:r>
              <a:rPr kumimoji="0" lang="en-US" altLang="en-US" sz="1600" b="1" i="0" u="none" strike="noStrike" cap="none" normalizeH="0" baseline="0" dirty="0" smtClean="0">
                <a:ln>
                  <a:noFill/>
                </a:ln>
                <a:solidFill>
                  <a:srgbClr val="008080"/>
                </a:solidFill>
                <a:effectLst/>
                <a:latin typeface="Courier New" pitchFamily="49" charset="0"/>
                <a:cs typeface="Courier New" pitchFamily="49" charset="0"/>
              </a:rPr>
              <a:t>"Ipsum"</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b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br>
            <a:r>
              <a:rPr kumimoji="0" lang="en-US" altLang="en-US" sz="1600" b="0" i="0" u="none" strike="noStrike" cap="none" normalizeH="0" baseline="0" dirty="0" smtClean="0">
                <a:ln>
                  <a:noFill/>
                </a:ln>
                <a:solidFill>
                  <a:srgbClr val="000080"/>
                </a:solidFill>
                <a:effectLst/>
                <a:latin typeface="Courier New" pitchFamily="49" charset="0"/>
                <a:cs typeface="Courier New" pitchFamily="49" charset="0"/>
              </a:rPr>
              <a:t>print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random.choice</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r>
              <a:rPr kumimoji="0" lang="en-US" altLang="en-US" sz="1600" b="0" i="0" u="none" strike="noStrike" cap="none" normalizeH="0" baseline="0" dirty="0" err="1" smtClean="0">
                <a:ln>
                  <a:noFill/>
                </a:ln>
                <a:solidFill>
                  <a:srgbClr val="000000"/>
                </a:solidFill>
                <a:effectLst/>
                <a:latin typeface="Courier New" pitchFamily="49" charset="0"/>
                <a:cs typeface="Courier New" pitchFamily="49" charset="0"/>
              </a:rPr>
              <a:t>myList</a:t>
            </a:r>
            <a:r>
              <a:rPr kumimoji="0" lang="en-US" altLang="en-US" sz="1600" b="0" i="0" u="none" strike="noStrike" cap="none" normalizeH="0" baseline="0" dirty="0" smtClean="0">
                <a:ln>
                  <a:noFill/>
                </a:ln>
                <a:solidFill>
                  <a:srgbClr val="000000"/>
                </a:solidFill>
                <a:effectLst/>
                <a:latin typeface="Courier New" pitchFamily="49" charset="0"/>
                <a:cs typeface="Courier New" pitchFamily="49" charset="0"/>
              </a:rPr>
              <a:t>))</a:t>
            </a:r>
            <a:endParaRPr kumimoji="0" lang="en-US" altLang="en-US"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84764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p:bldP spid="7" grpId="0" animBg="1"/>
    </p:bldLst>
  </p:timing>
</p:sld>
</file>

<file path=ppt/theme/theme1.xml><?xml version="1.0" encoding="utf-8"?>
<a:theme xmlns:a="http://schemas.openxmlformats.org/drawingml/2006/main" name="Xoriant PPT Template-2017">
  <a:themeElements>
    <a:clrScheme name="Xoriant">
      <a:dk1>
        <a:srgbClr val="000000"/>
      </a:dk1>
      <a:lt1>
        <a:srgbClr val="FFFFFF"/>
      </a:lt1>
      <a:dk2>
        <a:srgbClr val="959AA5"/>
      </a:dk2>
      <a:lt2>
        <a:srgbClr val="44464B"/>
      </a:lt2>
      <a:accent1>
        <a:srgbClr val="15A563"/>
      </a:accent1>
      <a:accent2>
        <a:srgbClr val="049159"/>
      </a:accent2>
      <a:accent3>
        <a:srgbClr val="81C14B"/>
      </a:accent3>
      <a:accent4>
        <a:srgbClr val="17A1CC"/>
      </a:accent4>
      <a:accent5>
        <a:srgbClr val="01BAEF"/>
      </a:accent5>
      <a:accent6>
        <a:srgbClr val="0E678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Xoriant PPT Template-2017</Template>
  <TotalTime>8859</TotalTime>
  <Words>5983</Words>
  <Application>Microsoft Office PowerPoint</Application>
  <PresentationFormat>On-screen Show (16:9)</PresentationFormat>
  <Paragraphs>1089</Paragraphs>
  <Slides>153</Slides>
  <Notes>4</Notes>
  <HiddenSlides>0</HiddenSlides>
  <MMClips>0</MMClips>
  <ScaleCrop>false</ScaleCrop>
  <HeadingPairs>
    <vt:vector size="4" baseType="variant">
      <vt:variant>
        <vt:lpstr>Theme</vt:lpstr>
      </vt:variant>
      <vt:variant>
        <vt:i4>1</vt:i4>
      </vt:variant>
      <vt:variant>
        <vt:lpstr>Slide Titles</vt:lpstr>
      </vt:variant>
      <vt:variant>
        <vt:i4>153</vt:i4>
      </vt:variant>
    </vt:vector>
  </HeadingPairs>
  <TitlesOfParts>
    <vt:vector size="154" baseType="lpstr">
      <vt:lpstr>Xoriant PPT Template-2017</vt:lpstr>
      <vt:lpstr>Python 3</vt:lpstr>
      <vt:lpstr>Training Highlights</vt:lpstr>
      <vt:lpstr>Training Highlights</vt:lpstr>
      <vt:lpstr>What’s Python</vt:lpstr>
      <vt:lpstr>Most attractive features</vt:lpstr>
      <vt:lpstr>My favorites</vt:lpstr>
      <vt:lpstr>A bit more about Python</vt:lpstr>
      <vt:lpstr>Download &amp; setup Python 3.6.*</vt:lpstr>
      <vt:lpstr>Run Python Shell</vt:lpstr>
      <vt:lpstr>Hello World</vt:lpstr>
      <vt:lpstr>Print Function Syntax</vt:lpstr>
      <vt:lpstr>Python Code Execution </vt:lpstr>
      <vt:lpstr>Indentation</vt:lpstr>
      <vt:lpstr>Indentation</vt:lpstr>
      <vt:lpstr>Working with IDE’s</vt:lpstr>
      <vt:lpstr>Setting up PyCharm</vt:lpstr>
      <vt:lpstr>Lets Work with python</vt:lpstr>
      <vt:lpstr>Variables</vt:lpstr>
      <vt:lpstr>Operators &amp; Expression</vt:lpstr>
      <vt:lpstr>Numbers</vt:lpstr>
      <vt:lpstr>Booleans</vt:lpstr>
      <vt:lpstr>Strings</vt:lpstr>
      <vt:lpstr>Common String Methods</vt:lpstr>
      <vt:lpstr>String function examples</vt:lpstr>
      <vt:lpstr>String Formatting Example</vt:lpstr>
      <vt:lpstr>Null</vt:lpstr>
      <vt:lpstr>Working with Collections </vt:lpstr>
      <vt:lpstr>List</vt:lpstr>
      <vt:lpstr>Working with List</vt:lpstr>
      <vt:lpstr>Working with List continue…</vt:lpstr>
      <vt:lpstr>Working with list methods</vt:lpstr>
      <vt:lpstr>Working with list methods</vt:lpstr>
      <vt:lpstr>Tuples </vt:lpstr>
      <vt:lpstr>Set</vt:lpstr>
      <vt:lpstr>Mathematical set operations</vt:lpstr>
      <vt:lpstr>Python Set Methods</vt:lpstr>
      <vt:lpstr>Python Frozenset</vt:lpstr>
      <vt:lpstr>Dictionary in Python</vt:lpstr>
      <vt:lpstr>Work with Dictionary</vt:lpstr>
      <vt:lpstr>Dictionaries methods</vt:lpstr>
      <vt:lpstr>Loops in Python</vt:lpstr>
      <vt:lpstr>Reading Input</vt:lpstr>
      <vt:lpstr>Working with functions</vt:lpstr>
      <vt:lpstr>Basic Function</vt:lpstr>
      <vt:lpstr>Local and global variables</vt:lpstr>
      <vt:lpstr>Local and global variables continue…</vt:lpstr>
      <vt:lpstr>Default argument value</vt:lpstr>
      <vt:lpstr>Keyword arguments</vt:lpstr>
      <vt:lpstr>*args and **kwargs in python</vt:lpstr>
      <vt:lpstr>Working with *args &amp; **kwargs </vt:lpstr>
      <vt:lpstr>Working with *args &amp; **kwargs contiues</vt:lpstr>
      <vt:lpstr>Exception Handling</vt:lpstr>
      <vt:lpstr>Types of Error in Python</vt:lpstr>
      <vt:lpstr>Exception Hierarchy</vt:lpstr>
      <vt:lpstr>How to handle exceptions?</vt:lpstr>
      <vt:lpstr>Example</vt:lpstr>
      <vt:lpstr>Raising exceptions</vt:lpstr>
      <vt:lpstr>Using finally for cleanup</vt:lpstr>
      <vt:lpstr>Classes &amp; objects</vt:lpstr>
      <vt:lpstr>Overview of OOP Terminology</vt:lpstr>
      <vt:lpstr>first class</vt:lpstr>
      <vt:lpstr>Dunder Methods</vt:lpstr>
      <vt:lpstr>Object Initialization: __init__</vt:lpstr>
      <vt:lpstr>Object Representation: __str__, __repr__</vt:lpstr>
      <vt:lpstr>dunder methods</vt:lpstr>
      <vt:lpstr>PowerPoint Presentation</vt:lpstr>
      <vt:lpstr>Inheritance</vt:lpstr>
      <vt:lpstr>Person class</vt:lpstr>
      <vt:lpstr>Student class</vt:lpstr>
      <vt:lpstr>Teacher Class</vt:lpstr>
      <vt:lpstr>Execute code</vt:lpstr>
      <vt:lpstr>Multiple Inheritance</vt:lpstr>
      <vt:lpstr> Iterators</vt:lpstr>
      <vt:lpstr>Iterators continue…</vt:lpstr>
      <vt:lpstr>The Iteration Protocol</vt:lpstr>
      <vt:lpstr>Implement Iterators</vt:lpstr>
      <vt:lpstr>Generators</vt:lpstr>
      <vt:lpstr>Itertools</vt:lpstr>
      <vt:lpstr>Introduction to Module</vt:lpstr>
      <vt:lpstr>“bars.py” Module Example</vt:lpstr>
      <vt:lpstr>Use  bars.py Module</vt:lpstr>
      <vt:lpstr>Importing modules </vt:lpstr>
      <vt:lpstr>Introduction to Lambda</vt:lpstr>
      <vt:lpstr>The map() Function</vt:lpstr>
      <vt:lpstr>Working with map()</vt:lpstr>
      <vt:lpstr>Working with map() with Lambda's</vt:lpstr>
      <vt:lpstr>Map() with multiple list</vt:lpstr>
      <vt:lpstr>Mapping a List of Functions</vt:lpstr>
      <vt:lpstr>Filtering</vt:lpstr>
      <vt:lpstr>Reducing a List</vt:lpstr>
      <vt:lpstr>Examples of reduce()</vt:lpstr>
      <vt:lpstr>Datetime module</vt:lpstr>
      <vt:lpstr>TimeTuple</vt:lpstr>
      <vt:lpstr>Getting formatted time</vt:lpstr>
      <vt:lpstr>Getting calendar for a month</vt:lpstr>
      <vt:lpstr>Working Example with Datetime</vt:lpstr>
      <vt:lpstr>Random Module in Python</vt:lpstr>
      <vt:lpstr>Randint</vt:lpstr>
      <vt:lpstr>Random &amp; Choice</vt:lpstr>
      <vt:lpstr>Shuffle &amp; Randrange</vt:lpstr>
      <vt:lpstr>JSON Module in Python</vt:lpstr>
      <vt:lpstr>Encode Python objects as JSON strings</vt:lpstr>
      <vt:lpstr>Python Dictionaries to JSON strings</vt:lpstr>
      <vt:lpstr>Python Dictionaries to JSON strings (sorted by key)</vt:lpstr>
      <vt:lpstr>Python tuple &amp; List  to JSON array</vt:lpstr>
      <vt:lpstr>Decode JSON strings into Python objects</vt:lpstr>
      <vt:lpstr>Working with Excel</vt:lpstr>
      <vt:lpstr>Installing the openpyxl Module</vt:lpstr>
      <vt:lpstr>Opening Excel Documents with OpenPyXL</vt:lpstr>
      <vt:lpstr>Getting Sheets from the Workbook</vt:lpstr>
      <vt:lpstr>Getting Cells from the Sheets</vt:lpstr>
      <vt:lpstr>Working with Database</vt:lpstr>
      <vt:lpstr>Python Database Access</vt:lpstr>
      <vt:lpstr>Python with MySQL</vt:lpstr>
      <vt:lpstr>Database Connection</vt:lpstr>
      <vt:lpstr>Creating Database Table</vt:lpstr>
      <vt:lpstr>INSERT Operation</vt:lpstr>
      <vt:lpstr>READ Operation</vt:lpstr>
      <vt:lpstr>PowerPoint Presentation</vt:lpstr>
      <vt:lpstr>PowerPoint Presentation</vt:lpstr>
      <vt:lpstr>PowerPoint Presentation</vt:lpstr>
      <vt:lpstr>PowerPoint Presentation</vt:lpstr>
      <vt:lpstr>Working with ZIP</vt:lpstr>
      <vt:lpstr>List Example</vt:lpstr>
      <vt:lpstr>Logging in Python 3</vt:lpstr>
      <vt:lpstr>Before Logging</vt:lpstr>
      <vt:lpstr>After Logging</vt:lpstr>
      <vt:lpstr>Logging Messages to a File</vt:lpstr>
      <vt:lpstr>Logging Levels</vt:lpstr>
      <vt:lpstr>Create a Python Package</vt:lpstr>
      <vt:lpstr>Working with Regular Expression</vt:lpstr>
      <vt:lpstr>Raw Python strings</vt:lpstr>
      <vt:lpstr>Matching a string</vt:lpstr>
      <vt:lpstr>Predefined Character Classes</vt:lpstr>
      <vt:lpstr>Character Classes</vt:lpstr>
      <vt:lpstr>Matching Beginning and End</vt:lpstr>
      <vt:lpstr>Optional Items</vt:lpstr>
      <vt:lpstr>Quantifiers</vt:lpstr>
      <vt:lpstr>Example</vt:lpstr>
      <vt:lpstr>Example</vt:lpstr>
      <vt:lpstr>Python Multithreaded Programming</vt:lpstr>
      <vt:lpstr>Types of Threads</vt:lpstr>
      <vt:lpstr>Starting a New Thread</vt:lpstr>
      <vt:lpstr>The Threading Module</vt:lpstr>
      <vt:lpstr>The Threading Module continue…</vt:lpstr>
      <vt:lpstr>Creating Thread Using Threading Module</vt:lpstr>
      <vt:lpstr>Synchronizing Threads</vt:lpstr>
      <vt:lpstr>Multithreaded Priority Queue</vt:lpstr>
      <vt:lpstr>Python performance tips</vt:lpstr>
      <vt:lpstr>Python performance tips</vt:lpstr>
      <vt:lpstr>Python performance tips</vt:lpstr>
      <vt:lpstr>Python performance tips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TITLE SLIDE WITH PARTNER</dc:title>
  <dc:creator>Onkar Deshpande Mumbai</dc:creator>
  <cp:lastModifiedBy>Onkar Deshpande Mumbai</cp:lastModifiedBy>
  <cp:revision>264</cp:revision>
  <dcterms:created xsi:type="dcterms:W3CDTF">2017-08-20T05:11:34Z</dcterms:created>
  <dcterms:modified xsi:type="dcterms:W3CDTF">2017-09-07T06:38:18Z</dcterms:modified>
</cp:coreProperties>
</file>